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4" r:id="rId6"/>
    <p:sldMasterId id="2147484694" r:id="rId7"/>
  </p:sldMasterIdLst>
  <p:notesMasterIdLst>
    <p:notesMasterId r:id="rId50"/>
  </p:notesMasterIdLst>
  <p:handoutMasterIdLst>
    <p:handoutMasterId r:id="rId51"/>
  </p:handoutMasterIdLst>
  <p:sldIdLst>
    <p:sldId id="321" r:id="rId8"/>
    <p:sldId id="2145706419" r:id="rId9"/>
    <p:sldId id="2145706421" r:id="rId10"/>
    <p:sldId id="2145706422" r:id="rId11"/>
    <p:sldId id="2145706420" r:id="rId12"/>
    <p:sldId id="532" r:id="rId13"/>
    <p:sldId id="2145706355" r:id="rId14"/>
    <p:sldId id="2145706356" r:id="rId15"/>
    <p:sldId id="2145706346" r:id="rId16"/>
    <p:sldId id="2145706368" r:id="rId17"/>
    <p:sldId id="2145706359" r:id="rId18"/>
    <p:sldId id="2145706388" r:id="rId19"/>
    <p:sldId id="2145706389" r:id="rId20"/>
    <p:sldId id="2145706390" r:id="rId21"/>
    <p:sldId id="2145706391" r:id="rId22"/>
    <p:sldId id="2145706417" r:id="rId23"/>
    <p:sldId id="2145706365" r:id="rId24"/>
    <p:sldId id="2145706366" r:id="rId25"/>
    <p:sldId id="2145706367" r:id="rId26"/>
    <p:sldId id="2145706387" r:id="rId27"/>
    <p:sldId id="2145706370" r:id="rId28"/>
    <p:sldId id="2145706423" r:id="rId29"/>
    <p:sldId id="573" r:id="rId30"/>
    <p:sldId id="2145706336" r:id="rId31"/>
    <p:sldId id="2145706337" r:id="rId32"/>
    <p:sldId id="2145706338" r:id="rId33"/>
    <p:sldId id="2145706339" r:id="rId34"/>
    <p:sldId id="2145706340" r:id="rId35"/>
    <p:sldId id="2145706424" r:id="rId36"/>
    <p:sldId id="2145706403" r:id="rId37"/>
    <p:sldId id="2145706408" r:id="rId38"/>
    <p:sldId id="2145706409" r:id="rId39"/>
    <p:sldId id="2145706410" r:id="rId40"/>
    <p:sldId id="2145706411" r:id="rId41"/>
    <p:sldId id="2145706412" r:id="rId42"/>
    <p:sldId id="2145706413" r:id="rId43"/>
    <p:sldId id="2145706415" r:id="rId44"/>
    <p:sldId id="2145706360" r:id="rId45"/>
    <p:sldId id="2145706384" r:id="rId46"/>
    <p:sldId id="2145706416" r:id="rId47"/>
    <p:sldId id="2145706425" r:id="rId48"/>
    <p:sldId id="2145706325" r:id="rId49"/>
  </p:sldIdLst>
  <p:sldSz cx="12192000" cy="6858000"/>
  <p:notesSz cx="7315200" cy="9601200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orient="horz" pos="151" userDrawn="1">
          <p15:clr>
            <a:srgbClr val="A4A3A4"/>
          </p15:clr>
        </p15:guide>
        <p15:guide id="5" orient="horz" pos="264" userDrawn="1">
          <p15:clr>
            <a:srgbClr val="A4A3A4"/>
          </p15:clr>
        </p15:guide>
        <p15:guide id="6" orient="horz" pos="3912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pos="329" userDrawn="1">
          <p15:clr>
            <a:srgbClr val="A4A3A4"/>
          </p15:clr>
        </p15:guide>
        <p15:guide id="9" pos="7407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3" pos="7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yn Gross" initials="TG" lastIdx="2" clrIdx="6"/>
  <p:cmAuthor id="2" name="Melanie Couton" initials="MAC" lastIdx="4" clrIdx="3"/>
  <p:cmAuthor id="3" name="ralfieri" initials="ra" lastIdx="2" clrIdx="8"/>
  <p:cmAuthor id="4" name="Megan Capel" initials="MC" lastIdx="11" clrIdx="0"/>
  <p:cmAuthor id="5" name="Andrew Bowser" initials="AB" lastIdx="8" clrIdx="2"/>
  <p:cmAuthor id="6" name="mcalloway" initials="mc" lastIdx="1" clrIdx="4"/>
  <p:cmAuthor id="7" name="agoldman" initials="a" lastIdx="4" clrIdx="9"/>
  <p:cmAuthor id="8" name="Devin Overbey" initials="DO" lastIdx="6" clrIdx="7"/>
  <p:cmAuthor id="9" name="Erik Brady" initials="EB" lastIdx="2" clrIdx="5"/>
  <p:cmAuthor id="10" name=" " initials="MAC" lastIdx="21" clrIdx="1"/>
  <p:cmAuthor id="11" name="alison.heintz@gmail.com" initials="a" lastIdx="5" clrIdx="10">
    <p:extLst>
      <p:ext uri="{19B8F6BF-5375-455C-9EA6-DF929625EA0E}">
        <p15:presenceInfo xmlns:p15="http://schemas.microsoft.com/office/powerpoint/2012/main" userId="1e1cc34837a9f52c" providerId="Windows Live"/>
      </p:ext>
    </p:extLst>
  </p:cmAuthor>
  <p:cmAuthor id="12" name="Sophia Kelley" initials="SK" lastIdx="1" clrIdx="11">
    <p:extLst>
      <p:ext uri="{19B8F6BF-5375-455C-9EA6-DF929625EA0E}">
        <p15:presenceInfo xmlns:p15="http://schemas.microsoft.com/office/powerpoint/2012/main" userId="S::skelley@clinicaloptions.com::16bcb5eb-2eda-4b05-8f8e-003f962fc12c" providerId="AD"/>
      </p:ext>
    </p:extLst>
  </p:cmAuthor>
  <p:cmAuthor id="13" name="LT Fowler" initials="LF" lastIdx="10" clrIdx="12">
    <p:extLst>
      <p:ext uri="{19B8F6BF-5375-455C-9EA6-DF929625EA0E}">
        <p15:presenceInfo xmlns:p15="http://schemas.microsoft.com/office/powerpoint/2012/main" userId="S::lfowler@practicingclinicians.com::bdc4c4d6-9ded-467c-b80c-330a0ea8ffe4" providerId="AD"/>
      </p:ext>
    </p:extLst>
  </p:cmAuthor>
  <p:cmAuthor id="14" name="Melanie Couton" initials="MC" lastIdx="1" clrIdx="13">
    <p:extLst>
      <p:ext uri="{19B8F6BF-5375-455C-9EA6-DF929625EA0E}">
        <p15:presenceInfo xmlns:p15="http://schemas.microsoft.com/office/powerpoint/2012/main" userId="ef8730672ba86646" providerId="Windows Live"/>
      </p:ext>
    </p:extLst>
  </p:cmAuthor>
  <p:cmAuthor id="15" name="Jennifer Eimers" initials="JE" lastIdx="3" clrIdx="14">
    <p:extLst>
      <p:ext uri="{19B8F6BF-5375-455C-9EA6-DF929625EA0E}">
        <p15:presenceInfo xmlns:p15="http://schemas.microsoft.com/office/powerpoint/2012/main" userId="S::jeimers@clinicaloptions.com::e496f3f7-6a48-4339-9b0c-9f426a43f948" providerId="AD"/>
      </p:ext>
    </p:extLst>
  </p:cmAuthor>
  <p:cmAuthor id="16" name="Jennifer Blanchette" initials="JB" lastIdx="47" clrIdx="15">
    <p:extLst>
      <p:ext uri="{19B8F6BF-5375-455C-9EA6-DF929625EA0E}">
        <p15:presenceInfo xmlns:p15="http://schemas.microsoft.com/office/powerpoint/2012/main" userId="S::jblanchette@clinicaloptions.com::ffc12744-7917-4d20-83be-446b79fdc927" providerId="AD"/>
      </p:ext>
    </p:extLst>
  </p:cmAuthor>
  <p:cmAuthor id="17" name="Kelly Brandt" initials="KB" lastIdx="20" clrIdx="16">
    <p:extLst>
      <p:ext uri="{19B8F6BF-5375-455C-9EA6-DF929625EA0E}">
        <p15:presenceInfo xmlns:p15="http://schemas.microsoft.com/office/powerpoint/2012/main" userId="S::kbrandt@clinicaloptions.com::c2ce0454-3868-4af6-8edb-27f1a98afcf2" providerId="AD"/>
      </p:ext>
    </p:extLst>
  </p:cmAuthor>
  <p:cmAuthor id="18" name="kbrandt@clinicaloptions.com" initials="k" lastIdx="99" clrIdx="17">
    <p:extLst>
      <p:ext uri="{19B8F6BF-5375-455C-9EA6-DF929625EA0E}">
        <p15:presenceInfo xmlns:p15="http://schemas.microsoft.com/office/powerpoint/2012/main" userId="kbrandt@clinicaloptions.com" providerId="None"/>
      </p:ext>
    </p:extLst>
  </p:cmAuthor>
  <p:cmAuthor id="19" name="CLINICALOPTIONS\tquill" initials="C" lastIdx="55" clrIdx="18">
    <p:extLst>
      <p:ext uri="{19B8F6BF-5375-455C-9EA6-DF929625EA0E}">
        <p15:presenceInfo xmlns:p15="http://schemas.microsoft.com/office/powerpoint/2012/main" userId="CLINICALOPTIONS\tquill" providerId="None"/>
      </p:ext>
    </p:extLst>
  </p:cmAuthor>
  <p:cmAuthor id="20" name="Dussadee Royal" initials="DR" lastIdx="18" clrIdx="19">
    <p:extLst>
      <p:ext uri="{19B8F6BF-5375-455C-9EA6-DF929625EA0E}">
        <p15:presenceInfo xmlns:p15="http://schemas.microsoft.com/office/powerpoint/2012/main" userId="S::droyal@clinicaloptions.com::51beead8-6fa0-4b98-aeba-37044af35e17" providerId="AD"/>
      </p:ext>
    </p:extLst>
  </p:cmAuthor>
  <p:cmAuthor id="21" name="Jaime Flores" initials="JF" lastIdx="5" clrIdx="20">
    <p:extLst>
      <p:ext uri="{19B8F6BF-5375-455C-9EA6-DF929625EA0E}">
        <p15:presenceInfo xmlns:p15="http://schemas.microsoft.com/office/powerpoint/2012/main" userId="S::jaime@jaime-flores.com::8b2dc643-5a6a-415b-b6b2-7c918b013cb7" providerId="AD"/>
      </p:ext>
    </p:extLst>
  </p:cmAuthor>
  <p:cmAuthor id="22" name="Abigail West" initials="AW" lastIdx="7" clrIdx="21">
    <p:extLst>
      <p:ext uri="{19B8F6BF-5375-455C-9EA6-DF929625EA0E}">
        <p15:presenceInfo xmlns:p15="http://schemas.microsoft.com/office/powerpoint/2012/main" userId="7f3407a22d98fbb1" providerId="Windows Live"/>
      </p:ext>
    </p:extLst>
  </p:cmAuthor>
  <p:cmAuthor id="23" name="aboecler@clinicaloptions.com" initials="a" lastIdx="3" clrIdx="22">
    <p:extLst>
      <p:ext uri="{19B8F6BF-5375-455C-9EA6-DF929625EA0E}">
        <p15:presenceInfo xmlns:p15="http://schemas.microsoft.com/office/powerpoint/2012/main" userId="aboecler@clinicaloptions.com" providerId="None"/>
      </p:ext>
    </p:extLst>
  </p:cmAuthor>
  <p:cmAuthor id="24" name="Andrea Boecler" initials="AB" lastIdx="3" clrIdx="23">
    <p:extLst>
      <p:ext uri="{19B8F6BF-5375-455C-9EA6-DF929625EA0E}">
        <p15:presenceInfo xmlns:p15="http://schemas.microsoft.com/office/powerpoint/2012/main" userId="S::aboecler@clinicaloptions.com::28e82037-1239-4052-943b-ae184e0bc2af" providerId="AD"/>
      </p:ext>
    </p:extLst>
  </p:cmAuthor>
  <p:cmAuthor id="25" name="Kristen Rosenthal" initials="KR" lastIdx="10" clrIdx="24">
    <p:extLst>
      <p:ext uri="{19B8F6BF-5375-455C-9EA6-DF929625EA0E}">
        <p15:presenceInfo xmlns:p15="http://schemas.microsoft.com/office/powerpoint/2012/main" userId="S::krosenthal@clinicaloptions.com::67a58a6d-22ff-4b03-8f01-10ea3f44af52" providerId="AD"/>
      </p:ext>
    </p:extLst>
  </p:cmAuthor>
  <p:cmAuthor id="26" name="Melanie Couton" initials="" lastIdx="1" clrIdx="25">
    <p:extLst>
      <p:ext uri="{19B8F6BF-5375-455C-9EA6-DF929625EA0E}">
        <p15:presenceInfo xmlns:p15="http://schemas.microsoft.com/office/powerpoint/2012/main" userId="S::mcouton@clinicaloptions.com::b5a8fb1e-a716-46a0-9a38-0d707f5e2bfc" providerId="AD"/>
      </p:ext>
    </p:extLst>
  </p:cmAuthor>
  <p:cmAuthor id="27" name="Vanessa Carter" initials="VC" lastIdx="27" clrIdx="26">
    <p:extLst>
      <p:ext uri="{19B8F6BF-5375-455C-9EA6-DF929625EA0E}">
        <p15:presenceInfo xmlns:p15="http://schemas.microsoft.com/office/powerpoint/2012/main" userId="S::vcarter@clinicaloptions.com::9ce73b1e-6b1e-4cab-b34f-91637f33dd50" providerId="AD"/>
      </p:ext>
    </p:extLst>
  </p:cmAuthor>
  <p:cmAuthor id="28" name="Christy Seals" initials="CS" lastIdx="10" clrIdx="27">
    <p:extLst>
      <p:ext uri="{19B8F6BF-5375-455C-9EA6-DF929625EA0E}">
        <p15:presenceInfo xmlns:p15="http://schemas.microsoft.com/office/powerpoint/2012/main" userId="S::cseals@clinicaloptions.com::0852e532-1f9e-4bbf-9b56-be19a9543a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65C"/>
    <a:srgbClr val="DA100F"/>
    <a:srgbClr val="1D84C4"/>
    <a:srgbClr val="E1471D"/>
    <a:srgbClr val="00823B"/>
    <a:srgbClr val="015873"/>
    <a:srgbClr val="046376"/>
    <a:srgbClr val="013763"/>
    <a:srgbClr val="033453"/>
    <a:srgbClr val="006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5512" autoAdjust="0"/>
  </p:normalViewPr>
  <p:slideViewPr>
    <p:cSldViewPr snapToGrid="0">
      <p:cViewPr varScale="1">
        <p:scale>
          <a:sx n="44" d="100"/>
          <a:sy n="44" d="100"/>
        </p:scale>
        <p:origin x="240" y="54"/>
      </p:cViewPr>
      <p:guideLst>
        <p:guide orient="horz" pos="4128"/>
        <p:guide orient="horz" pos="1008"/>
        <p:guide orient="horz" pos="4032"/>
        <p:guide orient="horz" pos="151"/>
        <p:guide orient="horz" pos="264"/>
        <p:guide orient="horz" pos="3912"/>
        <p:guide orient="horz"/>
        <p:guide pos="329"/>
        <p:guide pos="7407"/>
        <p:guide pos="453"/>
        <p:guide pos="7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>
            <a:extLst>
              <a:ext uri="{FF2B5EF4-FFF2-40B4-BE49-F238E27FC236}">
                <a16:creationId xmlns:a16="http://schemas.microsoft.com/office/drawing/2014/main" xmlns="" id="{E716B656-43AE-41BF-A9E6-BDC9338EEE7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A101DA4B-1035-4FD7-BAE8-D36163A25D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FCE45961-8EBC-4ABB-A06F-A2AB0FB728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xmlns="" id="{69A9B635-F3A6-4A6C-A2A7-3BE84F317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3F91814F-6E8B-4495-875C-BBC65746A2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xmlns="" id="{3575FA76-5996-41B2-807C-74C521B188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xmlns="" id="{EE30801C-5D2D-4989-97AF-1BB6980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5036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©2012 Clinical Care Options, LLC. All rights reserved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xmlns="" id="{83D8BBC4-4244-4B4D-899A-EE5002DAC7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FB72F01-6714-4A31-8C22-8E0F1B091B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6316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CLL, chronic lymphocytic leukemia; MCL, mantle cell lymphoma.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30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EFS, event-free survival; OS, overall survival;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9072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cMCL, conventional MCL; CNA, copy number alterations; MIPI, Mantle Cell Lymphoma International Prognostic Index; mut, mutated; nnMCL, nonmodal MCL; PFS, progression-free survival; wt, wild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2584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BM, bone marrow; CR, complete response; MCL, mantle cell lymphoma; MRD, measurable residual disease; ORR, overall response rate: OS, overall survival; PD, progressive disease; PFS, progression-free survival; PS, performance score.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631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FISH, fluorescence in situ hybridization; GI, gastrointestinal; LDH, lactate dehydrogenase; MCL, mantle cell lymphoma; sMIPI, simplified Mantle Cell Lymphoma International Prognostic Index</a:t>
            </a:r>
            <a:r>
              <a:rPr lang="en-US" dirty="0"/>
              <a:t>; </a:t>
            </a:r>
            <a:r>
              <a:rPr lang="en-US" i="1" dirty="0"/>
              <a:t>ULN, upper limit of normal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7288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AE, adverse event; CMML, chronic myelomonocytic leukemia; CMR, complete metabolic response; CR, complete response; ITT, intention-to-treat; LFU, last follow-up; MCL, mantle cell lymphoma; MRD, measurable residual disease; ORR, overall response rate; PR, partial response; SD, stable disease.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3837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MCL, mantle cell lymphoma; NR, not reached; OS, overall survival; PFS, progression-free survival.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7835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AE, adverse event; CMML, chronic myelomonocytic leukemia; MCL, mantle cell lymphoma; VT, ventricular tachycardia.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6815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cBTKi, covalent BTK inhibitor; CNS, central nervous system; ECOG, Eastern Cooperative Oncology Group;; MCL, mantle cell lymphoma; ORR, overall response rate; PS, performance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81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BTKi, BTK inhibitor; cBTKi, covalent BTK inhibitor; ECOG, Eastern Cooperative Oncology Group; PD, progressive disease; PS, performance status; SCT, stem cell transplant; sMIPI, simplified Mantle Cell Lymphoma International Prognostic Index.</a:t>
            </a:r>
            <a:r>
              <a:rPr lang="en-US" dirty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0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BTKi, BTK inhibitor; CR, complete response; MCL, mantle cell lymphoma; ORR, overall response rate; PD, progressive disease; PR, partial response; SD, stable disease; SPD, sum of products of diameters.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MCL, mantle cell lymphoma; MRD, measurable residual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7486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cBTKi, covalent BTK inhibitor; DoR, duration of response; IRC, independent review committee; MCL, mantle cell lymphoma; NE, not estimable; OS, overall survival;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5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DoR, duration of response; IRC, independent review committee; MCL, mantle cell lymphoma; NE, not estimable; OS, overall survival; PFS, progression-free survival.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event; AF, atrial fibrillation; MCL, mantle cell lymphoma; TEAE, treatment-emergent adverse event; TRAE, treatment-related adverse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09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DL, dose level; G-CSF, </a:t>
            </a:r>
            <a:r>
              <a:rPr lang="en-US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granulocyte colony-stimulating factor;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MCL, mantle cell lymphoma; MTD, maximum tolerated dose; PCP, </a:t>
            </a:r>
            <a:r>
              <a:rPr lang="en-US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Pneumocystis pneumonia;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R/R, relapsed/refractory; TLS, tumor lysis syndrome; TN, treatment-naive;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ViPOR, venetoclax/ibrutinib/prednisone/obinutuzumab/lenalidomide.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4610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ASCT, allogenic stem cell transplantation; BM, bone marrow; BTKi, BTK inhibitor; EN, extranodal; IHC, immunohistochemistry; MCL, mantle cell lymphoma; R/R, relapsed/refractory; TN, treatment-naive; tx, treatment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ViPOR, venetoclax/ibrutinib/prednisone/obinutuzumab/lenalidomide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1357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/>
              <a:t>ViPOR, venetoclax/ibrutinib/prednisone/obinutuzumab/lenalidomide.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281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ALT, alanine aminotransferase; AST, aspartate aminotransferase; DLT, dose-limiting toxicity; RP2D, recommended phase II dose; </a:t>
            </a:r>
            <a:r>
              <a:rPr lang="es-ES" i="1" dirty="0"/>
              <a:t>ViPOR, venetoclax/ibrutinib/prednisone/obinutuzumab/lenalidomide</a:t>
            </a:r>
            <a:r>
              <a:rPr lang="en-US" i="1" dirty="0"/>
              <a:t>; VZV, varicella zoster virus.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1015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BTKi, BTK inhibitor; CR, complete response; R/R, relapsed/refractory; </a:t>
            </a:r>
            <a:r>
              <a:rPr lang="en-GB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SPD, sum of products of diameters; </a:t>
            </a:r>
            <a:r>
              <a:rPr lang="en-US" i="1" dirty="0"/>
              <a:t>TN, treatment-naive; </a:t>
            </a:r>
            <a:r>
              <a:rPr lang="es-ES" i="1" dirty="0"/>
              <a:t>ViPOR, venetoclax/ibrutinib/prednisone/obinutuzumab/lenalidomide.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39497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i="1" dirty="0"/>
              <a:t>ViPOR, venetoclax/ibrutinib/prednisone/obinutuzumab/lenalidomide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319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MCL, mantle cell lymphoma; R/R, relapsed/refractory; TN, treatment-naive; TTP, time to progression; </a:t>
            </a:r>
            <a:r>
              <a:rPr lang="es-ES" i="1" dirty="0"/>
              <a:t>ViPOR, venetoclax/ibrutinib/prednisone/obinutuzumab/lenalidomide.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747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LDH, lactate dehydrogenase; MIPI, Mantle Cell Lymphoma International Prognostic Index</a:t>
            </a:r>
            <a:r>
              <a:rPr lang="en-US" dirty="0"/>
              <a:t>; </a:t>
            </a:r>
            <a:r>
              <a:rPr lang="en-US" i="1" dirty="0"/>
              <a:t>ULN, upper limit of normal.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4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CR, complete response; EoT, end of treatment; MRD, measurable residual disease; uMRD, undetectable measurable residual disease; </a:t>
            </a:r>
            <a:r>
              <a:rPr lang="es-ES" i="1" dirty="0"/>
              <a:t>ViPOR, venetoclax/ibrutinib/prednisone/obinutuzumab/lenalidomide.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6035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AE, adverse event; MCL, mantle cell lymphoma; MRD, measurable residual disease.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7865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CR, complete response; MCL, mantle cell lymphoma; ORR, overall response rate.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195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BTKi, BTK inhibitor; CR, complete response; DLT, dose-limiting toxicity; MCL, mantle cell lymphoma; R/R, relapsed/refractory; TLS, tumor lysis syndrome; TN, treatment-naive; </a:t>
            </a:r>
            <a:r>
              <a:rPr lang="es-ES" i="1" dirty="0"/>
              <a:t>ViPOR, venetoclax/ibrutinib/prednisone/obinutuzumab/lenalidomide.</a:t>
            </a:r>
            <a:endParaRPr lang="en-US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2089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xmlns="" id="{F534A179-E39B-41F6-A134-70AD643745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293E11-97E1-4AFF-B992-260501D5E4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xmlns="" id="{3671BDAA-FAED-47D2-81E5-5DBE3E10D8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20725"/>
            <a:ext cx="6400800" cy="360045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xmlns="" id="{6D7C1693-38A2-462F-B2C4-8F8BC6250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CNA, copy number alterations</a:t>
            </a:r>
            <a:r>
              <a:rPr lang="en-US" dirty="0"/>
              <a:t>; </a:t>
            </a:r>
            <a:r>
              <a:rPr lang="en-US" i="1" dirty="0"/>
              <a:t>IHC, immunohistochemistry; LN, lymph node; MCL, mantle cell lymphoma.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90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AE, adverse event.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72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CR, complete response; MRD, minimal residual disease; ORR, overall response rate; PB, peripheral blood; PR, partial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71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MCL, mantle cell lymphoma; MRD, measurable residual disease.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68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DoR, duration of response; MRD, measurable residual disease.</a:t>
            </a:r>
            <a:endParaRPr lang="en-US" dirty="0"/>
          </a:p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223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DoR, duration of response; MRD, measurable residual disease.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72F01-6714-4A31-8C22-8E0F1B091B5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3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options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F6B3930-7C31-48E3-9C51-5B16A239A187}"/>
              </a:ext>
            </a:extLst>
          </p:cNvPr>
          <p:cNvSpPr/>
          <p:nvPr userDrawn="1"/>
        </p:nvSpPr>
        <p:spPr bwMode="auto">
          <a:xfrm>
            <a:off x="6114257" y="3667127"/>
            <a:ext cx="6077741" cy="319087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  <a:miter lim="800000"/>
            <a:headEnd/>
            <a:tailEnd/>
          </a:ln>
        </p:spPr>
        <p:txBody>
          <a:bodyPr rtlCol="0" anchor="ctr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r>
              <a:rPr lang="en-US" sz="2400" b="0" dirty="0">
                <a:solidFill>
                  <a:schemeClr val="tx1"/>
                </a:solidFill>
                <a:latin typeface="Calibri" panose="020F0502020204030204" pitchFamily="34" charset="0"/>
              </a:rPr>
              <a:t>Image Placeholder</a:t>
            </a:r>
          </a:p>
        </p:txBody>
      </p:sp>
      <p:sp>
        <p:nvSpPr>
          <p:cNvPr id="1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041650"/>
            <a:ext cx="5181600" cy="1120775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2294B36-D511-4E23-A768-EAFA149B5CC7}"/>
              </a:ext>
            </a:extLst>
          </p:cNvPr>
          <p:cNvSpPr/>
          <p:nvPr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B42F6D-719A-45C6-BB57-84887368226C}"/>
              </a:ext>
            </a:extLst>
          </p:cNvPr>
          <p:cNvCxnSpPr/>
          <p:nvPr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ACD6CB8-625C-44F5-9B90-77A60BCC4A2E}"/>
              </a:ext>
            </a:extLst>
          </p:cNvPr>
          <p:cNvCxnSpPr/>
          <p:nvPr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Rectangle 55">
            <a:extLst>
              <a:ext uri="{FF2B5EF4-FFF2-40B4-BE49-F238E27FC236}">
                <a16:creationId xmlns:a16="http://schemas.microsoft.com/office/drawing/2014/main" xmlns="" id="{078B106A-3121-420B-B2D9-854FF204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609600" y="1600200"/>
            <a:ext cx="11264901" cy="20574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4555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6C33664-ACD6-44A3-95A5-32325CBC9685}"/>
              </a:ext>
            </a:extLst>
          </p:cNvPr>
          <p:cNvSpPr/>
          <p:nvPr userDrawn="1"/>
        </p:nvSpPr>
        <p:spPr>
          <a:xfrm>
            <a:off x="1" y="1620838"/>
            <a:ext cx="12192000" cy="2057400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EECCBFD-9ED3-4167-961B-65218739F1A5}"/>
              </a:ext>
            </a:extLst>
          </p:cNvPr>
          <p:cNvCxnSpPr/>
          <p:nvPr userDrawn="1"/>
        </p:nvCxnSpPr>
        <p:spPr bwMode="auto">
          <a:xfrm>
            <a:off x="-14291" y="1620838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95A2832-7EB2-44CE-B43D-FCA9D107E325}"/>
              </a:ext>
            </a:extLst>
          </p:cNvPr>
          <p:cNvCxnSpPr/>
          <p:nvPr userDrawn="1"/>
        </p:nvCxnSpPr>
        <p:spPr bwMode="auto">
          <a:xfrm>
            <a:off x="-14291" y="3662363"/>
            <a:ext cx="12214232" cy="0"/>
          </a:xfrm>
          <a:prstGeom prst="line">
            <a:avLst/>
          </a:prstGeom>
          <a:ln w="1270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6824BC-C604-0009-B182-0567BC93C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132" y="244938"/>
            <a:ext cx="1681179" cy="8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055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286C5E-09F9-468C-28E0-433C61B53C29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79467CA-89F4-C188-2170-B4B94D784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4549132-9E6B-C041-DA66-E2829720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06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3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0E3B1-4A7C-7261-1C0D-368224CC2F2D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783100C-E066-F74E-F8B7-8AD4160FFE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5C49CD4-B8DF-4B97-E9D0-CA20225D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81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239715"/>
            <a:ext cx="11244016" cy="1674813"/>
          </a:xfrm>
          <a:prstGeom prst="rect">
            <a:avLst/>
          </a:prstGeom>
        </p:spPr>
        <p:txBody>
          <a:bodyPr/>
          <a:lstStyle>
            <a:lvl1pPr algn="ctr"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9" y="1895477"/>
            <a:ext cx="10872444" cy="26057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B50470-EA3D-49B4-8F28-4C9C1E0D226A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xmlns="" id="{DF9EACC2-568A-498C-8601-A87328BD11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15593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>
                <a:solidFill>
                  <a:srgbClr val="E1471D"/>
                </a:solidFill>
              </a:defRPr>
            </a:lvl1pPr>
            <a:lvl2pPr>
              <a:buFontTx/>
              <a:buNone/>
              <a:defRPr sz="2400"/>
            </a:lvl2pPr>
            <a:lvl3pPr>
              <a:buFontTx/>
              <a:buNone/>
              <a:defRPr sz="2400"/>
            </a:lvl3pPr>
            <a:lvl4pPr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BBD1E00-A2D3-4202-961C-9DF3DF2683C9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590A4E9-08A7-4826-8D90-46B546D1F341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44B9F7-3245-A62E-5232-18B419E93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8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C5D1588-24D0-EEDC-2B67-838044AD5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5976F6A9-4070-0433-5467-2770712CF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1A9A6A4-14D0-38A5-9B8C-6C65F13C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088C83D5-675B-AE09-966D-011D8229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B8C6853-E5B1-1D27-B628-415E9792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9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22783112-76E1-4117-36E0-795DF0CB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740AC46B-56C5-A11B-C236-95B4D50D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C86175A-F721-FA6A-51C7-12935FAA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8CFFA159-F239-4DD5-6ECB-68704570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981F2FEF-02AE-AAE0-0F58-431DE123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81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8311632-F1DA-93F6-51DA-DF8838FA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F5DEF4E-E408-E1B1-B253-BEBEE148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12CCCA9-1873-D3D3-7CE8-B987ADD9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BC4070A9-4071-D80F-1E58-F15A3A77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E43F4541-B3B9-76DD-20A2-FF34FCB5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7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607C760-A44E-7261-8606-5CCF9090B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63F90C53-21E7-8C27-50A7-EAF9A3FA0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B0B94353-089D-D204-175D-1F7F5EAA2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2C9CD584-D40B-358C-2684-AE5F7AD6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A5AB49F9-1DED-D54F-0843-D0C62AC9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EBA2806-F86F-116C-1FA0-4044C673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7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CE3015C-D8F7-730A-91DB-92B324B6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FB378DC-0E58-9D6C-8FE1-BF96C246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D9363D8D-00BC-6D97-C4B6-D41A38612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28BAF1FA-F801-7141-2845-8324FDBAA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1C5F3E17-5093-F890-733B-07BDBB52C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F7758AA6-16E0-5CE5-3913-C99FC9EAE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42ABCDFB-1967-41D5-DC8C-3AF891F7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81B2863B-D24D-EAB6-8DD8-A48932E2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1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B4CF2D-D979-1437-A2EB-B60F4C4AD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3030" y="5318282"/>
            <a:ext cx="2315472" cy="12349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05D0D76-197A-28C6-4CE1-8BC6D49D6130}"/>
              </a:ext>
            </a:extLst>
          </p:cNvPr>
          <p:cNvSpPr/>
          <p:nvPr userDrawn="1"/>
        </p:nvSpPr>
        <p:spPr>
          <a:xfrm>
            <a:off x="1" y="-16330"/>
            <a:ext cx="12192000" cy="4629151"/>
          </a:xfrm>
          <a:prstGeom prst="rect">
            <a:avLst/>
          </a:prstGeom>
          <a:solidFill>
            <a:srgbClr val="CDCDCF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xmlns="" id="{3999D7C8-A96D-F833-4A82-8C6424D337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invGray">
          <a:xfrm>
            <a:off x="725677" y="409576"/>
            <a:ext cx="11032823" cy="2882265"/>
          </a:xfrm>
        </p:spPr>
        <p:txBody>
          <a:bodyPr/>
          <a:lstStyle>
            <a:lvl1pPr>
              <a:defRPr sz="39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CB8A8DD-7358-E137-C572-52BDA935DE7F}"/>
              </a:ext>
            </a:extLst>
          </p:cNvPr>
          <p:cNvCxnSpPr/>
          <p:nvPr userDrawn="1"/>
        </p:nvCxnSpPr>
        <p:spPr bwMode="auto">
          <a:xfrm>
            <a:off x="-22231" y="4605619"/>
            <a:ext cx="12214231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0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10918C2-33F5-5EED-FD22-F7771D08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65F20FF8-753E-77B3-6E9A-9D582B30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79DE74A4-BE7B-748B-3301-5D51976E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35E5C96B-1AE4-74B0-AB0A-CE2C451F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1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B8206DD6-4A51-00BB-5974-A3439856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E9C75DBD-7B74-7B53-5C4D-97B47151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194A29B8-F841-3C39-F3D0-6E006C97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2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112C1A9-916C-C333-111C-986BF8F7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931754F-1AD6-F14A-39B0-58DC1879E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9AA8F551-B4F8-E639-0D71-D4F0A5A1B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C78252DC-21BD-BFE6-A9B7-FF995D43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A1A2B49F-3663-B671-5FBE-B3ECA0B2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3C22B713-FC79-3EA3-C97E-C44A477A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05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0381B3D-2BB7-760A-F7CF-DA63CC88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DD961594-4E98-B123-21EC-21408A977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1CAEE88E-F356-2ABB-06BF-A7EDD541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D04C85B8-A25F-6891-6CDB-24BF634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1273592B-65D3-3E18-D0AC-90E7F9A5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B10EBA0F-78E3-681E-5014-199F8FF4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5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CD907BE-A5F7-ED56-4EA3-07EE3E01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2EF54AFD-AEE6-72EF-DE0C-6C590A340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9F5E0E48-2054-D2F2-E052-8AA939B58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4628B214-B709-00EE-BDD5-20909355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842A6786-A9E5-BC52-1425-AEE174C1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1452C680-F760-4B40-7C44-14E7BD250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DE9D0B03-B7D8-E4A0-EA44-7867DB482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98D1979F-065D-2D1B-2096-56DC4BB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5FCB-34A2-4D1F-AC4A-33D859F2BEA7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01/06/1445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BA31114F-56E6-4A67-A228-F7F1ABCBA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48D5AF2-6120-15AC-1659-37A0627A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C560-A424-4C62-80A6-9AFE675A6042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2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550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4650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3F44B30-1879-6F13-273E-22B934A627E6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4A1C891-79C3-863E-FBA9-188D17ED03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DB2AFA4-BBF7-61A0-D954-E2BAF8A2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8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2" y="330201"/>
            <a:ext cx="11244149" cy="5250792"/>
          </a:xfrm>
          <a:prstGeom prst="rect">
            <a:avLst/>
          </a:prstGeom>
        </p:spPr>
        <p:txBody>
          <a:bodyPr anchorCtr="1"/>
          <a:lstStyle>
            <a:lvl1pPr algn="ctr">
              <a:defRPr sz="4000" b="1" cap="none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8F8BDA-1A03-445B-A76B-525DE8317C18}"/>
              </a:ext>
            </a:extLst>
          </p:cNvPr>
          <p:cNvSpPr/>
          <p:nvPr userDrawn="1"/>
        </p:nvSpPr>
        <p:spPr>
          <a:xfrm>
            <a:off x="1" y="6590270"/>
            <a:ext cx="12192000" cy="2677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FA01F1A-8AE6-48F9-95F4-73790D6CA686}"/>
              </a:ext>
            </a:extLst>
          </p:cNvPr>
          <p:cNvCxnSpPr/>
          <p:nvPr userDrawn="1"/>
        </p:nvCxnSpPr>
        <p:spPr>
          <a:xfrm>
            <a:off x="1" y="6589713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78BF92-DC92-6DC3-6E2D-E5664179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636" y="5397632"/>
            <a:ext cx="1790865" cy="9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092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794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3B8F865-6ADC-958B-BCBA-56A2A50D7AAE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05C4B9E-1FA3-952D-6393-30BFE5E183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D3C7FEC-03C8-EE45-01CC-6BBE64B18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6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67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Text and 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1510730"/>
            <a:ext cx="5229570" cy="466574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0872444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01820" y="1510730"/>
            <a:ext cx="5309278" cy="46787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0C14CBC-B02C-E649-3090-78EEB821A66F}"/>
              </a:ext>
            </a:extLst>
          </p:cNvPr>
          <p:cNvGrpSpPr/>
          <p:nvPr userDrawn="1"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1F49DEA-FA25-76E8-342E-9233B13A6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F518083-D1F3-A58F-0D1E-5E853D43C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3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20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xmlns="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759" y="238125"/>
            <a:ext cx="1087244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xmlns="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0231" y="1517650"/>
            <a:ext cx="1088197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28AFCB-3188-4961-AAEE-DB4C7846ECE6}"/>
              </a:ext>
            </a:extLst>
          </p:cNvPr>
          <p:cNvSpPr/>
          <p:nvPr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7A185B-7FCD-47CF-95BF-44DC96F2E8FE}"/>
              </a:ext>
            </a:extLst>
          </p:cNvPr>
          <p:cNvSpPr/>
          <p:nvPr userDrawn="1"/>
        </p:nvSpPr>
        <p:spPr>
          <a:xfrm>
            <a:off x="1" y="1"/>
            <a:ext cx="12192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FEB3B6D-B8AE-4726-B830-C447FAD3394B}"/>
              </a:ext>
            </a:extLst>
          </p:cNvPr>
          <p:cNvCxnSpPr/>
          <p:nvPr userDrawn="1"/>
        </p:nvCxnSpPr>
        <p:spPr>
          <a:xfrm>
            <a:off x="1" y="6745288"/>
            <a:ext cx="12192000" cy="0"/>
          </a:xfrm>
          <a:prstGeom prst="line">
            <a:avLst/>
          </a:prstGeom>
          <a:ln w="19050">
            <a:solidFill>
              <a:srgbClr val="F4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7123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80" r:id="rId1"/>
    <p:sldLayoutId id="2147484655" r:id="rId2"/>
    <p:sldLayoutId id="2147484656" r:id="rId3"/>
    <p:sldLayoutId id="2147484663" r:id="rId4"/>
    <p:sldLayoutId id="2147484657" r:id="rId5"/>
    <p:sldLayoutId id="2147484658" r:id="rId6"/>
    <p:sldLayoutId id="2147484664" r:id="rId7"/>
    <p:sldLayoutId id="2147484659" r:id="rId8"/>
    <p:sldLayoutId id="2147484667" r:id="rId9"/>
    <p:sldLayoutId id="2147484660" r:id="rId10"/>
    <p:sldLayoutId id="2147484665" r:id="rId11"/>
    <p:sldLayoutId id="2147484661" r:id="rId12"/>
    <p:sldLayoutId id="2147484666" r:id="rId13"/>
    <p:sldLayoutId id="2147484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Wingdings" panose="05000000000000000000" pitchFamily="2" charset="2"/>
        <a:buChar char="§"/>
        <a:defRPr sz="28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60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400"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2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1000"/>
        </a:spcBef>
        <a:spcAft>
          <a:spcPts val="700"/>
        </a:spcAft>
        <a:buClr>
          <a:schemeClr val="bg1"/>
        </a:buClr>
        <a:buFont typeface="Arial" panose="020B0604020202020204" pitchFamily="34" charset="0"/>
        <a:buChar char="‒"/>
        <a:defRPr sz="20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CAF93145-A84D-EE3E-4254-DC55C87C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SY"/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FED7CDFA-20CB-3F7A-A1CE-884050A9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C5DE2BE-BC8A-46E3-A15D-84D36D8FF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fld id="{BC125FCB-34A2-4D1F-AC4A-33D859F2BEA7}" type="datetimeFigureOut">
              <a:rPr lang="ar-SY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t>01/06/1445</a:t>
            </a:fld>
            <a:endParaRPr lang="ar-SY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20B5712-834E-8203-E81F-7302A6D73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endParaRPr lang="ar-SY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09935E6-8A60-2E64-FA2F-C3352143C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 eaLnBrk="1" fontAlgn="auto" hangingPunct="1">
              <a:spcBef>
                <a:spcPts val="0"/>
              </a:spcBef>
              <a:spcAft>
                <a:spcPts val="0"/>
              </a:spcAft>
            </a:pPr>
            <a:fld id="{7330C560-A424-4C62-80A6-9AFE675A6042}" type="slidenum">
              <a:rPr lang="ar-SY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rtl="1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ar-SY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86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linicaloptions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options.com/oncology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5">
            <a:extLst>
              <a:ext uri="{FF2B5EF4-FFF2-40B4-BE49-F238E27FC236}">
                <a16:creationId xmlns:a16="http://schemas.microsoft.com/office/drawing/2014/main" xmlns="" id="{4D67E167-2F37-481F-AB26-A6E236679E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4849" y="2618676"/>
            <a:ext cx="11032823" cy="1695006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solidFill>
                  <a:srgbClr val="FF0000"/>
                </a:solidFill>
              </a:rPr>
              <a:t>Updates </a:t>
            </a:r>
            <a:r>
              <a:rPr lang="en-US" altLang="en-US" sz="4000" dirty="0">
                <a:solidFill>
                  <a:srgbClr val="FF0000"/>
                </a:solidFill>
              </a:rPr>
              <a:t>on </a:t>
            </a:r>
            <a:r>
              <a:rPr lang="ar-SA" altLang="en-US" sz="4000" dirty="0" smtClean="0">
                <a:solidFill>
                  <a:srgbClr val="FF0000"/>
                </a:solidFill>
              </a:rPr>
              <a:t>آخر المستجدات في اللمفوما ذات المعطف          </a:t>
            </a:r>
            <a:r>
              <a:rPr lang="en-US" altLang="en-US" sz="4000" dirty="0">
                <a:solidFill>
                  <a:srgbClr val="FF0000"/>
                </a:solidFill>
              </a:rPr>
              <a:t/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4000" dirty="0">
                <a:solidFill>
                  <a:srgbClr val="FF0000"/>
                </a:solidFill>
              </a:rPr>
              <a:t>BTK Inhibitors for </a:t>
            </a:r>
            <a:r>
              <a:rPr lang="en-US" altLang="en-US" sz="4000" dirty="0" smtClean="0">
                <a:solidFill>
                  <a:srgbClr val="FF0000"/>
                </a:solidFill>
              </a:rPr>
              <a:t>MCL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xmlns="" id="{29C97272-D98D-4B80-A5DE-809F0B11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4" y="6384758"/>
            <a:ext cx="5464175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Supported by an educational grant from Lilly.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328D7AB2-A3C4-7A9B-99B6-4DD66A38D85A}"/>
              </a:ext>
            </a:extLst>
          </p:cNvPr>
          <p:cNvSpPr txBox="1">
            <a:spLocks noChangeArrowheads="1"/>
          </p:cNvSpPr>
          <p:nvPr/>
        </p:nvSpPr>
        <p:spPr bwMode="invGray">
          <a:xfrm>
            <a:off x="3439886" y="5868372"/>
            <a:ext cx="8752114" cy="111034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itchFamily="2" charset="2"/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400">
                <a:solidFill>
                  <a:srgbClr val="FEFDDE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200">
                <a:solidFill>
                  <a:srgbClr val="FEFDDE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 sz="2000">
                <a:solidFill>
                  <a:srgbClr val="FEFDDE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charset="0"/>
              <a:buChar char="–"/>
              <a:defRPr>
                <a:solidFill>
                  <a:srgbClr val="FEFDDE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CCO Independent Conference Coverage*</a:t>
            </a:r>
            <a:r>
              <a:rPr lang="en-US" sz="2200" b="1" kern="0" dirty="0"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n-US" sz="2200" b="1" kern="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sz="1600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of the </a:t>
            </a:r>
            <a:r>
              <a:rPr lang="en-US" sz="1600" i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EHA2023 Hybrid Congress,</a:t>
            </a:r>
            <a:br>
              <a:rPr lang="en-US" sz="1600" i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</a:br>
            <a:r>
              <a:rPr lang="en-US" sz="1600" i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International Conference on Malignant Lymphoma in Lugano,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Society of Hematologic Oncology Eleventh Annual Meeting,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kern="0" dirty="0">
                <a:solidFill>
                  <a:schemeClr val="bg2"/>
                </a:solidFill>
                <a:latin typeface="Calibri"/>
                <a:ea typeface="+mj-ea"/>
                <a:cs typeface="Calibri"/>
              </a:rPr>
              <a:t>and ESMO Congress</a:t>
            </a:r>
            <a:endParaRPr lang="en-US" altLang="en-US" sz="1600" kern="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xmlns="" id="{AC16548F-6A7E-9E1E-9E7D-FE613922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" y="5958599"/>
            <a:ext cx="3482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Provided by Clinical Care Options, LLC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9886" y="4627164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fr-FR" sz="2800" kern="0" dirty="0">
                <a:solidFill>
                  <a:schemeClr val="accent1"/>
                </a:solidFill>
                <a:latin typeface="Times New Roman"/>
              </a:rPr>
              <a:t>Pr, Amin SULAIMAN</a:t>
            </a:r>
          </a:p>
          <a:p>
            <a:pPr marL="342900" indent="-342900" algn="ctr">
              <a:spcBef>
                <a:spcPct val="20000"/>
              </a:spcBef>
              <a:buClr>
                <a:srgbClr val="FFFF00"/>
              </a:buClr>
              <a:buSzPct val="75000"/>
              <a:defRPr/>
            </a:pPr>
            <a:r>
              <a:rPr lang="fr-FR" sz="2800" b="0" kern="0" dirty="0">
                <a:solidFill>
                  <a:schemeClr val="accent1"/>
                </a:solidFill>
                <a:latin typeface="Times New Roman"/>
              </a:rPr>
              <a:t>Heamatology, Faculty of medicine</a:t>
            </a:r>
            <a:endParaRPr lang="fr-FR" sz="2800" b="0" kern="0" dirty="0">
              <a:solidFill>
                <a:schemeClr val="accent1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6718" y="588404"/>
            <a:ext cx="8469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8000" b="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ea typeface="+mn-cs"/>
              </a:rPr>
              <a:t>بسم الله الرّحمن الرّحيم</a:t>
            </a:r>
            <a:endParaRPr lang="ar-SA" sz="8000" b="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C6D13A1-5452-2375-C5AB-FAE4B1A1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Response Rates and Undetectable MRD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7E31F0A-8C0A-A424-C0AC-3FEE1B9D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03F87AD8-8AC7-4F0C-7747-4AE282AB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</a:t>
            </a:r>
          </a:p>
        </p:txBody>
      </p:sp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xmlns="" id="{65E50464-4AA9-2EF9-B98E-7DAEAF728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43747"/>
              </p:ext>
            </p:extLst>
          </p:nvPr>
        </p:nvGraphicFramePr>
        <p:xfrm>
          <a:off x="718772" y="1479048"/>
          <a:ext cx="5303520" cy="3261504"/>
        </p:xfrm>
        <a:graphic>
          <a:graphicData uri="http://schemas.openxmlformats.org/drawingml/2006/table">
            <a:tbl>
              <a:tblPr/>
              <a:tblGrid>
                <a:gridCol w="3931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Cycle 12 Outcome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Evaluable for centralized response after Cycle 12,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26964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Discontinued early,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4*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Cycle 12 response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73158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ORR,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 (84)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4068724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716293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933099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&lt;PR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98351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Undetectable MRD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 PB (n = 46),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 (87)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5902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E76609-F668-538C-25A5-5006FF506B90}"/>
              </a:ext>
            </a:extLst>
          </p:cNvPr>
          <p:cNvSpPr txBox="1"/>
          <p:nvPr/>
        </p:nvSpPr>
        <p:spPr bwMode="auto">
          <a:xfrm>
            <a:off x="6087024" y="4758270"/>
            <a:ext cx="5212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†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Progression (n = 1), neoplasia (n = 1).</a:t>
            </a:r>
          </a:p>
        </p:txBody>
      </p:sp>
      <p:graphicFrame>
        <p:nvGraphicFramePr>
          <p:cNvPr id="5" name="Group 32">
            <a:extLst>
              <a:ext uri="{FF2B5EF4-FFF2-40B4-BE49-F238E27FC236}">
                <a16:creationId xmlns:a16="http://schemas.microsoft.com/office/drawing/2014/main" xmlns="" id="{441F8706-26C3-3ABA-9229-E712A73CC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60728"/>
              </p:ext>
            </p:extLst>
          </p:nvPr>
        </p:nvGraphicFramePr>
        <p:xfrm>
          <a:off x="6119244" y="1479048"/>
          <a:ext cx="5303520" cy="3261504"/>
        </p:xfrm>
        <a:graphic>
          <a:graphicData uri="http://schemas.openxmlformats.org/drawingml/2006/table">
            <a:tbl>
              <a:tblPr/>
              <a:tblGrid>
                <a:gridCol w="3931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Cycle 24 Outcome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Evaluable for response by local investigator after Cycle 24,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26964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Discontinued between Cycle 12 and 24,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026926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Cycle 24 response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73158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ORR,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 (84)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5405398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41 (82)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716293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933099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&lt;PR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98351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Undetectable MRD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in PB (n = 44),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 (80)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28046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A1E7E7-2967-C698-7E39-1352B7C3566D}"/>
              </a:ext>
            </a:extLst>
          </p:cNvPr>
          <p:cNvSpPr txBox="1"/>
          <p:nvPr/>
        </p:nvSpPr>
        <p:spPr bwMode="auto">
          <a:xfrm>
            <a:off x="709796" y="4749392"/>
            <a:ext cx="52120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*Aplastic anemia (n = 1), fractures (n = 1), intolerance (n = 2).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C8A6EA-A52C-38F9-5DA1-7A02135009EE}"/>
              </a:ext>
            </a:extLst>
          </p:cNvPr>
          <p:cNvSpPr txBox="1"/>
          <p:nvPr/>
        </p:nvSpPr>
        <p:spPr bwMode="auto">
          <a:xfrm>
            <a:off x="604675" y="6078222"/>
            <a:ext cx="64760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‡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Euro MRD detected at 10</a:t>
            </a:r>
            <a:r>
              <a:rPr lang="en-US" sz="1400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-5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sensitivity using ASO-qPCR (n = 33) or NGS (n = 17).</a:t>
            </a:r>
            <a:endParaRPr lang="en-US" sz="1400" b="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D1CBE13-FF66-602C-55A8-2BE832C8C750}"/>
              </a:ext>
            </a:extLst>
          </p:cNvPr>
          <p:cNvSpPr txBox="1">
            <a:spLocks/>
          </p:cNvSpPr>
          <p:nvPr/>
        </p:nvSpPr>
        <p:spPr bwMode="auto">
          <a:xfrm>
            <a:off x="718772" y="5279435"/>
            <a:ext cx="11328385" cy="11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kern="0" dirty="0"/>
              <a:t>41 patients reached MRD negativity during follow-up, at 4.5-18.4 months; however, 5 patients remained MRD positive at data cut-off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6217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F397C-3A08-4F0A-3AC2-8D9B4300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MRD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4295A-9AE7-11EB-29B9-3EBC328E6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Median treatment duration: 29 mo (range: 1.7-63+)</a:t>
            </a:r>
          </a:p>
          <a:p>
            <a:r>
              <a:rPr lang="en-US" sz="2400" b="1" dirty="0">
                <a:solidFill>
                  <a:schemeClr val="accent3"/>
                </a:solidFill>
              </a:rPr>
              <a:t>32/50 (64%) patients discontinued ibrutinib for undetectable MRD at cycle 24</a:t>
            </a:r>
          </a:p>
          <a:p>
            <a:pPr lvl="1"/>
            <a:r>
              <a:rPr lang="en-US" sz="2200" dirty="0"/>
              <a:t>MRD became detectable: n = 12; disease progression: n = 6; died with undetectable MRD: n = 1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12/50 (24%) patients continued ibrutinib for detectable MRD at cycle 24</a:t>
            </a:r>
            <a:endParaRPr lang="en-US" sz="2400" dirty="0"/>
          </a:p>
          <a:p>
            <a:pPr lvl="1"/>
            <a:r>
              <a:rPr lang="en-US" sz="2200" dirty="0"/>
              <a:t>6 discontinued ibrutinib: disease progression (n = 2), COVID-19 (n = 1), ischemic stroke (n = 1), pericardial tamponade (n = 1), pleural effusion (n = 1)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At median follow-up of 59 mo</a:t>
            </a:r>
            <a:r>
              <a:rPr lang="en-US" sz="2400" dirty="0"/>
              <a:t>: 9 patients had MCL progression</a:t>
            </a:r>
          </a:p>
          <a:p>
            <a:pPr lvl="1"/>
            <a:r>
              <a:rPr lang="en-US" sz="2000" dirty="0"/>
              <a:t>7 patients died: disease progression (n = 3), pancreatic adenocarcinoma (n = 1), SARS-CoV-2 </a:t>
            </a:r>
            <a:br>
              <a:rPr lang="en-US" sz="2000" dirty="0"/>
            </a:br>
            <a:r>
              <a:rPr lang="en-US" sz="2000" dirty="0"/>
              <a:t>(n = 1), vertebral fractures (n = 1), unknown with undetectable MRD (n = 1)</a:t>
            </a:r>
          </a:p>
          <a:p>
            <a:pPr lvl="1"/>
            <a:endParaRPr lang="en-US" sz="2400" dirty="0"/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CAEF2D47-0396-4496-C667-6402F8C9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</a:t>
            </a:r>
          </a:p>
        </p:txBody>
      </p:sp>
    </p:spTree>
    <p:extLst>
      <p:ext uri="{BB962C8B-B14F-4D97-AF65-F5344CB8AC3E}">
        <p14:creationId xmlns:p14="http://schemas.microsoft.com/office/powerpoint/2010/main" val="32140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A746C-3D9C-9A16-3719-3F262E54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Duration of Response With Undetectable MRD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C829A-54DE-0E76-06E6-55A1EC15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6" y="1388265"/>
            <a:ext cx="7922876" cy="381169"/>
          </a:xfrm>
        </p:spPr>
        <p:txBody>
          <a:bodyPr/>
          <a:lstStyle/>
          <a:p>
            <a:r>
              <a:rPr lang="en-US" sz="2600" dirty="0"/>
              <a:t>41 patients reached undetectable MRD at 4.5-18.4 mo</a:t>
            </a:r>
            <a:endParaRPr lang="en-US" dirty="0"/>
          </a:p>
          <a:p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C791C0-445D-C582-DDED-8FF4D180A16D}"/>
              </a:ext>
            </a:extLst>
          </p:cNvPr>
          <p:cNvSpPr txBox="1"/>
          <p:nvPr/>
        </p:nvSpPr>
        <p:spPr bwMode="auto">
          <a:xfrm>
            <a:off x="7177135" y="2397720"/>
            <a:ext cx="451729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194310" indent="-19431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Median</a:t>
            </a: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 DoR clinical (n = 41): 67.3 mo (95% CI: 66-68)</a:t>
            </a:r>
          </a:p>
          <a:p>
            <a:pPr marL="194310" indent="-19431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Median</a:t>
            </a: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 DoR MRD (n  = 41): 60.7 mo (95% CI: 38-83)</a:t>
            </a:r>
          </a:p>
          <a:p>
            <a:pPr marL="194310" indent="-19431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Median time from MRD conversion (undetectable to detectable) to clinical progression (n = 8): 20 mo (6.5-35.5)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0BA684BA-E9D7-6FCB-9615-625F234C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200" y="6367337"/>
            <a:ext cx="3845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Reproduced with permission. 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56196AF3-34BB-D466-02AF-A076EF76897C}"/>
              </a:ext>
            </a:extLst>
          </p:cNvPr>
          <p:cNvGrpSpPr/>
          <p:nvPr/>
        </p:nvGrpSpPr>
        <p:grpSpPr>
          <a:xfrm>
            <a:off x="296477" y="1925049"/>
            <a:ext cx="6640738" cy="4304808"/>
            <a:chOff x="296477" y="1925049"/>
            <a:chExt cx="6640738" cy="43048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FE79093-C5B3-D46C-879A-88ED7F67DB9A}"/>
                </a:ext>
              </a:extLst>
            </p:cNvPr>
            <p:cNvSpPr txBox="1"/>
            <p:nvPr/>
          </p:nvSpPr>
          <p:spPr bwMode="auto">
            <a:xfrm>
              <a:off x="1470733" y="1925049"/>
              <a:ext cx="52861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DoR From First Undetectable MRD (n = 41)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C4D3513F-FB26-1ABA-AE5B-72EEB761D038}"/>
                </a:ext>
              </a:extLst>
            </p:cNvPr>
            <p:cNvGrpSpPr/>
            <p:nvPr/>
          </p:nvGrpSpPr>
          <p:grpSpPr>
            <a:xfrm>
              <a:off x="296477" y="2292072"/>
              <a:ext cx="6640738" cy="3937785"/>
              <a:chOff x="296477" y="2141597"/>
              <a:chExt cx="6640738" cy="393778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81D6CB0F-AFFA-46C1-0D5D-4023CE7C036C}"/>
                  </a:ext>
                </a:extLst>
              </p:cNvPr>
              <p:cNvSpPr txBox="1"/>
              <p:nvPr/>
            </p:nvSpPr>
            <p:spPr bwMode="auto">
              <a:xfrm rot="16200000">
                <a:off x="-451863" y="3376050"/>
                <a:ext cx="2396233" cy="3693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DoR From Frist MRD (-)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49A8128F-164F-A416-E89C-70330D5A491F}"/>
                  </a:ext>
                </a:extLst>
              </p:cNvPr>
              <p:cNvGrpSpPr/>
              <p:nvPr/>
            </p:nvGrpSpPr>
            <p:grpSpPr>
              <a:xfrm>
                <a:off x="1333086" y="4813935"/>
                <a:ext cx="5604129" cy="338554"/>
                <a:chOff x="1075786" y="4207833"/>
                <a:chExt cx="2090530" cy="33855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B1E147AA-C722-2FFC-42D4-1C5C08321160}"/>
                    </a:ext>
                  </a:extLst>
                </p:cNvPr>
                <p:cNvSpPr txBox="1"/>
                <p:nvPr/>
              </p:nvSpPr>
              <p:spPr bwMode="auto">
                <a:xfrm>
                  <a:off x="1075786" y="4207833"/>
                  <a:ext cx="10775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0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E26FFA68-2E6F-71A5-D00C-40BF351A7C30}"/>
                    </a:ext>
                  </a:extLst>
                </p:cNvPr>
                <p:cNvSpPr txBox="1"/>
                <p:nvPr/>
              </p:nvSpPr>
              <p:spPr bwMode="auto">
                <a:xfrm>
                  <a:off x="1337153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12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E1470477-9042-182A-B734-EC53FDE4AACB}"/>
                    </a:ext>
                  </a:extLst>
                </p:cNvPr>
                <p:cNvSpPr txBox="1"/>
                <p:nvPr/>
              </p:nvSpPr>
              <p:spPr bwMode="auto">
                <a:xfrm>
                  <a:off x="1619204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24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60675CEA-2886-6163-9ECC-5F36F219AA4B}"/>
                    </a:ext>
                  </a:extLst>
                </p:cNvPr>
                <p:cNvSpPr txBox="1"/>
                <p:nvPr/>
              </p:nvSpPr>
              <p:spPr bwMode="auto">
                <a:xfrm>
                  <a:off x="1900003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36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5387F7AB-4762-C6C8-9BF6-0A682859FEF3}"/>
                    </a:ext>
                  </a:extLst>
                </p:cNvPr>
                <p:cNvSpPr txBox="1"/>
                <p:nvPr/>
              </p:nvSpPr>
              <p:spPr bwMode="auto">
                <a:xfrm>
                  <a:off x="2176041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48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2FEC9013-8061-08F3-3818-25B09A4CA802}"/>
                    </a:ext>
                  </a:extLst>
                </p:cNvPr>
                <p:cNvSpPr txBox="1"/>
                <p:nvPr/>
              </p:nvSpPr>
              <p:spPr bwMode="auto">
                <a:xfrm>
                  <a:off x="2456843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60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35FF7B91-62E1-E884-7F48-7682B6829A92}"/>
                    </a:ext>
                  </a:extLst>
                </p:cNvPr>
                <p:cNvSpPr txBox="1"/>
                <p:nvPr/>
              </p:nvSpPr>
              <p:spPr bwMode="auto">
                <a:xfrm>
                  <a:off x="2738892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72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4BA18E6A-F3BB-FEEE-6846-A227A16DAB02}"/>
                    </a:ext>
                  </a:extLst>
                </p:cNvPr>
                <p:cNvSpPr txBox="1"/>
                <p:nvPr/>
              </p:nvSpPr>
              <p:spPr bwMode="auto">
                <a:xfrm>
                  <a:off x="3019693" y="4207833"/>
                  <a:ext cx="14662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+mn-lt"/>
                    </a:rPr>
                    <a:t>84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A5BE3A4-50AB-B1B1-9968-32573D9881A1}"/>
                  </a:ext>
                </a:extLst>
              </p:cNvPr>
              <p:cNvSpPr txBox="1"/>
              <p:nvPr/>
            </p:nvSpPr>
            <p:spPr bwMode="auto">
              <a:xfrm>
                <a:off x="2498670" y="5117670"/>
                <a:ext cx="33422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Mo From First MRD(-)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28486AEF-03A5-018E-EB77-A6AD79C25D2D}"/>
                  </a:ext>
                </a:extLst>
              </p:cNvPr>
              <p:cNvGrpSpPr/>
              <p:nvPr/>
            </p:nvGrpSpPr>
            <p:grpSpPr>
              <a:xfrm rot="5400000">
                <a:off x="4065725" y="2173921"/>
                <a:ext cx="96168" cy="5286151"/>
                <a:chOff x="779453" y="1950451"/>
                <a:chExt cx="518685" cy="2873325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xmlns="" id="{91FFEE59-071D-D55F-2AFA-B22A40C2BB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195045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7B0E8E03-15FD-701E-9B68-982C240AE5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236092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6926E85F-ED98-35DE-AC91-3ADB2488AD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277140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94BB677E-4F48-3A5B-FCC6-4754019536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318187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798C5940-661E-70F0-6E27-468D62C939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359235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C225E453-5A64-B283-D66A-522FB18ADB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400282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DE1E013A-1903-F8DA-8FBE-400F428FCAD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441330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F7E42EB9-3B6C-AB64-5471-4C11749310A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482377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3DAA6AD-AFCF-94B8-E570-529C2E9C517E}"/>
                  </a:ext>
                </a:extLst>
              </p:cNvPr>
              <p:cNvSpPr txBox="1"/>
              <p:nvPr/>
            </p:nvSpPr>
            <p:spPr bwMode="auto">
              <a:xfrm>
                <a:off x="985310" y="2141597"/>
                <a:ext cx="44435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1.0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5B23C67-066C-5041-F665-AE0DDB9E5172}"/>
                  </a:ext>
                </a:extLst>
              </p:cNvPr>
              <p:cNvSpPr txBox="1"/>
              <p:nvPr/>
            </p:nvSpPr>
            <p:spPr bwMode="auto">
              <a:xfrm>
                <a:off x="985311" y="2630700"/>
                <a:ext cx="444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0.8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5B7E58C-342F-A28D-024E-E91FDF498122}"/>
                  </a:ext>
                </a:extLst>
              </p:cNvPr>
              <p:cNvSpPr txBox="1"/>
              <p:nvPr/>
            </p:nvSpPr>
            <p:spPr bwMode="auto">
              <a:xfrm>
                <a:off x="985311" y="3119803"/>
                <a:ext cx="444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0.6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B283324-F6E8-1E3D-B855-33A28A624181}"/>
                  </a:ext>
                </a:extLst>
              </p:cNvPr>
              <p:cNvSpPr txBox="1"/>
              <p:nvPr/>
            </p:nvSpPr>
            <p:spPr bwMode="auto">
              <a:xfrm>
                <a:off x="985311" y="3608906"/>
                <a:ext cx="444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0.4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0C79F622-0410-C53C-74E2-EED92EC613E6}"/>
                  </a:ext>
                </a:extLst>
              </p:cNvPr>
              <p:cNvSpPr txBox="1"/>
              <p:nvPr/>
            </p:nvSpPr>
            <p:spPr bwMode="auto">
              <a:xfrm>
                <a:off x="985311" y="4098009"/>
                <a:ext cx="444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42044D5-861D-3146-B9CA-9AE3DD8F55A8}"/>
                  </a:ext>
                </a:extLst>
              </p:cNvPr>
              <p:cNvSpPr txBox="1"/>
              <p:nvPr/>
            </p:nvSpPr>
            <p:spPr bwMode="auto">
              <a:xfrm>
                <a:off x="1140802" y="4587110"/>
                <a:ext cx="2888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DE72B66F-1A46-CDD3-BAC9-18A65E016406}"/>
                  </a:ext>
                </a:extLst>
              </p:cNvPr>
              <p:cNvSpPr/>
              <p:nvPr/>
            </p:nvSpPr>
            <p:spPr bwMode="auto">
              <a:xfrm>
                <a:off x="1472484" y="2233184"/>
                <a:ext cx="5296616" cy="2540490"/>
              </a:xfrm>
              <a:custGeom>
                <a:avLst/>
                <a:gdLst>
                  <a:gd name="connsiteX0" fmla="*/ 0 w 5053013"/>
                  <a:gd name="connsiteY0" fmla="*/ 0 h 2476500"/>
                  <a:gd name="connsiteX1" fmla="*/ 0 w 5053013"/>
                  <a:gd name="connsiteY1" fmla="*/ 2476500 h 2476500"/>
                  <a:gd name="connsiteX2" fmla="*/ 5053013 w 5053013"/>
                  <a:gd name="connsiteY2" fmla="*/ 2476500 h 2476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53013" h="2476500">
                    <a:moveTo>
                      <a:pt x="0" y="0"/>
                    </a:moveTo>
                    <a:lnTo>
                      <a:pt x="0" y="2476500"/>
                    </a:lnTo>
                    <a:lnTo>
                      <a:pt x="5053013" y="2476500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7F122299-663C-BFE9-060B-C78F39B41284}"/>
                  </a:ext>
                </a:extLst>
              </p:cNvPr>
              <p:cNvGrpSpPr/>
              <p:nvPr/>
            </p:nvGrpSpPr>
            <p:grpSpPr>
              <a:xfrm>
                <a:off x="1381995" y="2326906"/>
                <a:ext cx="76201" cy="2442005"/>
                <a:chOff x="779453" y="1539976"/>
                <a:chExt cx="518685" cy="2052375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A65EEAE8-EBF8-AE73-B5C2-1183AF2474F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153997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470C04B5-E50D-9EE8-3A35-1A2A308F60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195045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05A6A0C4-CF33-E420-1ACA-9BDADDC8D9D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236092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58411F9C-DD08-78CE-6DD1-E582D9B6C86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277140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xmlns="" id="{CA3AA64D-27C3-E2A5-7DC7-03A41E5C0CE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3181876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D4D501C0-EB67-E0AE-9F20-857857EA391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779453" y="3592351"/>
                  <a:ext cx="518685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A8855A2D-75C6-DF7B-55A0-45B492B36D85}"/>
                  </a:ext>
                </a:extLst>
              </p:cNvPr>
              <p:cNvSpPr txBox="1"/>
              <p:nvPr/>
            </p:nvSpPr>
            <p:spPr bwMode="auto">
              <a:xfrm>
                <a:off x="296477" y="5327295"/>
                <a:ext cx="1049263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No. at Risk</a:t>
                </a:r>
              </a:p>
              <a:p>
                <a:pPr algn="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latin typeface="+mn-lt"/>
                  </a:rPr>
                  <a:t>DoR clinical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400" dirty="0">
                    <a:solidFill>
                      <a:schemeClr val="accent3"/>
                    </a:solidFill>
                    <a:latin typeface="+mn-lt"/>
                  </a:rPr>
                  <a:t>DoR MRD</a:t>
                </a: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CEEFCE2E-E20B-1308-26F8-BDEA0D635CB2}"/>
                  </a:ext>
                </a:extLst>
              </p:cNvPr>
              <p:cNvGrpSpPr/>
              <p:nvPr/>
            </p:nvGrpSpPr>
            <p:grpSpPr>
              <a:xfrm>
                <a:off x="1280989" y="5494607"/>
                <a:ext cx="5604132" cy="584775"/>
                <a:chOff x="1056352" y="4207833"/>
                <a:chExt cx="2090531" cy="584775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15223C6A-AA84-7314-D900-1A79B5136958}"/>
                    </a:ext>
                  </a:extLst>
                </p:cNvPr>
                <p:cNvSpPr txBox="1"/>
                <p:nvPr/>
              </p:nvSpPr>
              <p:spPr bwMode="auto">
                <a:xfrm>
                  <a:off x="1056352" y="4207833"/>
                  <a:ext cx="14662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41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41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DB43DCDC-16A3-67EC-636B-26E4A7E7FC6A}"/>
                    </a:ext>
                  </a:extLst>
                </p:cNvPr>
                <p:cNvSpPr txBox="1"/>
                <p:nvPr/>
              </p:nvSpPr>
              <p:spPr bwMode="auto">
                <a:xfrm>
                  <a:off x="1337153" y="4207833"/>
                  <a:ext cx="14662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41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40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5F4A0950-6653-42DA-49BA-C3F628CF5AF9}"/>
                    </a:ext>
                  </a:extLst>
                </p:cNvPr>
                <p:cNvSpPr txBox="1"/>
                <p:nvPr/>
              </p:nvSpPr>
              <p:spPr bwMode="auto">
                <a:xfrm>
                  <a:off x="1619203" y="4207833"/>
                  <a:ext cx="14662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40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34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2A40DF20-74E3-0DE9-17A0-1D500AC3886E}"/>
                    </a:ext>
                  </a:extLst>
                </p:cNvPr>
                <p:cNvSpPr txBox="1"/>
                <p:nvPr/>
              </p:nvSpPr>
              <p:spPr bwMode="auto">
                <a:xfrm>
                  <a:off x="1900002" y="4207833"/>
                  <a:ext cx="14662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32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26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79AD3863-226A-B3EC-2B66-F7F00F5ACFFC}"/>
                    </a:ext>
                  </a:extLst>
                </p:cNvPr>
                <p:cNvSpPr txBox="1"/>
                <p:nvPr/>
              </p:nvSpPr>
              <p:spPr bwMode="auto">
                <a:xfrm>
                  <a:off x="2176040" y="4207833"/>
                  <a:ext cx="146624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21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14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579F498E-E2C8-0671-1398-282F9EE8C51C}"/>
                    </a:ext>
                  </a:extLst>
                </p:cNvPr>
                <p:cNvSpPr txBox="1"/>
                <p:nvPr/>
              </p:nvSpPr>
              <p:spPr bwMode="auto">
                <a:xfrm>
                  <a:off x="2476277" y="4207833"/>
                  <a:ext cx="10775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9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7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D9436DDF-FE5D-85B5-5B42-0D0290527921}"/>
                    </a:ext>
                  </a:extLst>
                </p:cNvPr>
                <p:cNvSpPr txBox="1"/>
                <p:nvPr/>
              </p:nvSpPr>
              <p:spPr bwMode="auto">
                <a:xfrm>
                  <a:off x="2758326" y="4207833"/>
                  <a:ext cx="10775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3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3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EAB3AA79-CF1C-6E9E-0BBF-0F8DB6FCCEE3}"/>
                    </a:ext>
                  </a:extLst>
                </p:cNvPr>
                <p:cNvSpPr txBox="1"/>
                <p:nvPr/>
              </p:nvSpPr>
              <p:spPr bwMode="auto">
                <a:xfrm>
                  <a:off x="3039128" y="4207833"/>
                  <a:ext cx="107755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015873"/>
                      </a:solidFill>
                      <a:latin typeface="+mn-lt"/>
                    </a:rPr>
                    <a:t>0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rgbClr val="E1471D"/>
                      </a:solidFill>
                      <a:latin typeface="+mn-lt"/>
                    </a:rPr>
                    <a:t>0</a:t>
                  </a: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57C15FE3-E3E2-7268-C5B0-8ABFA597582A}"/>
                  </a:ext>
                </a:extLst>
              </p:cNvPr>
              <p:cNvGrpSpPr/>
              <p:nvPr/>
            </p:nvGrpSpPr>
            <p:grpSpPr>
              <a:xfrm>
                <a:off x="1661222" y="4186451"/>
                <a:ext cx="1444274" cy="584775"/>
                <a:chOff x="3667759" y="3974898"/>
                <a:chExt cx="1444274" cy="584775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32130B1A-2D09-5842-32B5-FA04875515DF}"/>
                    </a:ext>
                  </a:extLst>
                </p:cNvPr>
                <p:cNvSpPr txBox="1"/>
                <p:nvPr/>
              </p:nvSpPr>
              <p:spPr bwMode="auto">
                <a:xfrm>
                  <a:off x="3970502" y="3974898"/>
                  <a:ext cx="1141531" cy="58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sz="16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DoR clinical</a:t>
                  </a:r>
                  <a:br>
                    <a:rPr lang="en-US" sz="16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</a:br>
                  <a:r>
                    <a:rPr lang="en-US" sz="1600" b="0" dirty="0">
                      <a:solidFill>
                        <a:schemeClr val="bg1"/>
                      </a:solidFill>
                      <a:latin typeface="Calibri" panose="020F0502020204030204" pitchFamily="34" charset="0"/>
                    </a:rPr>
                    <a:t>DoR MRD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CE024508-A73A-1510-0EFF-76342D009739}"/>
                    </a:ext>
                  </a:extLst>
                </p:cNvPr>
                <p:cNvCxnSpPr/>
                <p:nvPr/>
              </p:nvCxnSpPr>
              <p:spPr bwMode="auto">
                <a:xfrm>
                  <a:off x="3667759" y="4140956"/>
                  <a:ext cx="30274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1CBBB4D1-838F-0FD3-9ACF-3679758E1EAD}"/>
                    </a:ext>
                  </a:extLst>
                </p:cNvPr>
                <p:cNvCxnSpPr/>
                <p:nvPr/>
              </p:nvCxnSpPr>
              <p:spPr bwMode="auto">
                <a:xfrm>
                  <a:off x="3667759" y="4391309"/>
                  <a:ext cx="30274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xmlns="" id="{C1447F2D-0495-FDF7-16F9-063A46B86A95}"/>
                  </a:ext>
                </a:extLst>
              </p:cNvPr>
              <p:cNvGrpSpPr/>
              <p:nvPr/>
            </p:nvGrpSpPr>
            <p:grpSpPr>
              <a:xfrm>
                <a:off x="1492370" y="2234448"/>
                <a:ext cx="4817853" cy="1574112"/>
                <a:chOff x="1492370" y="2234448"/>
                <a:chExt cx="4817853" cy="1574112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255208F2-73D7-7E14-36F1-26F2538E6E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379429" y="2234448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147B1449-1922-3E46-C711-C55AB81ACA0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28853" y="2234448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xmlns="" id="{014A19AB-D7AF-8C33-EE68-E05E9BE9B9AA}"/>
                    </a:ext>
                  </a:extLst>
                </p:cNvPr>
                <p:cNvSpPr/>
                <p:nvPr/>
              </p:nvSpPr>
              <p:spPr bwMode="auto">
                <a:xfrm>
                  <a:off x="1492370" y="2311879"/>
                  <a:ext cx="4817853" cy="1436298"/>
                </a:xfrm>
                <a:custGeom>
                  <a:avLst/>
                  <a:gdLst>
                    <a:gd name="connsiteX0" fmla="*/ 0 w 4817853"/>
                    <a:gd name="connsiteY0" fmla="*/ 0 h 1436298"/>
                    <a:gd name="connsiteX1" fmla="*/ 2044460 w 4817853"/>
                    <a:gd name="connsiteY1" fmla="*/ 0 h 1436298"/>
                    <a:gd name="connsiteX2" fmla="*/ 2044460 w 4817853"/>
                    <a:gd name="connsiteY2" fmla="*/ 60385 h 1436298"/>
                    <a:gd name="connsiteX3" fmla="*/ 2216988 w 4817853"/>
                    <a:gd name="connsiteY3" fmla="*/ 60385 h 1436298"/>
                    <a:gd name="connsiteX4" fmla="*/ 2216988 w 4817853"/>
                    <a:gd name="connsiteY4" fmla="*/ 125083 h 1436298"/>
                    <a:gd name="connsiteX5" fmla="*/ 2915728 w 4817853"/>
                    <a:gd name="connsiteY5" fmla="*/ 125083 h 1436298"/>
                    <a:gd name="connsiteX6" fmla="*/ 2915728 w 4817853"/>
                    <a:gd name="connsiteY6" fmla="*/ 224287 h 1436298"/>
                    <a:gd name="connsiteX7" fmla="*/ 3450566 w 4817853"/>
                    <a:gd name="connsiteY7" fmla="*/ 224287 h 1436298"/>
                    <a:gd name="connsiteX8" fmla="*/ 3450566 w 4817853"/>
                    <a:gd name="connsiteY8" fmla="*/ 383876 h 1436298"/>
                    <a:gd name="connsiteX9" fmla="*/ 3528204 w 4817853"/>
                    <a:gd name="connsiteY9" fmla="*/ 383876 h 1436298"/>
                    <a:gd name="connsiteX10" fmla="*/ 3528204 w 4817853"/>
                    <a:gd name="connsiteY10" fmla="*/ 543464 h 1436298"/>
                    <a:gd name="connsiteX11" fmla="*/ 3799936 w 4817853"/>
                    <a:gd name="connsiteY11" fmla="*/ 543464 h 1436298"/>
                    <a:gd name="connsiteX12" fmla="*/ 3799936 w 4817853"/>
                    <a:gd name="connsiteY12" fmla="*/ 759125 h 1436298"/>
                    <a:gd name="connsiteX13" fmla="*/ 4192438 w 4817853"/>
                    <a:gd name="connsiteY13" fmla="*/ 759125 h 1436298"/>
                    <a:gd name="connsiteX14" fmla="*/ 4192438 w 4817853"/>
                    <a:gd name="connsiteY14" fmla="*/ 1099868 h 1436298"/>
                    <a:gd name="connsiteX15" fmla="*/ 4244196 w 4817853"/>
                    <a:gd name="connsiteY15" fmla="*/ 1099868 h 1436298"/>
                    <a:gd name="connsiteX16" fmla="*/ 4244196 w 4817853"/>
                    <a:gd name="connsiteY16" fmla="*/ 1436298 h 1436298"/>
                    <a:gd name="connsiteX17" fmla="*/ 4817853 w 4817853"/>
                    <a:gd name="connsiteY17" fmla="*/ 1436298 h 1436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817853" h="1436298">
                      <a:moveTo>
                        <a:pt x="0" y="0"/>
                      </a:moveTo>
                      <a:lnTo>
                        <a:pt x="2044460" y="0"/>
                      </a:lnTo>
                      <a:lnTo>
                        <a:pt x="2044460" y="60385"/>
                      </a:lnTo>
                      <a:lnTo>
                        <a:pt x="2216988" y="60385"/>
                      </a:lnTo>
                      <a:lnTo>
                        <a:pt x="2216988" y="125083"/>
                      </a:lnTo>
                      <a:lnTo>
                        <a:pt x="2915728" y="125083"/>
                      </a:lnTo>
                      <a:lnTo>
                        <a:pt x="2915728" y="224287"/>
                      </a:lnTo>
                      <a:lnTo>
                        <a:pt x="3450566" y="224287"/>
                      </a:lnTo>
                      <a:lnTo>
                        <a:pt x="3450566" y="383876"/>
                      </a:lnTo>
                      <a:lnTo>
                        <a:pt x="3528204" y="383876"/>
                      </a:lnTo>
                      <a:lnTo>
                        <a:pt x="3528204" y="543464"/>
                      </a:lnTo>
                      <a:lnTo>
                        <a:pt x="3799936" y="543464"/>
                      </a:lnTo>
                      <a:lnTo>
                        <a:pt x="3799936" y="759125"/>
                      </a:lnTo>
                      <a:lnTo>
                        <a:pt x="4192438" y="759125"/>
                      </a:lnTo>
                      <a:lnTo>
                        <a:pt x="4192438" y="1099868"/>
                      </a:lnTo>
                      <a:lnTo>
                        <a:pt x="4244196" y="1099868"/>
                      </a:lnTo>
                      <a:lnTo>
                        <a:pt x="4244196" y="1436298"/>
                      </a:lnTo>
                      <a:lnTo>
                        <a:pt x="4817853" y="1436298"/>
                      </a:lnTo>
                    </a:path>
                  </a:pathLst>
                </a:custGeom>
                <a:noFill/>
                <a:ln w="28575">
                  <a:solidFill>
                    <a:srgbClr val="015873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301610D6-4264-2801-9A09-551C878C453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41117" y="2297174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xmlns="" id="{7F6CD998-30C7-7406-ACFA-A0F237C86F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28697" y="2297174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xmlns="" id="{BBF16F25-E24E-407B-00E3-7EF9101818B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29461" y="236259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B4D1E026-0EC7-8499-21AF-38A38FD96D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12728" y="236259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xmlns="" id="{E761FF20-553A-E37E-DFBA-34716E4228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881862" y="237029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1480073B-49FD-A66E-28D0-54927D6CC8B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39251" y="237029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xmlns="" id="{3B0AED67-FEF8-21E7-968A-5467021041A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98317" y="237029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xmlns="" id="{888F488F-A39D-B595-9453-18BCF2EAE84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90210" y="237029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xmlns="" id="{D3263207-8EEA-DC92-D2D1-0CEF6018FF0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43372" y="236259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360D24E3-0E6B-1E4B-9D61-F148629D39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70569" y="236259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xmlns="" id="{9AD2E3BF-8908-60B9-EFC1-DBE6081806B5}"/>
                    </a:ext>
                  </a:extLst>
                </p:cNvPr>
                <p:cNvGrpSpPr/>
                <p:nvPr/>
              </p:nvGrpSpPr>
              <p:grpSpPr>
                <a:xfrm>
                  <a:off x="4450010" y="2464245"/>
                  <a:ext cx="454325" cy="146235"/>
                  <a:chOff x="4450010" y="2377983"/>
                  <a:chExt cx="454325" cy="146235"/>
                </a:xfrm>
              </p:grpSpPr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xmlns="" id="{F8C704CD-B08E-6D8F-7D8F-121A078F3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450010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xmlns="" id="{6E3BFBDD-29C3-A1D6-A011-719A9BD3F7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579528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xmlns="" id="{6A9AC3DA-A880-D378-94D2-BB059E41A6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602413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xmlns="" id="{58BF2A15-CB99-F46E-F991-9FA23488D5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695983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xmlns="" id="{C7E21FB2-C6A6-7240-D092-1B08D75306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749059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xmlns="" id="{656AF572-D47C-4AAC-00DD-E2751AAD4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795190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xmlns="" id="{03F00265-A8AF-152A-B33F-998D717E6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04335" y="2377983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xmlns="" id="{FBFB69C7-E89D-2AC4-2299-C37D68E06DDB}"/>
                    </a:ext>
                  </a:extLst>
                </p:cNvPr>
                <p:cNvGrpSpPr/>
                <p:nvPr/>
              </p:nvGrpSpPr>
              <p:grpSpPr>
                <a:xfrm>
                  <a:off x="6151368" y="3662325"/>
                  <a:ext cx="87583" cy="146235"/>
                  <a:chOff x="6151368" y="3662325"/>
                  <a:chExt cx="87583" cy="146235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xmlns="" id="{20CAB3FD-6A6D-4FBF-26AB-B0A134372C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151368" y="366232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xmlns="" id="{83D2B4F5-DC17-CA05-BEA7-A5475C62C8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216067" y="366232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xmlns="" id="{63943769-4C81-AC65-72E1-FB43F7292E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238951" y="366232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xmlns="" id="{351F125C-5331-187E-0705-B4B3C807976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83290" y="236259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xmlns="" id="{ACB31729-2E2A-20BB-93C2-E8B5AD4024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10488" y="236259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xmlns="" id="{499B3E88-6540-C478-E1C3-0C6E23067B33}"/>
                    </a:ext>
                  </a:extLst>
                </p:cNvPr>
                <p:cNvGrpSpPr/>
                <p:nvPr/>
              </p:nvGrpSpPr>
              <p:grpSpPr>
                <a:xfrm>
                  <a:off x="5047065" y="2780281"/>
                  <a:ext cx="87706" cy="146235"/>
                  <a:chOff x="5047065" y="2780281"/>
                  <a:chExt cx="87706" cy="146235"/>
                </a:xfrm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xmlns="" id="{10ED0667-8533-EF5D-2F0E-932D7B093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047065" y="2780281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02751497-977C-431D-4A19-D0E409D96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111886" y="2780281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xmlns="" id="{832FA019-4782-B734-4F90-E6FEF86BD7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134771" y="2780281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xmlns="" id="{BE1CD96D-54A3-20CE-A312-C29D2A3AF133}"/>
                    </a:ext>
                  </a:extLst>
                </p:cNvPr>
                <p:cNvGrpSpPr/>
                <p:nvPr/>
              </p:nvGrpSpPr>
              <p:grpSpPr>
                <a:xfrm>
                  <a:off x="5435253" y="2985271"/>
                  <a:ext cx="249063" cy="146235"/>
                  <a:chOff x="5435253" y="2985271"/>
                  <a:chExt cx="249063" cy="146235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xmlns="" id="{3DF530F7-3268-47AB-6458-5275D355F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35253" y="2985271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xmlns="" id="{126DA7B4-0FC0-7A34-4398-6C33415BA7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587654" y="2985271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xmlns="" id="{F452E97E-A515-A2A5-E2FD-8519734399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684316" y="2985271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5A672D31-D555-2203-9C18-8643E6BFE2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81584" y="3197233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707746C0-8B00-C660-01E5-F286D4F199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38087" y="290857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xmlns="" id="{59A9F3BD-73FB-32A9-42EF-7BDA35C6F83F}"/>
                  </a:ext>
                </a:extLst>
              </p:cNvPr>
              <p:cNvGrpSpPr/>
              <p:nvPr/>
            </p:nvGrpSpPr>
            <p:grpSpPr>
              <a:xfrm>
                <a:off x="1500996" y="2234448"/>
                <a:ext cx="4787661" cy="1859246"/>
                <a:chOff x="1500996" y="2234448"/>
                <a:chExt cx="4787661" cy="1859246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xmlns="" id="{223CD726-0F05-40C4-9F4A-2DECF3159EBC}"/>
                    </a:ext>
                  </a:extLst>
                </p:cNvPr>
                <p:cNvGrpSpPr/>
                <p:nvPr/>
              </p:nvGrpSpPr>
              <p:grpSpPr>
                <a:xfrm>
                  <a:off x="1691299" y="2234448"/>
                  <a:ext cx="4551145" cy="1859246"/>
                  <a:chOff x="1691299" y="2234448"/>
                  <a:chExt cx="4551145" cy="1859246"/>
                </a:xfrm>
              </p:grpSpPr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xmlns="" id="{53581616-CDB4-BFAA-DF6B-A9623B63504F}"/>
                      </a:ext>
                    </a:extLst>
                  </p:cNvPr>
                  <p:cNvGrpSpPr/>
                  <p:nvPr/>
                </p:nvGrpSpPr>
                <p:grpSpPr>
                  <a:xfrm>
                    <a:off x="1691299" y="2234448"/>
                    <a:ext cx="2685441" cy="1192446"/>
                    <a:chOff x="1691299" y="2234448"/>
                    <a:chExt cx="2685441" cy="1192446"/>
                  </a:xfrm>
                </p:grpSpPr>
                <p:cxnSp>
                  <p:nvCxnSpPr>
                    <p:cNvPr id="102" name="Straight Connector 101">
                      <a:extLst>
                        <a:ext uri="{FF2B5EF4-FFF2-40B4-BE49-F238E27FC236}">
                          <a16:creationId xmlns:a16="http://schemas.microsoft.com/office/drawing/2014/main" xmlns="" id="{F760DA46-E9A7-AC6F-2681-413C49AA973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691299" y="2234448"/>
                      <a:ext cx="0" cy="146235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E147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grpSp>
                  <p:nvGrpSpPr>
                    <p:cNvPr id="118" name="Group 117">
                      <a:extLst>
                        <a:ext uri="{FF2B5EF4-FFF2-40B4-BE49-F238E27FC236}">
                          <a16:creationId xmlns:a16="http://schemas.microsoft.com/office/drawing/2014/main" xmlns="" id="{AFABD2BB-EA3D-F681-FC2D-41429F49FA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42557" y="2850018"/>
                      <a:ext cx="834183" cy="576876"/>
                      <a:chOff x="3542557" y="2850018"/>
                      <a:chExt cx="834183" cy="576876"/>
                    </a:xfrm>
                  </p:grpSpPr>
                  <p:grpSp>
                    <p:nvGrpSpPr>
                      <p:cNvPr id="116" name="Group 115">
                        <a:extLst>
                          <a:ext uri="{FF2B5EF4-FFF2-40B4-BE49-F238E27FC236}">
                            <a16:creationId xmlns:a16="http://schemas.microsoft.com/office/drawing/2014/main" xmlns="" id="{B1C1E27C-9B34-B754-74BC-94250FBF94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42557" y="2850018"/>
                        <a:ext cx="455760" cy="351528"/>
                        <a:chOff x="3542557" y="2850018"/>
                        <a:chExt cx="455760" cy="351528"/>
                      </a:xfrm>
                    </p:grpSpPr>
                    <p:cxnSp>
                      <p:nvCxnSpPr>
                        <p:cNvPr id="63" name="Straight Connector 62">
                          <a:extLst>
                            <a:ext uri="{FF2B5EF4-FFF2-40B4-BE49-F238E27FC236}">
                              <a16:creationId xmlns:a16="http://schemas.microsoft.com/office/drawing/2014/main" xmlns="" id="{2D59845B-4A8A-9A8E-252E-080A8BC23E3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3542557" y="2850018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64" name="Straight Connector 63">
                          <a:extLst>
                            <a:ext uri="{FF2B5EF4-FFF2-40B4-BE49-F238E27FC236}">
                              <a16:creationId xmlns:a16="http://schemas.microsoft.com/office/drawing/2014/main" xmlns="" id="{EAD7F114-4E10-BBE6-0D35-5B0A8AA7CA7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3707776" y="2850018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3" name="Straight Connector 102">
                          <a:extLst>
                            <a:ext uri="{FF2B5EF4-FFF2-40B4-BE49-F238E27FC236}">
                              <a16:creationId xmlns:a16="http://schemas.microsoft.com/office/drawing/2014/main" xmlns="" id="{59369046-2932-BCF0-EC73-2F7B8CDB5DA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3807277" y="2908579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4" name="Straight Connector 103">
                          <a:extLst>
                            <a:ext uri="{FF2B5EF4-FFF2-40B4-BE49-F238E27FC236}">
                              <a16:creationId xmlns:a16="http://schemas.microsoft.com/office/drawing/2014/main" xmlns="" id="{C0487372-9989-907A-6024-8B3F90EED7E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3998317" y="3055311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  <p:grpSp>
                    <p:nvGrpSpPr>
                      <p:cNvPr id="117" name="Group 116">
                        <a:extLst>
                          <a:ext uri="{FF2B5EF4-FFF2-40B4-BE49-F238E27FC236}">
                            <a16:creationId xmlns:a16="http://schemas.microsoft.com/office/drawing/2014/main" xmlns="" id="{D3A31F92-5041-85C4-C9E9-5AE125E938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125405" y="3280659"/>
                        <a:ext cx="251335" cy="146235"/>
                        <a:chOff x="4125405" y="3215962"/>
                        <a:chExt cx="251335" cy="146235"/>
                      </a:xfrm>
                    </p:grpSpPr>
                    <p:cxnSp>
                      <p:nvCxnSpPr>
                        <p:cNvPr id="105" name="Straight Connector 104">
                          <a:extLst>
                            <a:ext uri="{FF2B5EF4-FFF2-40B4-BE49-F238E27FC236}">
                              <a16:creationId xmlns:a16="http://schemas.microsoft.com/office/drawing/2014/main" xmlns="" id="{A635A4A2-41E1-39C3-5273-666B6BDE20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4125405" y="3215962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7" name="Straight Connector 106">
                          <a:extLst>
                            <a:ext uri="{FF2B5EF4-FFF2-40B4-BE49-F238E27FC236}">
                              <a16:creationId xmlns:a16="http://schemas.microsoft.com/office/drawing/2014/main" xmlns="" id="{2AAAE728-0E08-0E13-37BC-50A5BEB332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4228681" y="3215962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  <p:cxnSp>
                      <p:nvCxnSpPr>
                        <p:cNvPr id="108" name="Straight Connector 107">
                          <a:extLst>
                            <a:ext uri="{FF2B5EF4-FFF2-40B4-BE49-F238E27FC236}">
                              <a16:creationId xmlns:a16="http://schemas.microsoft.com/office/drawing/2014/main" xmlns="" id="{23D80903-591C-C69F-9A56-F309F668D26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 bwMode="auto">
                        <a:xfrm>
                          <a:off x="4376740" y="3215962"/>
                          <a:ext cx="0" cy="146235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E1471D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</p:cxnSp>
                  </p:grpSp>
                </p:grp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xmlns="" id="{642CA012-6B6F-C9D0-E8E8-B265D2848686}"/>
                      </a:ext>
                    </a:extLst>
                  </p:cNvPr>
                  <p:cNvGrpSpPr/>
                  <p:nvPr/>
                </p:nvGrpSpPr>
                <p:grpSpPr>
                  <a:xfrm>
                    <a:off x="4582703" y="3378283"/>
                    <a:ext cx="1659741" cy="715411"/>
                    <a:chOff x="4582703" y="3378283"/>
                    <a:chExt cx="1659741" cy="715411"/>
                  </a:xfrm>
                </p:grpSpPr>
                <p:grpSp>
                  <p:nvGrpSpPr>
                    <p:cNvPr id="120" name="Group 119">
                      <a:extLst>
                        <a:ext uri="{FF2B5EF4-FFF2-40B4-BE49-F238E27FC236}">
                          <a16:creationId xmlns:a16="http://schemas.microsoft.com/office/drawing/2014/main" xmlns="" id="{3B55A3F9-DDAD-92B7-867D-6BF5D8D204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82703" y="3378283"/>
                      <a:ext cx="534816" cy="146235"/>
                      <a:chOff x="4582703" y="3292020"/>
                      <a:chExt cx="534816" cy="146235"/>
                    </a:xfrm>
                  </p:grpSpPr>
                  <p:cxnSp>
                    <p:nvCxnSpPr>
                      <p:cNvPr id="109" name="Straight Connector 108">
                        <a:extLst>
                          <a:ext uri="{FF2B5EF4-FFF2-40B4-BE49-F238E27FC236}">
                            <a16:creationId xmlns:a16="http://schemas.microsoft.com/office/drawing/2014/main" xmlns="" id="{04C340A0-1011-4D28-9317-1D75F0B4827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582703" y="3292020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" name="Straight Connector 109">
                        <a:extLst>
                          <a:ext uri="{FF2B5EF4-FFF2-40B4-BE49-F238E27FC236}">
                            <a16:creationId xmlns:a16="http://schemas.microsoft.com/office/drawing/2014/main" xmlns="" id="{12393EE2-E451-7E53-2043-848E8D0C618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749059" y="3292020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1" name="Straight Connector 110">
                        <a:extLst>
                          <a:ext uri="{FF2B5EF4-FFF2-40B4-BE49-F238E27FC236}">
                            <a16:creationId xmlns:a16="http://schemas.microsoft.com/office/drawing/2014/main" xmlns="" id="{4108BDDF-D86C-C989-856C-D5B0E590F7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795490" y="3292020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3" name="Straight Connector 112">
                        <a:extLst>
                          <a:ext uri="{FF2B5EF4-FFF2-40B4-BE49-F238E27FC236}">
                            <a16:creationId xmlns:a16="http://schemas.microsoft.com/office/drawing/2014/main" xmlns="" id="{E3C8BC9E-FE95-D7B6-2000-1523227D953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886146" y="3292020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4" name="Straight Connector 113">
                        <a:extLst>
                          <a:ext uri="{FF2B5EF4-FFF2-40B4-BE49-F238E27FC236}">
                            <a16:creationId xmlns:a16="http://schemas.microsoft.com/office/drawing/2014/main" xmlns="" id="{774B0C63-A4BB-458B-E037-6F359A0C8F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5117519" y="3292020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5" name="Straight Connector 114">
                        <a:extLst>
                          <a:ext uri="{FF2B5EF4-FFF2-40B4-BE49-F238E27FC236}">
                            <a16:creationId xmlns:a16="http://schemas.microsoft.com/office/drawing/2014/main" xmlns="" id="{1D717B37-27E0-5ADF-D268-BCBC23C4AE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4933172" y="3292020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9" name="Group 128">
                      <a:extLst>
                        <a:ext uri="{FF2B5EF4-FFF2-40B4-BE49-F238E27FC236}">
                          <a16:creationId xmlns:a16="http://schemas.microsoft.com/office/drawing/2014/main" xmlns="" id="{95FE9D93-FC53-54B1-5D42-2BAF2E8C65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01353" y="3560716"/>
                      <a:ext cx="362609" cy="150548"/>
                      <a:chOff x="5301353" y="3560716"/>
                      <a:chExt cx="362609" cy="150548"/>
                    </a:xfrm>
                  </p:grpSpPr>
                  <p:cxnSp>
                    <p:nvCxnSpPr>
                      <p:cNvPr id="112" name="Straight Connector 111">
                        <a:extLst>
                          <a:ext uri="{FF2B5EF4-FFF2-40B4-BE49-F238E27FC236}">
                            <a16:creationId xmlns:a16="http://schemas.microsoft.com/office/drawing/2014/main" xmlns="" id="{9FC9E399-A9C1-A72B-F021-A856B7EC7AA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5301353" y="3560716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2" name="Straight Connector 121">
                        <a:extLst>
                          <a:ext uri="{FF2B5EF4-FFF2-40B4-BE49-F238E27FC236}">
                            <a16:creationId xmlns:a16="http://schemas.microsoft.com/office/drawing/2014/main" xmlns="" id="{65AB5683-C6D2-687E-C098-0833F5CA46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5599184" y="3565029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3" name="Straight Connector 122">
                        <a:extLst>
                          <a:ext uri="{FF2B5EF4-FFF2-40B4-BE49-F238E27FC236}">
                            <a16:creationId xmlns:a16="http://schemas.microsoft.com/office/drawing/2014/main" xmlns="" id="{D3E2AB70-5122-2462-ACCA-5EA4D2A78C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5663962" y="3563119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28" name="Group 127">
                      <a:extLst>
                        <a:ext uri="{FF2B5EF4-FFF2-40B4-BE49-F238E27FC236}">
                          <a16:creationId xmlns:a16="http://schemas.microsoft.com/office/drawing/2014/main" xmlns="" id="{FACE3312-7E8C-D2D6-0BDF-BA69BE6F44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5982" y="3947459"/>
                      <a:ext cx="86462" cy="146235"/>
                      <a:chOff x="6155982" y="3947459"/>
                      <a:chExt cx="86462" cy="146235"/>
                    </a:xfrm>
                  </p:grpSpPr>
                  <p:cxnSp>
                    <p:nvCxnSpPr>
                      <p:cNvPr id="126" name="Straight Connector 125">
                        <a:extLst>
                          <a:ext uri="{FF2B5EF4-FFF2-40B4-BE49-F238E27FC236}">
                            <a16:creationId xmlns:a16="http://schemas.microsoft.com/office/drawing/2014/main" xmlns="" id="{9B13F7B9-65A7-F254-FA2F-CE551E2B2EF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6242444" y="3947459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27" name="Straight Connector 126">
                        <a:extLst>
                          <a:ext uri="{FF2B5EF4-FFF2-40B4-BE49-F238E27FC236}">
                            <a16:creationId xmlns:a16="http://schemas.microsoft.com/office/drawing/2014/main" xmlns="" id="{CEF3A51C-287F-049C-2DE3-F4BF1BF791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 bwMode="auto">
                      <a:xfrm>
                        <a:off x="6155982" y="3947459"/>
                        <a:ext cx="0" cy="146235"/>
                      </a:xfrm>
                      <a:prstGeom prst="line">
                        <a:avLst/>
                      </a:prstGeom>
                      <a:noFill/>
                      <a:ln w="19050" cap="flat" cmpd="sng" algn="ctr">
                        <a:solidFill>
                          <a:srgbClr val="E1471D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132" name="Freeform 131">
                  <a:extLst>
                    <a:ext uri="{FF2B5EF4-FFF2-40B4-BE49-F238E27FC236}">
                      <a16:creationId xmlns:a16="http://schemas.microsoft.com/office/drawing/2014/main" xmlns="" id="{0AD1ACE2-4B18-EF36-D28E-49B62B4F98F6}"/>
                    </a:ext>
                  </a:extLst>
                </p:cNvPr>
                <p:cNvSpPr/>
                <p:nvPr/>
              </p:nvSpPr>
              <p:spPr bwMode="auto">
                <a:xfrm>
                  <a:off x="1500996" y="2303253"/>
                  <a:ext cx="4787661" cy="1716656"/>
                </a:xfrm>
                <a:custGeom>
                  <a:avLst/>
                  <a:gdLst>
                    <a:gd name="connsiteX0" fmla="*/ 0 w 4787661"/>
                    <a:gd name="connsiteY0" fmla="*/ 0 h 1716656"/>
                    <a:gd name="connsiteX1" fmla="*/ 741872 w 4787661"/>
                    <a:gd name="connsiteY1" fmla="*/ 0 h 1716656"/>
                    <a:gd name="connsiteX2" fmla="*/ 741872 w 4787661"/>
                    <a:gd name="connsiteY2" fmla="*/ 64698 h 1716656"/>
                    <a:gd name="connsiteX3" fmla="*/ 862642 w 4787661"/>
                    <a:gd name="connsiteY3" fmla="*/ 64698 h 1716656"/>
                    <a:gd name="connsiteX4" fmla="*/ 862642 w 4787661"/>
                    <a:gd name="connsiteY4" fmla="*/ 133709 h 1716656"/>
                    <a:gd name="connsiteX5" fmla="*/ 1030857 w 4787661"/>
                    <a:gd name="connsiteY5" fmla="*/ 133709 h 1716656"/>
                    <a:gd name="connsiteX6" fmla="*/ 1030857 w 4787661"/>
                    <a:gd name="connsiteY6" fmla="*/ 194094 h 1716656"/>
                    <a:gd name="connsiteX7" fmla="*/ 1069676 w 4787661"/>
                    <a:gd name="connsiteY7" fmla="*/ 194094 h 1716656"/>
                    <a:gd name="connsiteX8" fmla="*/ 1069676 w 4787661"/>
                    <a:gd name="connsiteY8" fmla="*/ 250166 h 1716656"/>
                    <a:gd name="connsiteX9" fmla="*/ 1143000 w 4787661"/>
                    <a:gd name="connsiteY9" fmla="*/ 250166 h 1716656"/>
                    <a:gd name="connsiteX10" fmla="*/ 1143000 w 4787661"/>
                    <a:gd name="connsiteY10" fmla="*/ 310551 h 1716656"/>
                    <a:gd name="connsiteX11" fmla="*/ 1315529 w 4787661"/>
                    <a:gd name="connsiteY11" fmla="*/ 310551 h 1716656"/>
                    <a:gd name="connsiteX12" fmla="*/ 1315529 w 4787661"/>
                    <a:gd name="connsiteY12" fmla="*/ 375249 h 1716656"/>
                    <a:gd name="connsiteX13" fmla="*/ 1561381 w 4787661"/>
                    <a:gd name="connsiteY13" fmla="*/ 375249 h 1716656"/>
                    <a:gd name="connsiteX14" fmla="*/ 1561381 w 4787661"/>
                    <a:gd name="connsiteY14" fmla="*/ 439947 h 1716656"/>
                    <a:gd name="connsiteX15" fmla="*/ 1639019 w 4787661"/>
                    <a:gd name="connsiteY15" fmla="*/ 439947 h 1716656"/>
                    <a:gd name="connsiteX16" fmla="*/ 1639019 w 4787661"/>
                    <a:gd name="connsiteY16" fmla="*/ 496019 h 1716656"/>
                    <a:gd name="connsiteX17" fmla="*/ 1833113 w 4787661"/>
                    <a:gd name="connsiteY17" fmla="*/ 496019 h 1716656"/>
                    <a:gd name="connsiteX18" fmla="*/ 1833113 w 4787661"/>
                    <a:gd name="connsiteY18" fmla="*/ 556404 h 1716656"/>
                    <a:gd name="connsiteX19" fmla="*/ 1897812 w 4787661"/>
                    <a:gd name="connsiteY19" fmla="*/ 556404 h 1716656"/>
                    <a:gd name="connsiteX20" fmla="*/ 1897812 w 4787661"/>
                    <a:gd name="connsiteY20" fmla="*/ 616789 h 1716656"/>
                    <a:gd name="connsiteX21" fmla="*/ 2216989 w 4787661"/>
                    <a:gd name="connsiteY21" fmla="*/ 616789 h 1716656"/>
                    <a:gd name="connsiteX22" fmla="*/ 2216989 w 4787661"/>
                    <a:gd name="connsiteY22" fmla="*/ 685800 h 1716656"/>
                    <a:gd name="connsiteX23" fmla="*/ 2307566 w 4787661"/>
                    <a:gd name="connsiteY23" fmla="*/ 685800 h 1716656"/>
                    <a:gd name="connsiteX24" fmla="*/ 2307566 w 4787661"/>
                    <a:gd name="connsiteY24" fmla="*/ 750498 h 1716656"/>
                    <a:gd name="connsiteX25" fmla="*/ 2363638 w 4787661"/>
                    <a:gd name="connsiteY25" fmla="*/ 750498 h 1716656"/>
                    <a:gd name="connsiteX26" fmla="*/ 2363638 w 4787661"/>
                    <a:gd name="connsiteY26" fmla="*/ 832449 h 1716656"/>
                    <a:gd name="connsiteX27" fmla="*/ 2536166 w 4787661"/>
                    <a:gd name="connsiteY27" fmla="*/ 832449 h 1716656"/>
                    <a:gd name="connsiteX28" fmla="*/ 2536166 w 4787661"/>
                    <a:gd name="connsiteY28" fmla="*/ 979098 h 1716656"/>
                    <a:gd name="connsiteX29" fmla="*/ 2587925 w 4787661"/>
                    <a:gd name="connsiteY29" fmla="*/ 979098 h 1716656"/>
                    <a:gd name="connsiteX30" fmla="*/ 2587925 w 4787661"/>
                    <a:gd name="connsiteY30" fmla="*/ 1056736 h 1716656"/>
                    <a:gd name="connsiteX31" fmla="*/ 3032185 w 4787661"/>
                    <a:gd name="connsiteY31" fmla="*/ 1056736 h 1716656"/>
                    <a:gd name="connsiteX32" fmla="*/ 3032185 w 4787661"/>
                    <a:gd name="connsiteY32" fmla="*/ 1151626 h 1716656"/>
                    <a:gd name="connsiteX33" fmla="*/ 3804249 w 4787661"/>
                    <a:gd name="connsiteY33" fmla="*/ 1151626 h 1716656"/>
                    <a:gd name="connsiteX34" fmla="*/ 3804249 w 4787661"/>
                    <a:gd name="connsiteY34" fmla="*/ 1341407 h 1716656"/>
                    <a:gd name="connsiteX35" fmla="*/ 4524555 w 4787661"/>
                    <a:gd name="connsiteY35" fmla="*/ 1341407 h 1716656"/>
                    <a:gd name="connsiteX36" fmla="*/ 4524555 w 4787661"/>
                    <a:gd name="connsiteY36" fmla="*/ 1716656 h 1716656"/>
                    <a:gd name="connsiteX37" fmla="*/ 4787661 w 4787661"/>
                    <a:gd name="connsiteY37" fmla="*/ 1716656 h 1716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787661" h="1716656">
                      <a:moveTo>
                        <a:pt x="0" y="0"/>
                      </a:moveTo>
                      <a:lnTo>
                        <a:pt x="741872" y="0"/>
                      </a:lnTo>
                      <a:lnTo>
                        <a:pt x="741872" y="64698"/>
                      </a:lnTo>
                      <a:lnTo>
                        <a:pt x="862642" y="64698"/>
                      </a:lnTo>
                      <a:lnTo>
                        <a:pt x="862642" y="133709"/>
                      </a:lnTo>
                      <a:lnTo>
                        <a:pt x="1030857" y="133709"/>
                      </a:lnTo>
                      <a:lnTo>
                        <a:pt x="1030857" y="194094"/>
                      </a:lnTo>
                      <a:lnTo>
                        <a:pt x="1069676" y="194094"/>
                      </a:lnTo>
                      <a:lnTo>
                        <a:pt x="1069676" y="250166"/>
                      </a:lnTo>
                      <a:lnTo>
                        <a:pt x="1143000" y="250166"/>
                      </a:lnTo>
                      <a:lnTo>
                        <a:pt x="1143000" y="310551"/>
                      </a:lnTo>
                      <a:lnTo>
                        <a:pt x="1315529" y="310551"/>
                      </a:lnTo>
                      <a:lnTo>
                        <a:pt x="1315529" y="375249"/>
                      </a:lnTo>
                      <a:lnTo>
                        <a:pt x="1561381" y="375249"/>
                      </a:lnTo>
                      <a:lnTo>
                        <a:pt x="1561381" y="439947"/>
                      </a:lnTo>
                      <a:lnTo>
                        <a:pt x="1639019" y="439947"/>
                      </a:lnTo>
                      <a:lnTo>
                        <a:pt x="1639019" y="496019"/>
                      </a:lnTo>
                      <a:lnTo>
                        <a:pt x="1833113" y="496019"/>
                      </a:lnTo>
                      <a:lnTo>
                        <a:pt x="1833113" y="556404"/>
                      </a:lnTo>
                      <a:lnTo>
                        <a:pt x="1897812" y="556404"/>
                      </a:lnTo>
                      <a:lnTo>
                        <a:pt x="1897812" y="616789"/>
                      </a:lnTo>
                      <a:lnTo>
                        <a:pt x="2216989" y="616789"/>
                      </a:lnTo>
                      <a:lnTo>
                        <a:pt x="2216989" y="685800"/>
                      </a:lnTo>
                      <a:lnTo>
                        <a:pt x="2307566" y="685800"/>
                      </a:lnTo>
                      <a:lnTo>
                        <a:pt x="2307566" y="750498"/>
                      </a:lnTo>
                      <a:lnTo>
                        <a:pt x="2363638" y="750498"/>
                      </a:lnTo>
                      <a:lnTo>
                        <a:pt x="2363638" y="832449"/>
                      </a:lnTo>
                      <a:lnTo>
                        <a:pt x="2536166" y="832449"/>
                      </a:lnTo>
                      <a:lnTo>
                        <a:pt x="2536166" y="979098"/>
                      </a:lnTo>
                      <a:lnTo>
                        <a:pt x="2587925" y="979098"/>
                      </a:lnTo>
                      <a:lnTo>
                        <a:pt x="2587925" y="1056736"/>
                      </a:lnTo>
                      <a:lnTo>
                        <a:pt x="3032185" y="1056736"/>
                      </a:lnTo>
                      <a:lnTo>
                        <a:pt x="3032185" y="1151626"/>
                      </a:lnTo>
                      <a:lnTo>
                        <a:pt x="3804249" y="1151626"/>
                      </a:lnTo>
                      <a:lnTo>
                        <a:pt x="3804249" y="1341407"/>
                      </a:lnTo>
                      <a:lnTo>
                        <a:pt x="4524555" y="1341407"/>
                      </a:lnTo>
                      <a:lnTo>
                        <a:pt x="4524555" y="1716656"/>
                      </a:lnTo>
                      <a:lnTo>
                        <a:pt x="4787661" y="1716656"/>
                      </a:lnTo>
                    </a:path>
                  </a:pathLst>
                </a:custGeom>
                <a:noFill/>
                <a:ln w="28575">
                  <a:solidFill>
                    <a:srgbClr val="E1471D"/>
                  </a:solidFill>
                  <a:miter lim="800000"/>
                  <a:headEnd/>
                  <a:tailEnd/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5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89458-9BE5-DC96-73FB-DC09C427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Duration of Response From </a:t>
            </a:r>
            <a:br>
              <a:rPr lang="en-US" dirty="0"/>
            </a:br>
            <a:r>
              <a:rPr lang="en-US" dirty="0"/>
              <a:t>Cycle 24 by MRD Status and Ibrutinib Discontinuation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93E25CC6-9A4C-6B05-3430-DBC42694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Reproduced with permission.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8DD9EB-D521-2C2F-4D97-3439D5A14D54}"/>
              </a:ext>
            </a:extLst>
          </p:cNvPr>
          <p:cNvSpPr txBox="1"/>
          <p:nvPr/>
        </p:nvSpPr>
        <p:spPr bwMode="auto">
          <a:xfrm>
            <a:off x="7671557" y="1982824"/>
            <a:ext cx="35762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Median DoR: not yet reached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F5F548A-B800-4124-80A2-7FB700EF2E0D}"/>
              </a:ext>
            </a:extLst>
          </p:cNvPr>
          <p:cNvGrpSpPr/>
          <p:nvPr/>
        </p:nvGrpSpPr>
        <p:grpSpPr>
          <a:xfrm>
            <a:off x="85423" y="1685228"/>
            <a:ext cx="7296954" cy="4262854"/>
            <a:chOff x="85423" y="1685228"/>
            <a:chExt cx="7296954" cy="42628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50302FF-DDAA-A19E-5F90-47879C15E519}"/>
                </a:ext>
              </a:extLst>
            </p:cNvPr>
            <p:cNvSpPr txBox="1"/>
            <p:nvPr/>
          </p:nvSpPr>
          <p:spPr bwMode="auto">
            <a:xfrm rot="16200000">
              <a:off x="-317884" y="3370272"/>
              <a:ext cx="2405564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DoR From Cycle 24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71C014D-A782-C5DB-E88E-D1D4D705F996}"/>
                </a:ext>
              </a:extLst>
            </p:cNvPr>
            <p:cNvSpPr txBox="1"/>
            <p:nvPr/>
          </p:nvSpPr>
          <p:spPr bwMode="auto">
            <a:xfrm>
              <a:off x="2453335" y="1685228"/>
              <a:ext cx="3828677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DoR From Cycle 24 Evaluation (n = 44)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99E2BFB-85D4-158A-4040-594D1AE88EAB}"/>
                </a:ext>
              </a:extLst>
            </p:cNvPr>
            <p:cNvSpPr txBox="1"/>
            <p:nvPr/>
          </p:nvSpPr>
          <p:spPr bwMode="auto">
            <a:xfrm>
              <a:off x="3495130" y="5095099"/>
              <a:ext cx="1708801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 From Cycle 24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2DB056F-63F3-8414-FB22-8CA53220A66F}"/>
                </a:ext>
              </a:extLst>
            </p:cNvPr>
            <p:cNvSpPr txBox="1"/>
            <p:nvPr/>
          </p:nvSpPr>
          <p:spPr bwMode="auto">
            <a:xfrm>
              <a:off x="1579401" y="4865305"/>
              <a:ext cx="2888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5C5FFF2-24C1-C659-FC24-6565536723DA}"/>
                </a:ext>
              </a:extLst>
            </p:cNvPr>
            <p:cNvSpPr txBox="1"/>
            <p:nvPr/>
          </p:nvSpPr>
          <p:spPr bwMode="auto">
            <a:xfrm>
              <a:off x="2619173" y="4865305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3AD4E80-0D2C-FD7B-3CEF-E8B5ED95B485}"/>
                </a:ext>
              </a:extLst>
            </p:cNvPr>
            <p:cNvSpPr txBox="1"/>
            <p:nvPr/>
          </p:nvSpPr>
          <p:spPr bwMode="auto">
            <a:xfrm>
              <a:off x="3714391" y="4865305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24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A32DBAC-0240-EFB3-60EC-94EE51AE5CAC}"/>
                </a:ext>
              </a:extLst>
            </p:cNvPr>
            <p:cNvSpPr txBox="1"/>
            <p:nvPr/>
          </p:nvSpPr>
          <p:spPr bwMode="auto">
            <a:xfrm>
              <a:off x="4806255" y="4865305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36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091CDEC-8622-D2AF-231A-15D94C3FBDD6}"/>
                </a:ext>
              </a:extLst>
            </p:cNvPr>
            <p:cNvSpPr txBox="1"/>
            <p:nvPr/>
          </p:nvSpPr>
          <p:spPr bwMode="auto">
            <a:xfrm>
              <a:off x="5909562" y="4871361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48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EF36170-DACE-A30A-351C-CEF1FE7881B0}"/>
                </a:ext>
              </a:extLst>
            </p:cNvPr>
            <p:cNvSpPr txBox="1"/>
            <p:nvPr/>
          </p:nvSpPr>
          <p:spPr bwMode="auto">
            <a:xfrm>
              <a:off x="6989321" y="4871361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chemeClr val="bg1"/>
                  </a:solidFill>
                  <a:latin typeface="+mn-lt"/>
                </a:rPr>
                <a:t>60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58006E5B-B97A-4C67-AE6A-2DA97D0887AA}"/>
                </a:ext>
              </a:extLst>
            </p:cNvPr>
            <p:cNvGrpSpPr/>
            <p:nvPr/>
          </p:nvGrpSpPr>
          <p:grpSpPr>
            <a:xfrm>
              <a:off x="1219515" y="2047629"/>
              <a:ext cx="444353" cy="2926080"/>
              <a:chOff x="556818" y="1533347"/>
              <a:chExt cx="444353" cy="2769174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30B7D3B-8B22-A1AE-E493-8A76424B8278}"/>
                  </a:ext>
                </a:extLst>
              </p:cNvPr>
              <p:cNvSpPr txBox="1"/>
              <p:nvPr/>
            </p:nvSpPr>
            <p:spPr bwMode="auto">
              <a:xfrm>
                <a:off x="556818" y="1533347"/>
                <a:ext cx="444353" cy="32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1.0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BBF770A5-E108-AC5C-F933-F0A8B4692FC0}"/>
                  </a:ext>
                </a:extLst>
              </p:cNvPr>
              <p:cNvSpPr txBox="1"/>
              <p:nvPr/>
            </p:nvSpPr>
            <p:spPr bwMode="auto">
              <a:xfrm>
                <a:off x="556819" y="2022450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0.8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B76F0B9-B793-4828-40AE-F5B1E33B79D7}"/>
                  </a:ext>
                </a:extLst>
              </p:cNvPr>
              <p:cNvSpPr txBox="1"/>
              <p:nvPr/>
            </p:nvSpPr>
            <p:spPr bwMode="auto">
              <a:xfrm>
                <a:off x="556819" y="2511553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A676BD7-3A53-422F-94DC-7D1794F24DC1}"/>
                  </a:ext>
                </a:extLst>
              </p:cNvPr>
              <p:cNvSpPr txBox="1"/>
              <p:nvPr/>
            </p:nvSpPr>
            <p:spPr bwMode="auto">
              <a:xfrm>
                <a:off x="556819" y="3000656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0.4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C8409472-4D02-E7F2-0F58-7F6A6E1E59BD}"/>
                  </a:ext>
                </a:extLst>
              </p:cNvPr>
              <p:cNvSpPr txBox="1"/>
              <p:nvPr/>
            </p:nvSpPr>
            <p:spPr bwMode="auto">
              <a:xfrm>
                <a:off x="556819" y="3489759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B19643F6-86A0-1194-E817-A1216E81E59A}"/>
                  </a:ext>
                </a:extLst>
              </p:cNvPr>
              <p:cNvSpPr txBox="1"/>
              <p:nvPr/>
            </p:nvSpPr>
            <p:spPr bwMode="auto">
              <a:xfrm>
                <a:off x="712310" y="3978860"/>
                <a:ext cx="288861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</p:grpSp>
        <p:sp>
          <p:nvSpPr>
            <p:cNvPr id="45" name="Freeform: Shape 37">
              <a:extLst>
                <a:ext uri="{FF2B5EF4-FFF2-40B4-BE49-F238E27FC236}">
                  <a16:creationId xmlns:a16="http://schemas.microsoft.com/office/drawing/2014/main" xmlns="" id="{CABE489B-88F5-F0B8-7235-4E7D9BDEAF57}"/>
                </a:ext>
              </a:extLst>
            </p:cNvPr>
            <p:cNvSpPr/>
            <p:nvPr/>
          </p:nvSpPr>
          <p:spPr bwMode="auto">
            <a:xfrm>
              <a:off x="1718797" y="2097907"/>
              <a:ext cx="5502029" cy="2727137"/>
            </a:xfrm>
            <a:custGeom>
              <a:avLst/>
              <a:gdLst>
                <a:gd name="connsiteX0" fmla="*/ 0 w 5053013"/>
                <a:gd name="connsiteY0" fmla="*/ 0 h 2476500"/>
                <a:gd name="connsiteX1" fmla="*/ 0 w 5053013"/>
                <a:gd name="connsiteY1" fmla="*/ 2476500 h 2476500"/>
                <a:gd name="connsiteX2" fmla="*/ 5053013 w 5053013"/>
                <a:gd name="connsiteY2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3013" h="2476500">
                  <a:moveTo>
                    <a:pt x="0" y="0"/>
                  </a:moveTo>
                  <a:lnTo>
                    <a:pt x="0" y="2476500"/>
                  </a:lnTo>
                  <a:lnTo>
                    <a:pt x="5053013" y="2476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4671811-3E26-03A0-1C72-43563C240617}"/>
                </a:ext>
              </a:extLst>
            </p:cNvPr>
            <p:cNvGrpSpPr/>
            <p:nvPr/>
          </p:nvGrpSpPr>
          <p:grpSpPr>
            <a:xfrm>
              <a:off x="1628309" y="2226881"/>
              <a:ext cx="76201" cy="2578608"/>
              <a:chOff x="779453" y="1539976"/>
              <a:chExt cx="518685" cy="2052375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2D0CF813-BC72-251C-0A6E-0A0AA42E0E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49793705-EF94-AA98-4A4A-31A450EC5B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3EABA000-F0FF-399A-3238-E74A60875E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42147C76-5679-DF6F-57D8-153FE077BF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63381370-B2E5-A84D-B77C-55EF6A7AC8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37D741DE-969B-2BF3-C144-67FDCE9655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01AD3D69-16AA-9D88-507A-39068499CC3A}"/>
                </a:ext>
              </a:extLst>
            </p:cNvPr>
            <p:cNvGrpSpPr/>
            <p:nvPr/>
          </p:nvGrpSpPr>
          <p:grpSpPr>
            <a:xfrm>
              <a:off x="85423" y="5209418"/>
              <a:ext cx="7239436" cy="738664"/>
              <a:chOff x="270620" y="5209418"/>
              <a:chExt cx="7239436" cy="738664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7B2C9A7-B7D8-0D6F-561F-8F96E00141C0}"/>
                  </a:ext>
                </a:extLst>
              </p:cNvPr>
              <p:cNvSpPr txBox="1"/>
              <p:nvPr/>
            </p:nvSpPr>
            <p:spPr bwMode="auto">
              <a:xfrm>
                <a:off x="270620" y="5209418"/>
                <a:ext cx="150663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dirty="0">
                    <a:solidFill>
                      <a:schemeClr val="bg1"/>
                    </a:solidFill>
                    <a:latin typeface="+mn-lt"/>
                  </a:rPr>
                  <a:t>Patients at Risk, n</a:t>
                </a:r>
              </a:p>
              <a:p>
                <a:pPr algn="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dirty="0">
                    <a:solidFill>
                      <a:schemeClr val="accent1"/>
                    </a:solidFill>
                    <a:latin typeface="+mn-lt"/>
                  </a:rPr>
                  <a:t>DoR clinical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sz="1400" dirty="0">
                    <a:solidFill>
                      <a:schemeClr val="accent3"/>
                    </a:solidFill>
                    <a:latin typeface="+mn-lt"/>
                  </a:rPr>
                  <a:t>DoR MRD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2AC196F-8517-7546-F3A5-F1A96F39B893}"/>
                  </a:ext>
                </a:extLst>
              </p:cNvPr>
              <p:cNvSpPr txBox="1"/>
              <p:nvPr/>
            </p:nvSpPr>
            <p:spPr bwMode="auto">
              <a:xfrm>
                <a:off x="1725324" y="5424862"/>
                <a:ext cx="3674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015873"/>
                    </a:solidFill>
                    <a:latin typeface="+mn-lt"/>
                  </a:rPr>
                  <a:t>12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E1471D"/>
                    </a:solidFill>
                    <a:latin typeface="+mn-lt"/>
                  </a:rPr>
                  <a:t>32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AA75CF51-72AA-B2B1-5FAE-5C2CD6F9AB76}"/>
                  </a:ext>
                </a:extLst>
              </p:cNvPr>
              <p:cNvSpPr txBox="1"/>
              <p:nvPr/>
            </p:nvSpPr>
            <p:spPr bwMode="auto">
              <a:xfrm>
                <a:off x="2811136" y="5424862"/>
                <a:ext cx="36740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015873"/>
                    </a:solidFill>
                    <a:latin typeface="+mn-lt"/>
                  </a:rPr>
                  <a:t>11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E1471D"/>
                    </a:solidFill>
                    <a:latin typeface="+mn-lt"/>
                  </a:rPr>
                  <a:t>32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4778183-18D8-5B4B-7DB4-117C914A62E9}"/>
                  </a:ext>
                </a:extLst>
              </p:cNvPr>
              <p:cNvSpPr txBox="1"/>
              <p:nvPr/>
            </p:nvSpPr>
            <p:spPr bwMode="auto">
              <a:xfrm>
                <a:off x="3908193" y="5424862"/>
                <a:ext cx="36740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015873"/>
                    </a:solidFill>
                    <a:latin typeface="+mn-lt"/>
                  </a:rPr>
                  <a:t>5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E1471D"/>
                    </a:solidFill>
                    <a:latin typeface="+mn-lt"/>
                  </a:rPr>
                  <a:t>26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DBD232B2-12E8-01FF-1E37-BA33B3FF4B3F}"/>
                  </a:ext>
                </a:extLst>
              </p:cNvPr>
              <p:cNvSpPr txBox="1"/>
              <p:nvPr/>
            </p:nvSpPr>
            <p:spPr bwMode="auto">
              <a:xfrm>
                <a:off x="5005458" y="5424862"/>
                <a:ext cx="36740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015873"/>
                    </a:solidFill>
                    <a:latin typeface="+mn-lt"/>
                  </a:rPr>
                  <a:t>2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E1471D"/>
                    </a:solidFill>
                    <a:latin typeface="+mn-lt"/>
                  </a:rPr>
                  <a:t>17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63C4122-3325-6B70-7DE8-3F1EB74DFF63}"/>
                  </a:ext>
                </a:extLst>
              </p:cNvPr>
              <p:cNvSpPr txBox="1"/>
              <p:nvPr/>
            </p:nvSpPr>
            <p:spPr bwMode="auto">
              <a:xfrm>
                <a:off x="6136091" y="5424862"/>
                <a:ext cx="2760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015873"/>
                    </a:solidFill>
                    <a:latin typeface="+mn-lt"/>
                  </a:rPr>
                  <a:t>0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E1471D"/>
                    </a:solidFill>
                    <a:latin typeface="+mn-lt"/>
                  </a:rPr>
                  <a:t>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CAFA3C6D-0012-7292-1B48-94A8EC0A0647}"/>
                  </a:ext>
                </a:extLst>
              </p:cNvPr>
              <p:cNvSpPr txBox="1"/>
              <p:nvPr/>
            </p:nvSpPr>
            <p:spPr bwMode="auto">
              <a:xfrm>
                <a:off x="7234017" y="5424862"/>
                <a:ext cx="2760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015873"/>
                    </a:solidFill>
                    <a:latin typeface="+mn-lt"/>
                  </a:rPr>
                  <a:t>0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rgbClr val="E1471D"/>
                    </a:solidFill>
                    <a:latin typeface="+mn-lt"/>
                  </a:rPr>
                  <a:t>0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7D06A4C1-2286-0A0B-6FB2-B2A7E8D989F9}"/>
                </a:ext>
              </a:extLst>
            </p:cNvPr>
            <p:cNvGrpSpPr/>
            <p:nvPr/>
          </p:nvGrpSpPr>
          <p:grpSpPr>
            <a:xfrm>
              <a:off x="1728075" y="4815233"/>
              <a:ext cx="5449824" cy="96168"/>
              <a:chOff x="1913272" y="4815233"/>
              <a:chExt cx="5449824" cy="9616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3191492C-8831-3E47-FA5C-C0FB03B07B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315012" y="4863317"/>
                <a:ext cx="961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C9D7332A-82C6-2868-DF44-F14CE34121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135083" y="4863317"/>
                <a:ext cx="961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0B56AF33-629F-2B3E-57C5-4898B3A227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045118" y="4863317"/>
                <a:ext cx="961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CE1806D-DB4C-8E22-FBA1-9AA621266A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955153" y="4863317"/>
                <a:ext cx="961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266F9DB9-012E-66D3-F4D2-DBB63BCBE8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865188" y="4863317"/>
                <a:ext cx="961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0D8EB2F1-263A-060E-B15D-C860F4E3F8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225048" y="4863317"/>
                <a:ext cx="96168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88F6CB5D-40DD-881B-36F0-3E624542A607}"/>
                </a:ext>
              </a:extLst>
            </p:cNvPr>
            <p:cNvGrpSpPr/>
            <p:nvPr/>
          </p:nvGrpSpPr>
          <p:grpSpPr>
            <a:xfrm>
              <a:off x="1907536" y="3419738"/>
              <a:ext cx="4718703" cy="1323439"/>
              <a:chOff x="3034837" y="3699987"/>
              <a:chExt cx="4718703" cy="13234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844E0E9-EDDA-A9FD-FE3D-2299874F65B0}"/>
                  </a:ext>
                </a:extLst>
              </p:cNvPr>
              <p:cNvSpPr txBox="1"/>
              <p:nvPr/>
            </p:nvSpPr>
            <p:spPr bwMode="auto">
              <a:xfrm>
                <a:off x="3354464" y="3699987"/>
                <a:ext cx="439907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Ibrutinib ongoing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Detectable MRD – ibrutinib ongoing (n = 12) </a:t>
                </a:r>
                <a:b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(progression: n = 2; continued ibrutinib: n = 6)</a:t>
                </a:r>
              </a:p>
              <a:p>
                <a:pPr algn="l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Undetectable MRD – ibrutinib discontinued (n = 32) (progression: n = 6; continued undetectable MRD: n = 20)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1A8A9474-A703-D499-657A-1976D39D68A4}"/>
                  </a:ext>
                </a:extLst>
              </p:cNvPr>
              <p:cNvSpPr/>
              <p:nvPr/>
            </p:nvSpPr>
            <p:spPr bwMode="auto">
              <a:xfrm>
                <a:off x="3145843" y="3808941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095AA928-F6BB-2CEB-32B4-49B873AB93E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34837" y="4141057"/>
                <a:ext cx="32629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C4B0E77F-4E95-4B50-736A-B3C1ACFFA6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34837" y="4631709"/>
                <a:ext cx="32629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7206AF15-B629-1CB9-2160-ECA3D405D69C}"/>
                </a:ext>
              </a:extLst>
            </p:cNvPr>
            <p:cNvGrpSpPr/>
            <p:nvPr/>
          </p:nvGrpSpPr>
          <p:grpSpPr>
            <a:xfrm>
              <a:off x="2717746" y="2415447"/>
              <a:ext cx="2913307" cy="613851"/>
              <a:chOff x="2902943" y="2415447"/>
              <a:chExt cx="2913307" cy="613851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B4FE7711-96A4-92DD-BEAC-B04EED7F6F96}"/>
                  </a:ext>
                </a:extLst>
              </p:cNvPr>
              <p:cNvSpPr/>
              <p:nvPr/>
            </p:nvSpPr>
            <p:spPr bwMode="auto">
              <a:xfrm>
                <a:off x="2902943" y="2415447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EF368DA5-5648-2099-6FFD-1D1BB3E299C3}"/>
                  </a:ext>
                </a:extLst>
              </p:cNvPr>
              <p:cNvSpPr/>
              <p:nvPr/>
            </p:nvSpPr>
            <p:spPr bwMode="auto">
              <a:xfrm>
                <a:off x="3800735" y="2920429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F0A9A39E-7D54-FEDA-FA21-3DD8CBF542D7}"/>
                  </a:ext>
                </a:extLst>
              </p:cNvPr>
              <p:cNvSpPr/>
              <p:nvPr/>
            </p:nvSpPr>
            <p:spPr bwMode="auto">
              <a:xfrm>
                <a:off x="4372164" y="2925014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AC4D2727-476B-D242-3804-D0A31AC80F98}"/>
                  </a:ext>
                </a:extLst>
              </p:cNvPr>
              <p:cNvSpPr/>
              <p:nvPr/>
            </p:nvSpPr>
            <p:spPr bwMode="auto">
              <a:xfrm>
                <a:off x="4972365" y="2925014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EA84DE13-AD26-2BFD-6114-FA59FBFDD1C6}"/>
                  </a:ext>
                </a:extLst>
              </p:cNvPr>
              <p:cNvSpPr/>
              <p:nvPr/>
            </p:nvSpPr>
            <p:spPr bwMode="auto">
              <a:xfrm>
                <a:off x="5487332" y="2923604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22F83132-4C06-7E84-2195-1F845ACB6A12}"/>
                  </a:ext>
                </a:extLst>
              </p:cNvPr>
              <p:cNvSpPr/>
              <p:nvPr/>
            </p:nvSpPr>
            <p:spPr bwMode="auto">
              <a:xfrm>
                <a:off x="5711966" y="2923604"/>
                <a:ext cx="104284" cy="104284"/>
              </a:xfrm>
              <a:prstGeom prst="ellipse">
                <a:avLst/>
              </a:prstGeom>
              <a:solidFill>
                <a:srgbClr val="00823B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xmlns="" id="{5A62FB7B-62C0-4414-6F3A-53CB880B448F}"/>
                </a:ext>
              </a:extLst>
            </p:cNvPr>
            <p:cNvGrpSpPr/>
            <p:nvPr/>
          </p:nvGrpSpPr>
          <p:grpSpPr>
            <a:xfrm>
              <a:off x="2783087" y="2158312"/>
              <a:ext cx="412751" cy="379642"/>
              <a:chOff x="2968284" y="2158312"/>
              <a:chExt cx="412751" cy="37964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71B2A6A8-EC5B-6D00-907C-E4A753014936}"/>
                  </a:ext>
                </a:extLst>
              </p:cNvPr>
              <p:cNvGrpSpPr/>
              <p:nvPr/>
            </p:nvGrpSpPr>
            <p:grpSpPr>
              <a:xfrm>
                <a:off x="3246831" y="2391719"/>
                <a:ext cx="134204" cy="146235"/>
                <a:chOff x="3246831" y="2318930"/>
                <a:chExt cx="134204" cy="146235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xmlns="" id="{DCC1CF86-E9BF-1074-20C3-6349FFD606E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246831" y="231893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xmlns="" id="{2B3D659B-7EFE-D3B5-4D44-B36A4C44E6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381035" y="231893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2AE0D58E-1FE6-2E6F-5253-703164A874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68284" y="2158312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6BF48E16-34E1-05D9-D8F7-02CE07B0FAA7}"/>
                </a:ext>
              </a:extLst>
            </p:cNvPr>
            <p:cNvGrpSpPr/>
            <p:nvPr/>
          </p:nvGrpSpPr>
          <p:grpSpPr>
            <a:xfrm>
              <a:off x="3477891" y="2690101"/>
              <a:ext cx="2116552" cy="146235"/>
              <a:chOff x="3663088" y="2621864"/>
              <a:chExt cx="2116552" cy="14623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7FFF6AEA-4DEF-3CC7-AB05-1E58A86554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032309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7EA68011-9214-7C76-6C9C-9BDFA63B05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79640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692CD06B-2F44-3E3A-FE96-E25F44324E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45437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34512CFC-C6DB-35D6-D97A-9D4766F97E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63088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1D044E10-1C38-BF57-D31F-46A364EB54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65425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08D82DCA-172D-355C-AC11-1D7F033588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38718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xmlns="" id="{3E35FD9F-8CB7-239F-226A-A737AE5F02E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24612" y="2621864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xmlns="" id="{C2855345-FFDC-3B2F-70FB-99C448DFD4F6}"/>
                </a:ext>
              </a:extLst>
            </p:cNvPr>
            <p:cNvSpPr/>
            <p:nvPr/>
          </p:nvSpPr>
          <p:spPr bwMode="auto">
            <a:xfrm>
              <a:off x="1730039" y="2224585"/>
              <a:ext cx="3916907" cy="541361"/>
            </a:xfrm>
            <a:custGeom>
              <a:avLst/>
              <a:gdLst>
                <a:gd name="connsiteX0" fmla="*/ 0 w 3916907"/>
                <a:gd name="connsiteY0" fmla="*/ 0 h 541361"/>
                <a:gd name="connsiteX1" fmla="*/ 1287439 w 3916907"/>
                <a:gd name="connsiteY1" fmla="*/ 0 h 541361"/>
                <a:gd name="connsiteX2" fmla="*/ 1287439 w 3916907"/>
                <a:gd name="connsiteY2" fmla="*/ 241111 h 541361"/>
                <a:gd name="connsiteX3" fmla="*/ 1583140 w 3916907"/>
                <a:gd name="connsiteY3" fmla="*/ 241111 h 541361"/>
                <a:gd name="connsiteX4" fmla="*/ 1583140 w 3916907"/>
                <a:gd name="connsiteY4" fmla="*/ 541361 h 541361"/>
                <a:gd name="connsiteX5" fmla="*/ 3916907 w 3916907"/>
                <a:gd name="connsiteY5" fmla="*/ 541361 h 54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907" h="541361">
                  <a:moveTo>
                    <a:pt x="0" y="0"/>
                  </a:moveTo>
                  <a:lnTo>
                    <a:pt x="1287439" y="0"/>
                  </a:lnTo>
                  <a:lnTo>
                    <a:pt x="1287439" y="241111"/>
                  </a:lnTo>
                  <a:lnTo>
                    <a:pt x="1583140" y="241111"/>
                  </a:lnTo>
                  <a:lnTo>
                    <a:pt x="1583140" y="541361"/>
                  </a:lnTo>
                  <a:lnTo>
                    <a:pt x="3916907" y="541361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xmlns="" id="{531417B6-C127-A6A8-578F-60D372B75801}"/>
                </a:ext>
              </a:extLst>
            </p:cNvPr>
            <p:cNvGrpSpPr/>
            <p:nvPr/>
          </p:nvGrpSpPr>
          <p:grpSpPr>
            <a:xfrm>
              <a:off x="2948898" y="2155690"/>
              <a:ext cx="2556508" cy="407141"/>
              <a:chOff x="3134095" y="2155690"/>
              <a:chExt cx="2556508" cy="407141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583A0111-35BF-2756-15A7-011E89855BEF}"/>
                  </a:ext>
                </a:extLst>
              </p:cNvPr>
              <p:cNvGrpSpPr/>
              <p:nvPr/>
            </p:nvGrpSpPr>
            <p:grpSpPr>
              <a:xfrm>
                <a:off x="3134095" y="2155690"/>
                <a:ext cx="1245503" cy="146235"/>
                <a:chOff x="3134095" y="2078350"/>
                <a:chExt cx="1245503" cy="146235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xmlns="" id="{57FB276E-C3CB-FAD7-2C3C-4EBA456DC70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134095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xmlns="" id="{EBC66573-4EA7-67AD-CB01-A9F9A2A8C99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15274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D2DA5C53-0AD9-0597-9169-F2382070A0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422530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xmlns="" id="{63A2EB2B-963D-1CF1-A75B-143C01B368E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553417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xmlns="" id="{250D9BDF-6FF8-B373-00F3-AAE71E66BF9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46418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77005F5C-D0E2-E520-0826-C6282BD685A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767704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9141447D-47F2-2577-B5AB-571B83746C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21482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xmlns="" id="{2C0BAE67-3D19-9988-2086-AFA62B38DE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43184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xmlns="" id="{91D4E404-E4A5-329F-145F-5823A2F4D74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79598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xmlns="" id="{4D403E12-83C4-6E0E-B93D-F070CDA702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644892" y="2078350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1B626969-0FB0-9285-C01A-DBF05EDEC757}"/>
                  </a:ext>
                </a:extLst>
              </p:cNvPr>
              <p:cNvGrpSpPr/>
              <p:nvPr/>
            </p:nvGrpSpPr>
            <p:grpSpPr>
              <a:xfrm>
                <a:off x="4813721" y="2269443"/>
                <a:ext cx="55392" cy="146235"/>
                <a:chOff x="4813721" y="2183007"/>
                <a:chExt cx="55392" cy="146235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C3F94793-B25D-7F91-B741-7553C44C19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13721" y="2183007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xmlns="" id="{DB2709C6-4227-126D-6C9C-5CC739DC2CC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49073" y="2183007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xmlns="" id="{431908FC-149E-4A79-8A55-AD602099B60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69113" y="2183007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56C2EA27-EA48-22EF-5415-CB1A29B6215B}"/>
                  </a:ext>
                </a:extLst>
              </p:cNvPr>
              <p:cNvGrpSpPr/>
              <p:nvPr/>
            </p:nvGrpSpPr>
            <p:grpSpPr>
              <a:xfrm>
                <a:off x="5225429" y="2416596"/>
                <a:ext cx="465174" cy="146235"/>
                <a:chOff x="5225429" y="2316511"/>
                <a:chExt cx="465174" cy="146235"/>
              </a:xfrm>
            </p:grpSpPr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xmlns="" id="{978CDAD7-E587-8C67-7BC0-B1D9F099CE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225429" y="231651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xmlns="" id="{B4FE2FD0-83E7-4954-0C5F-13552643F16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18688" y="231651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xmlns="" id="{38D08CEC-7F2C-19D9-72E0-4CE00FA173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94984" y="231651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xmlns="" id="{2DC34BDB-4920-56AB-7671-D5DA5D867D2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592795" y="231651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xmlns="" id="{18A0463F-1897-2D24-5A2D-2DCD0D3A2E6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690603" y="231651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EFDE2ECB-EAD0-8B58-0282-5450C87B0C45}"/>
                </a:ext>
              </a:extLst>
            </p:cNvPr>
            <p:cNvGrpSpPr/>
            <p:nvPr/>
          </p:nvGrpSpPr>
          <p:grpSpPr>
            <a:xfrm>
              <a:off x="5772771" y="2800049"/>
              <a:ext cx="261472" cy="146235"/>
              <a:chOff x="5957968" y="2800049"/>
              <a:chExt cx="261472" cy="146235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xmlns="" id="{AA387AD8-80F8-D4D5-924E-1451175384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57968" y="280004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092760ED-E649-11A8-7800-8169FA49AF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03351" y="280004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56EE456D-CA94-FAE4-47D7-9348EBCE3D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19440" y="280004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B10A1E46-8382-60AA-1A60-16B149303A13}"/>
                </a:ext>
              </a:extLst>
            </p:cNvPr>
            <p:cNvGrpSpPr/>
            <p:nvPr/>
          </p:nvGrpSpPr>
          <p:grpSpPr>
            <a:xfrm>
              <a:off x="6765632" y="3437921"/>
              <a:ext cx="319222" cy="146235"/>
              <a:chOff x="6950829" y="3324189"/>
              <a:chExt cx="319222" cy="146235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D7340CAE-2137-F45F-3217-3B091C305C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50829" y="332418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676BC6F1-2647-A4D4-1901-546669B2A0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09512" y="332418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BA74020C-286F-A01C-004A-E31386A0D0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1827" y="332418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205FA557-EC5D-9105-DE09-50DB4E6527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70051" y="3324189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xmlns="" id="{10314941-5BCA-2BA8-2AD3-1A75ADC0FD84}"/>
                </a:ext>
              </a:extLst>
            </p:cNvPr>
            <p:cNvSpPr/>
            <p:nvPr/>
          </p:nvSpPr>
          <p:spPr bwMode="auto">
            <a:xfrm>
              <a:off x="1734588" y="2224585"/>
              <a:ext cx="5413612" cy="1291988"/>
            </a:xfrm>
            <a:custGeom>
              <a:avLst/>
              <a:gdLst>
                <a:gd name="connsiteX0" fmla="*/ 0 w 5413612"/>
                <a:gd name="connsiteY0" fmla="*/ 0 h 1291988"/>
                <a:gd name="connsiteX1" fmla="*/ 2520287 w 5413612"/>
                <a:gd name="connsiteY1" fmla="*/ 0 h 1291988"/>
                <a:gd name="connsiteX2" fmla="*/ 2520287 w 5413612"/>
                <a:gd name="connsiteY2" fmla="*/ 127379 h 1291988"/>
                <a:gd name="connsiteX3" fmla="*/ 3252716 w 5413612"/>
                <a:gd name="connsiteY3" fmla="*/ 127379 h 1291988"/>
                <a:gd name="connsiteX4" fmla="*/ 3252716 w 5413612"/>
                <a:gd name="connsiteY4" fmla="*/ 259308 h 1291988"/>
                <a:gd name="connsiteX5" fmla="*/ 3825922 w 5413612"/>
                <a:gd name="connsiteY5" fmla="*/ 259308 h 1291988"/>
                <a:gd name="connsiteX6" fmla="*/ 3825922 w 5413612"/>
                <a:gd name="connsiteY6" fmla="*/ 454925 h 1291988"/>
                <a:gd name="connsiteX7" fmla="*/ 3921457 w 5413612"/>
                <a:gd name="connsiteY7" fmla="*/ 454925 h 1291988"/>
                <a:gd name="connsiteX8" fmla="*/ 3921457 w 5413612"/>
                <a:gd name="connsiteY8" fmla="*/ 645994 h 1291988"/>
                <a:gd name="connsiteX9" fmla="*/ 4344537 w 5413612"/>
                <a:gd name="connsiteY9" fmla="*/ 645994 h 1291988"/>
                <a:gd name="connsiteX10" fmla="*/ 4344537 w 5413612"/>
                <a:gd name="connsiteY10" fmla="*/ 973540 h 1291988"/>
                <a:gd name="connsiteX11" fmla="*/ 4494663 w 5413612"/>
                <a:gd name="connsiteY11" fmla="*/ 973540 h 1291988"/>
                <a:gd name="connsiteX12" fmla="*/ 4494663 w 5413612"/>
                <a:gd name="connsiteY12" fmla="*/ 1291988 h 1291988"/>
                <a:gd name="connsiteX13" fmla="*/ 5413612 w 5413612"/>
                <a:gd name="connsiteY13" fmla="*/ 1291988 h 129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13612" h="1291988">
                  <a:moveTo>
                    <a:pt x="0" y="0"/>
                  </a:moveTo>
                  <a:lnTo>
                    <a:pt x="2520287" y="0"/>
                  </a:lnTo>
                  <a:lnTo>
                    <a:pt x="2520287" y="127379"/>
                  </a:lnTo>
                  <a:lnTo>
                    <a:pt x="3252716" y="127379"/>
                  </a:lnTo>
                  <a:lnTo>
                    <a:pt x="3252716" y="259308"/>
                  </a:lnTo>
                  <a:lnTo>
                    <a:pt x="3825922" y="259308"/>
                  </a:lnTo>
                  <a:lnTo>
                    <a:pt x="3825922" y="454925"/>
                  </a:lnTo>
                  <a:lnTo>
                    <a:pt x="3921457" y="454925"/>
                  </a:lnTo>
                  <a:lnTo>
                    <a:pt x="3921457" y="645994"/>
                  </a:lnTo>
                  <a:lnTo>
                    <a:pt x="4344537" y="645994"/>
                  </a:lnTo>
                  <a:lnTo>
                    <a:pt x="4344537" y="973540"/>
                  </a:lnTo>
                  <a:lnTo>
                    <a:pt x="4494663" y="973540"/>
                  </a:lnTo>
                  <a:lnTo>
                    <a:pt x="4494663" y="1291988"/>
                  </a:lnTo>
                  <a:lnTo>
                    <a:pt x="5413612" y="1291988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4E41F4D2-A5C1-9EA0-CDFE-6E905C70CA46}"/>
                </a:ext>
              </a:extLst>
            </p:cNvPr>
            <p:cNvSpPr txBox="1"/>
            <p:nvPr/>
          </p:nvSpPr>
          <p:spPr bwMode="auto">
            <a:xfrm>
              <a:off x="6050466" y="2204963"/>
              <a:ext cx="10502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 </a:t>
              </a: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= .1379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16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57ABD6-9BDD-5546-214F-CF541F6C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Survival Outcomes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10388-BFF4-3CB8-D99F-B594DDE106B6}"/>
              </a:ext>
            </a:extLst>
          </p:cNvPr>
          <p:cNvSpPr txBox="1"/>
          <p:nvPr/>
        </p:nvSpPr>
        <p:spPr bwMode="auto">
          <a:xfrm>
            <a:off x="7574104" y="2429419"/>
            <a:ext cx="45098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194310" indent="-19431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Median PFS: 72 mo </a:t>
            </a: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(95% CI: 66-79</a:t>
            </a:r>
            <a:r>
              <a:rPr lang="en-US" sz="20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</a:pPr>
            <a:endParaRPr lang="en-US" sz="2400" b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94310" indent="-19431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5-yr OS: 86% (95% CI: 75-97)</a:t>
            </a:r>
          </a:p>
          <a:p>
            <a:pPr marL="194310" indent="-19431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5-yr PFS: 80% (95% CI: 66-93)</a:t>
            </a:r>
          </a:p>
          <a:p>
            <a:pPr marL="194310" indent="-19431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5-yr EFS: 65% (95% CI: 50-79)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3F013B15-F51F-927A-4180-E87F5A3E7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39549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Reproduced with permission. 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B7F479B8-C50D-D678-8546-A98221923C9E}"/>
              </a:ext>
            </a:extLst>
          </p:cNvPr>
          <p:cNvGrpSpPr/>
          <p:nvPr/>
        </p:nvGrpSpPr>
        <p:grpSpPr>
          <a:xfrm>
            <a:off x="383074" y="1483351"/>
            <a:ext cx="7024942" cy="4316279"/>
            <a:chOff x="383074" y="1483351"/>
            <a:chExt cx="7024942" cy="43162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2CD5396-478E-57A1-4FF4-F739980FADE7}"/>
                </a:ext>
              </a:extLst>
            </p:cNvPr>
            <p:cNvSpPr txBox="1"/>
            <p:nvPr/>
          </p:nvSpPr>
          <p:spPr bwMode="auto">
            <a:xfrm>
              <a:off x="3760844" y="1483351"/>
              <a:ext cx="1029514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Survival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F8C6E70-77A9-5D56-EDB3-0825A44EC715}"/>
                </a:ext>
              </a:extLst>
            </p:cNvPr>
            <p:cNvSpPr txBox="1"/>
            <p:nvPr/>
          </p:nvSpPr>
          <p:spPr bwMode="auto">
            <a:xfrm>
              <a:off x="3972135" y="4508165"/>
              <a:ext cx="4748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C5BF59B-D462-6830-52B3-9632DA29E9D7}"/>
                </a:ext>
              </a:extLst>
            </p:cNvPr>
            <p:cNvGrpSpPr/>
            <p:nvPr/>
          </p:nvGrpSpPr>
          <p:grpSpPr>
            <a:xfrm>
              <a:off x="1048454" y="1857626"/>
              <a:ext cx="444353" cy="2459736"/>
              <a:chOff x="556818" y="1533347"/>
              <a:chExt cx="444353" cy="276917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774F5F4-2144-F9EE-1E7F-8CB0092094AE}"/>
                  </a:ext>
                </a:extLst>
              </p:cNvPr>
              <p:cNvSpPr txBox="1"/>
              <p:nvPr/>
            </p:nvSpPr>
            <p:spPr bwMode="auto">
              <a:xfrm>
                <a:off x="556818" y="1533347"/>
                <a:ext cx="444353" cy="381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1.0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96B44C0F-CA6C-F1B5-1A60-174AB3DC6EF3}"/>
                  </a:ext>
                </a:extLst>
              </p:cNvPr>
              <p:cNvSpPr txBox="1"/>
              <p:nvPr/>
            </p:nvSpPr>
            <p:spPr bwMode="auto">
              <a:xfrm>
                <a:off x="556819" y="2022450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F84A36F7-3294-A2A0-77B0-6D2E97162EDC}"/>
                  </a:ext>
                </a:extLst>
              </p:cNvPr>
              <p:cNvSpPr txBox="1"/>
              <p:nvPr/>
            </p:nvSpPr>
            <p:spPr bwMode="auto">
              <a:xfrm>
                <a:off x="556819" y="2511553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1AB3C4E-F1AC-D314-2F3C-D70273EA657B}"/>
                  </a:ext>
                </a:extLst>
              </p:cNvPr>
              <p:cNvSpPr txBox="1"/>
              <p:nvPr/>
            </p:nvSpPr>
            <p:spPr bwMode="auto">
              <a:xfrm>
                <a:off x="556819" y="3000656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7934C829-EB7A-5530-2A1E-1A64A18737E4}"/>
                  </a:ext>
                </a:extLst>
              </p:cNvPr>
              <p:cNvSpPr txBox="1"/>
              <p:nvPr/>
            </p:nvSpPr>
            <p:spPr bwMode="auto">
              <a:xfrm>
                <a:off x="556819" y="3489759"/>
                <a:ext cx="444352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0.2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CD26770-EFC1-FC4F-4238-18CCF56B0832}"/>
                  </a:ext>
                </a:extLst>
              </p:cNvPr>
              <p:cNvSpPr txBox="1"/>
              <p:nvPr/>
            </p:nvSpPr>
            <p:spPr bwMode="auto">
              <a:xfrm>
                <a:off x="712310" y="3978860"/>
                <a:ext cx="288861" cy="323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</p:grpSp>
        <p:sp>
          <p:nvSpPr>
            <p:cNvPr id="29" name="Freeform: Shape 37">
              <a:extLst>
                <a:ext uri="{FF2B5EF4-FFF2-40B4-BE49-F238E27FC236}">
                  <a16:creationId xmlns:a16="http://schemas.microsoft.com/office/drawing/2014/main" xmlns="" id="{EF5BD040-4C10-FADB-78F6-A20EEA0CFA04}"/>
                </a:ext>
              </a:extLst>
            </p:cNvPr>
            <p:cNvSpPr/>
            <p:nvPr/>
          </p:nvSpPr>
          <p:spPr bwMode="auto">
            <a:xfrm>
              <a:off x="1503759" y="1933534"/>
              <a:ext cx="5783138" cy="2270468"/>
            </a:xfrm>
            <a:custGeom>
              <a:avLst/>
              <a:gdLst>
                <a:gd name="connsiteX0" fmla="*/ 0 w 5053013"/>
                <a:gd name="connsiteY0" fmla="*/ 0 h 2476500"/>
                <a:gd name="connsiteX1" fmla="*/ 0 w 5053013"/>
                <a:gd name="connsiteY1" fmla="*/ 2476500 h 2476500"/>
                <a:gd name="connsiteX2" fmla="*/ 5053013 w 5053013"/>
                <a:gd name="connsiteY2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3013" h="2476500">
                  <a:moveTo>
                    <a:pt x="0" y="0"/>
                  </a:moveTo>
                  <a:lnTo>
                    <a:pt x="0" y="2476500"/>
                  </a:lnTo>
                  <a:lnTo>
                    <a:pt x="5053013" y="2476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4EAD52-5543-1FC9-397E-DAE2CBADC407}"/>
                </a:ext>
              </a:extLst>
            </p:cNvPr>
            <p:cNvGrpSpPr/>
            <p:nvPr/>
          </p:nvGrpSpPr>
          <p:grpSpPr>
            <a:xfrm>
              <a:off x="1433495" y="2036873"/>
              <a:ext cx="76201" cy="2167128"/>
              <a:chOff x="779453" y="1539976"/>
              <a:chExt cx="518685" cy="20523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ADADD7C4-D184-C383-2CC2-AECB5E6363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47187BCC-DC7D-3BE3-C7A4-0B9471EF71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BCAA52D9-FDB1-E103-3A53-78319CB43C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8F1B838D-67DE-1F83-8196-6BE916DB1D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4992F64A-E1FF-9C70-19E3-669B33E33D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342F3CFF-A89D-FC88-1DC3-365E3133E6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9D05987-65F8-A9BF-6AD5-B9E44C14C125}"/>
                </a:ext>
              </a:extLst>
            </p:cNvPr>
            <p:cNvSpPr txBox="1"/>
            <p:nvPr/>
          </p:nvSpPr>
          <p:spPr bwMode="auto">
            <a:xfrm>
              <a:off x="383074" y="4476191"/>
              <a:ext cx="95539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 anchor="b" anchorCtr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Patients </a:t>
              </a:r>
              <a:br>
                <a:rPr lang="en-US" sz="1600" dirty="0">
                  <a:solidFill>
                    <a:schemeClr val="bg1"/>
                  </a:solidFill>
                  <a:latin typeface="+mn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at Risk, n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dirty="0">
                  <a:solidFill>
                    <a:schemeClr val="accent1"/>
                  </a:solidFill>
                  <a:latin typeface="+mn-lt"/>
                </a:rPr>
                <a:t>OS</a:t>
              </a:r>
            </a:p>
            <a:p>
              <a:pPr algn="r">
                <a:spcBef>
                  <a:spcPts val="0"/>
                </a:spcBef>
              </a:pPr>
              <a:r>
                <a:rPr lang="en-US" sz="1600" dirty="0">
                  <a:solidFill>
                    <a:schemeClr val="accent3"/>
                  </a:solidFill>
                  <a:latin typeface="+mn-lt"/>
                </a:rPr>
                <a:t>PFS</a:t>
              </a:r>
              <a:br>
                <a:rPr lang="en-US" sz="1600" dirty="0">
                  <a:solidFill>
                    <a:schemeClr val="accent3"/>
                  </a:solidFill>
                  <a:latin typeface="+mn-lt"/>
                </a:rPr>
              </a:br>
              <a:r>
                <a:rPr lang="en-US" sz="1600" dirty="0">
                  <a:solidFill>
                    <a:srgbClr val="00823B"/>
                  </a:solidFill>
                  <a:latin typeface="+mn-lt"/>
                </a:rPr>
                <a:t>EFS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F091037-A121-799A-1579-ECEC26AE8BE2}"/>
                </a:ext>
              </a:extLst>
            </p:cNvPr>
            <p:cNvSpPr txBox="1"/>
            <p:nvPr/>
          </p:nvSpPr>
          <p:spPr bwMode="auto">
            <a:xfrm>
              <a:off x="1296026" y="4937855"/>
              <a:ext cx="393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50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50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50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E0F4959-5EDF-4CF1-EB08-5E3BEC329C17}"/>
                </a:ext>
              </a:extLst>
            </p:cNvPr>
            <p:cNvSpPr txBox="1"/>
            <p:nvPr/>
          </p:nvSpPr>
          <p:spPr bwMode="auto">
            <a:xfrm>
              <a:off x="2115049" y="4937855"/>
              <a:ext cx="393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46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46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46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FD82AAF-0029-70C0-474F-2E63F44F9B3A}"/>
                </a:ext>
              </a:extLst>
            </p:cNvPr>
            <p:cNvSpPr txBox="1"/>
            <p:nvPr/>
          </p:nvSpPr>
          <p:spPr bwMode="auto">
            <a:xfrm>
              <a:off x="2936135" y="4937855"/>
              <a:ext cx="393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46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45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41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82A2E10-00B4-9054-F737-E2E68DD801E9}"/>
                </a:ext>
              </a:extLst>
            </p:cNvPr>
            <p:cNvSpPr txBox="1"/>
            <p:nvPr/>
          </p:nvSpPr>
          <p:spPr bwMode="auto">
            <a:xfrm>
              <a:off x="3757221" y="4937855"/>
              <a:ext cx="393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44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44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39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FFE947B-2E35-031E-3E6F-388568C20232}"/>
                </a:ext>
              </a:extLst>
            </p:cNvPr>
            <p:cNvSpPr txBox="1"/>
            <p:nvPr/>
          </p:nvSpPr>
          <p:spPr bwMode="auto">
            <a:xfrm>
              <a:off x="4568711" y="4937855"/>
              <a:ext cx="393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31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30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27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B320EBB-57E5-DCF1-5159-419AF8065B54}"/>
                </a:ext>
              </a:extLst>
            </p:cNvPr>
            <p:cNvSpPr txBox="1"/>
            <p:nvPr/>
          </p:nvSpPr>
          <p:spPr bwMode="auto">
            <a:xfrm>
              <a:off x="5387091" y="4937855"/>
              <a:ext cx="39305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19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18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16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77D806A6-7048-DB6A-DE09-015C4CBE9085}"/>
                </a:ext>
              </a:extLst>
            </p:cNvPr>
            <p:cNvSpPr txBox="1"/>
            <p:nvPr/>
          </p:nvSpPr>
          <p:spPr bwMode="auto">
            <a:xfrm rot="16200000">
              <a:off x="68801" y="2893056"/>
              <a:ext cx="12286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Probability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5F63AA02-B403-0D68-6AE1-8C608793E2EF}"/>
                </a:ext>
              </a:extLst>
            </p:cNvPr>
            <p:cNvGrpSpPr/>
            <p:nvPr/>
          </p:nvGrpSpPr>
          <p:grpSpPr>
            <a:xfrm>
              <a:off x="1697184" y="3219153"/>
              <a:ext cx="785554" cy="923330"/>
              <a:chOff x="2692512" y="2911879"/>
              <a:chExt cx="785554" cy="923330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3527FCCF-CDAD-0CD0-2524-04657461EF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2512" y="3102392"/>
                <a:ext cx="30652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3286B9FF-6B3A-60AD-2A2E-5A921A0D7F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2512" y="3368640"/>
                <a:ext cx="30652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DF985EF6-0C16-6EF5-E866-39F2209D1A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2512" y="3634887"/>
                <a:ext cx="306527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9A854483-1A0B-4B8D-26C5-1737DC2CE254}"/>
                  </a:ext>
                </a:extLst>
              </p:cNvPr>
              <p:cNvSpPr txBox="1"/>
              <p:nvPr/>
            </p:nvSpPr>
            <p:spPr bwMode="auto">
              <a:xfrm>
                <a:off x="2966451" y="2911879"/>
                <a:ext cx="5116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OS</a:t>
                </a:r>
                <a:br>
                  <a:rPr lang="en-US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PFS</a:t>
                </a:r>
                <a:br>
                  <a:rPr lang="en-US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</a:br>
                <a:r>
                  <a:rPr lang="en-US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EFS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97190654-29E4-FABB-04CB-8A9DACF0EA9C}"/>
                </a:ext>
              </a:extLst>
            </p:cNvPr>
            <p:cNvGrpSpPr/>
            <p:nvPr/>
          </p:nvGrpSpPr>
          <p:grpSpPr>
            <a:xfrm>
              <a:off x="1500312" y="4204798"/>
              <a:ext cx="5713624" cy="100584"/>
              <a:chOff x="1500312" y="4198860"/>
              <a:chExt cx="5713624" cy="100584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E11800CF-9A18-734C-FA31-C5FD6C9A52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5531180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BA8D7BC8-78A5-F35A-A7AB-C752313DB7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898716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580EF56D-4834-CAAE-4EE3-A36C594195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3082484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98C44E0D-B085-A949-DF80-CDD0358EF1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2266252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D8E50F13-46B8-4BB0-FD7F-1BEAB354CF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1450020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6BCF327B-82F1-33F8-D949-34EBB871BC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4714948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8BCCB1AA-D76D-D44C-707C-AFDCC2B586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7163644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27E1A778-7EDB-AB02-41DB-AB791027BB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6347412" y="4249152"/>
                <a:ext cx="100584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97747CD-D1CD-E8AE-89A4-FB169ED0F790}"/>
                </a:ext>
              </a:extLst>
            </p:cNvPr>
            <p:cNvSpPr txBox="1"/>
            <p:nvPr/>
          </p:nvSpPr>
          <p:spPr bwMode="auto">
            <a:xfrm>
              <a:off x="6258372" y="4937855"/>
              <a:ext cx="288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7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6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5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63FCE4AF-6591-07E4-61F3-82041AFB6CAA}"/>
                </a:ext>
              </a:extLst>
            </p:cNvPr>
            <p:cNvGrpSpPr/>
            <p:nvPr/>
          </p:nvGrpSpPr>
          <p:grpSpPr>
            <a:xfrm>
              <a:off x="1348122" y="4236457"/>
              <a:ext cx="6059894" cy="338554"/>
              <a:chOff x="1348122" y="4236457"/>
              <a:chExt cx="6059894" cy="33855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1D43B28-49BD-AAF2-5F2D-1B985CD20C5C}"/>
                  </a:ext>
                </a:extLst>
              </p:cNvPr>
              <p:cNvSpPr txBox="1"/>
              <p:nvPr/>
            </p:nvSpPr>
            <p:spPr bwMode="auto">
              <a:xfrm>
                <a:off x="1348122" y="4236457"/>
                <a:ext cx="28886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4297871-498C-9739-713F-B8576D8DC413}"/>
                  </a:ext>
                </a:extLst>
              </p:cNvPr>
              <p:cNvSpPr txBox="1"/>
              <p:nvPr/>
            </p:nvSpPr>
            <p:spPr bwMode="auto">
              <a:xfrm>
                <a:off x="2115048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12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5B4A9E3-390B-B0DE-BEBE-79AF7C271090}"/>
                  </a:ext>
                </a:extLst>
              </p:cNvPr>
              <p:cNvSpPr txBox="1"/>
              <p:nvPr/>
            </p:nvSpPr>
            <p:spPr bwMode="auto">
              <a:xfrm>
                <a:off x="2936134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24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4FE6EAB4-9015-B8EB-5A72-AB0F4F9AFBCF}"/>
                  </a:ext>
                </a:extLst>
              </p:cNvPr>
              <p:cNvSpPr txBox="1"/>
              <p:nvPr/>
            </p:nvSpPr>
            <p:spPr bwMode="auto">
              <a:xfrm>
                <a:off x="3756039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36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019215DD-9053-8DAA-2080-1065FCEBC306}"/>
                  </a:ext>
                </a:extLst>
              </p:cNvPr>
              <p:cNvSpPr txBox="1"/>
              <p:nvPr/>
            </p:nvSpPr>
            <p:spPr bwMode="auto">
              <a:xfrm>
                <a:off x="4568711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1E193CD-5A05-C821-030F-02EA5A21A49F}"/>
                  </a:ext>
                </a:extLst>
              </p:cNvPr>
              <p:cNvSpPr txBox="1"/>
              <p:nvPr/>
            </p:nvSpPr>
            <p:spPr bwMode="auto">
              <a:xfrm>
                <a:off x="5387091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60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A296A8A-1C40-B325-D8F6-7700469DF455}"/>
                  </a:ext>
                </a:extLst>
              </p:cNvPr>
              <p:cNvSpPr txBox="1"/>
              <p:nvPr/>
            </p:nvSpPr>
            <p:spPr bwMode="auto">
              <a:xfrm>
                <a:off x="6206275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72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548D81AC-5963-D181-9671-1162114D609C}"/>
                  </a:ext>
                </a:extLst>
              </p:cNvPr>
              <p:cNvSpPr txBox="1"/>
              <p:nvPr/>
            </p:nvSpPr>
            <p:spPr bwMode="auto">
              <a:xfrm>
                <a:off x="7014960" y="4236457"/>
                <a:ext cx="3930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600" b="0" dirty="0">
                    <a:solidFill>
                      <a:schemeClr val="bg1"/>
                    </a:solidFill>
                    <a:latin typeface="+mn-lt"/>
                  </a:rPr>
                  <a:t>84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7EEB2115-63AA-93AA-C578-BB7D2E92B98B}"/>
                </a:ext>
              </a:extLst>
            </p:cNvPr>
            <p:cNvSpPr txBox="1"/>
            <p:nvPr/>
          </p:nvSpPr>
          <p:spPr bwMode="auto">
            <a:xfrm>
              <a:off x="7067057" y="4937855"/>
              <a:ext cx="2888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dirty="0">
                  <a:solidFill>
                    <a:srgbClr val="015873"/>
                  </a:solidFill>
                  <a:latin typeface="+mn-lt"/>
                </a:rPr>
                <a:t>0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E1471D"/>
                  </a:solidFill>
                  <a:latin typeface="+mn-lt"/>
                </a:rPr>
                <a:t>0</a:t>
              </a: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/>
              </a:r>
              <a:br>
                <a:rPr lang="en-US" sz="1600" b="0" dirty="0">
                  <a:solidFill>
                    <a:srgbClr val="00823B"/>
                  </a:solidFill>
                  <a:latin typeface="+mn-lt"/>
                </a:rPr>
              </a:br>
              <a:r>
                <a:rPr lang="en-US" sz="1600" b="0" dirty="0">
                  <a:solidFill>
                    <a:srgbClr val="00823B"/>
                  </a:solidFill>
                  <a:latin typeface="+mn-lt"/>
                </a:rPr>
                <a:t>0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D3AE9F41-C8A4-4124-98FF-B5F3830773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3101" y="2508668"/>
              <a:ext cx="0" cy="146235"/>
            </a:xfrm>
            <a:prstGeom prst="line">
              <a:avLst/>
            </a:prstGeom>
            <a:noFill/>
            <a:ln w="19050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xmlns="" id="{81976F38-98FF-8A3B-E089-1DCF572B5AC6}"/>
                </a:ext>
              </a:extLst>
            </p:cNvPr>
            <p:cNvGrpSpPr/>
            <p:nvPr/>
          </p:nvGrpSpPr>
          <p:grpSpPr>
            <a:xfrm>
              <a:off x="1514901" y="2028967"/>
              <a:ext cx="5559189" cy="489328"/>
              <a:chOff x="1514901" y="2028967"/>
              <a:chExt cx="5559189" cy="489328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xmlns="" id="{EBDDD604-68AC-7D0D-EAC5-7C644B4D418F}"/>
                  </a:ext>
                </a:extLst>
              </p:cNvPr>
              <p:cNvGrpSpPr/>
              <p:nvPr/>
            </p:nvGrpSpPr>
            <p:grpSpPr>
              <a:xfrm>
                <a:off x="4234019" y="2178084"/>
                <a:ext cx="2756782" cy="340211"/>
                <a:chOff x="4234019" y="2178084"/>
                <a:chExt cx="2756782" cy="340211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xmlns="" id="{963EBF4A-5D45-A137-6FAC-923195E81F64}"/>
                    </a:ext>
                  </a:extLst>
                </p:cNvPr>
                <p:cNvGrpSpPr/>
                <p:nvPr/>
              </p:nvGrpSpPr>
              <p:grpSpPr>
                <a:xfrm>
                  <a:off x="4234019" y="2178084"/>
                  <a:ext cx="906776" cy="146235"/>
                  <a:chOff x="4234019" y="2091649"/>
                  <a:chExt cx="906776" cy="146235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xmlns="" id="{D40A241D-1A0A-2A17-F2AF-5320FF4D31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234019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xmlns="" id="{6D701B27-851F-79A7-42C0-C55AFF04C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762862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xmlns="" id="{F104ECD5-E9A8-A454-33AE-3181B32AB8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24923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xmlns="" id="{C000926F-B796-291A-2EAC-986174A8A8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60171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xmlns="" id="{947C9A6E-819F-36DD-0EE8-C88480D145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93057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xmlns="" id="{52513BD6-160D-8971-9834-FA13FAD9D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410836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B5126BA5-3C6F-1B96-896B-4A2E4DA62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478991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xmlns="" id="{13144B19-C642-7573-08C7-C9DD9369BB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538819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xmlns="" id="{2D95360A-B016-952C-01B7-271B2BA079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03002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xmlns="" id="{888C2661-DEE0-9C89-5D80-F73D2017E4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23611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xmlns="" id="{77302221-C11A-9693-F6A7-CCCB86D207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72041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xmlns="" id="{6B8161B3-D6B4-83C5-1101-35485AEFB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021040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xmlns="" id="{14DB3805-E807-2727-39DE-AEBD6DB70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140795" y="209164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xmlns="" id="{BE4FFF9A-4D11-0F7D-8019-43FE229C2FA8}"/>
                    </a:ext>
                  </a:extLst>
                </p:cNvPr>
                <p:cNvGrpSpPr/>
                <p:nvPr/>
              </p:nvGrpSpPr>
              <p:grpSpPr>
                <a:xfrm>
                  <a:off x="5228191" y="2259326"/>
                  <a:ext cx="430722" cy="146235"/>
                  <a:chOff x="5228191" y="2286620"/>
                  <a:chExt cx="430722" cy="146235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xmlns="" id="{37A9E549-BF55-68DA-DF61-0923BCF566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87584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xmlns="" id="{5EEAC8C3-9013-3CFF-8848-95EFD26657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228191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xmlns="" id="{D7BA7AC2-5766-868E-82EA-B8C0ED07B6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272641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xmlns="" id="{EA18E985-026A-0E90-EF96-9A2A0AECDB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266942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xmlns="" id="{7745BDEE-380A-D493-8B87-CD023AF83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311392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xmlns="" id="{6E8EC206-9086-6762-32E0-21555D6BA2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380591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xmlns="" id="{6B0840EF-E1C9-8B98-2B79-F9F728F180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425041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xmlns="" id="{AE92A2EC-8C1A-EE81-457D-3C395B7063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536166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xmlns="" id="{3CDA11BE-422C-0428-31E2-9310919C22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581472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xmlns="" id="{C7B5796C-0098-4D94-5354-E9D44AD316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658913" y="2286620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xmlns="" id="{A7B0BC00-8E98-D9B7-C0E8-2ABEBE9D3588}"/>
                    </a:ext>
                  </a:extLst>
                </p:cNvPr>
                <p:cNvGrpSpPr/>
                <p:nvPr/>
              </p:nvGrpSpPr>
              <p:grpSpPr>
                <a:xfrm>
                  <a:off x="5829925" y="2372060"/>
                  <a:ext cx="1160876" cy="146235"/>
                  <a:chOff x="5829925" y="2376609"/>
                  <a:chExt cx="1160876" cy="146235"/>
                </a:xfrm>
              </p:grpSpPr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xmlns="" id="{424FBF91-709F-368C-B244-B747C34CC5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870555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xmlns="" id="{AEFA7359-C896-7AC0-C94F-C186EA7FB2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429092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xmlns="" id="{ADF731CC-110B-59BF-D6E3-3718E3BC1D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734852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xmlns="" id="{515AC6C2-D9EC-3DE9-09D1-A5B07E91A7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861188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3" name="Straight Connector 112">
                    <a:extLst>
                      <a:ext uri="{FF2B5EF4-FFF2-40B4-BE49-F238E27FC236}">
                        <a16:creationId xmlns:a16="http://schemas.microsoft.com/office/drawing/2014/main" xmlns="" id="{672425FC-B205-4D60-C797-591EC1DED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909222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4" name="Straight Connector 113">
                    <a:extLst>
                      <a:ext uri="{FF2B5EF4-FFF2-40B4-BE49-F238E27FC236}">
                        <a16:creationId xmlns:a16="http://schemas.microsoft.com/office/drawing/2014/main" xmlns="" id="{C1EDCB21-65C5-D092-5867-464F5A0014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949123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5" name="Straight Connector 114">
                    <a:extLst>
                      <a:ext uri="{FF2B5EF4-FFF2-40B4-BE49-F238E27FC236}">
                        <a16:creationId xmlns:a16="http://schemas.microsoft.com/office/drawing/2014/main" xmlns="" id="{0839F682-5CB1-9715-ADC5-39B6606AE4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857252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xmlns="" id="{05E73BF4-D50F-69A8-FC54-0237DE92B9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829925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xmlns="" id="{D9152C17-9D75-F471-8B87-9F5372A347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147223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xmlns="" id="{52F9F6B9-20D3-3BA7-94A4-20789D4821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293209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xmlns="" id="{352FECBF-2C8F-ED54-E0F6-4F4BD3D415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321465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xmlns="" id="{303444D9-8220-63D1-4272-FABBD1B488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375013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xmlns="" id="{64C7C4B6-93ED-D611-DD94-4E20332376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894739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xmlns="" id="{C5260FAB-64E4-1DE5-7950-71FE13DB51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5939189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xmlns="" id="{31F97D91-10E7-C8D4-E1C7-09D262591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205100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xmlns="" id="{63BE4328-64F4-2B2C-407B-83F0DE1D26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071034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xmlns="" id="{97C8450D-2158-B3E1-7335-4FAFA0F41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990801" y="2376609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xmlns="" id="{E2FC13CD-9285-46DF-2891-4FA0DE7111C1}"/>
                  </a:ext>
                </a:extLst>
              </p:cNvPr>
              <p:cNvSpPr/>
              <p:nvPr/>
            </p:nvSpPr>
            <p:spPr bwMode="auto">
              <a:xfrm>
                <a:off x="1514901" y="2028967"/>
                <a:ext cx="5559189" cy="418532"/>
              </a:xfrm>
              <a:custGeom>
                <a:avLst/>
                <a:gdLst>
                  <a:gd name="connsiteX0" fmla="*/ 0 w 5559189"/>
                  <a:gd name="connsiteY0" fmla="*/ 0 h 418532"/>
                  <a:gd name="connsiteX1" fmla="*/ 127380 w 5559189"/>
                  <a:gd name="connsiteY1" fmla="*/ 0 h 418532"/>
                  <a:gd name="connsiteX2" fmla="*/ 127380 w 5559189"/>
                  <a:gd name="connsiteY2" fmla="*/ 50042 h 418532"/>
                  <a:gd name="connsiteX3" fmla="*/ 1769660 w 5559189"/>
                  <a:gd name="connsiteY3" fmla="*/ 50042 h 418532"/>
                  <a:gd name="connsiteX4" fmla="*/ 1769660 w 5559189"/>
                  <a:gd name="connsiteY4" fmla="*/ 95534 h 418532"/>
                  <a:gd name="connsiteX5" fmla="*/ 2315571 w 5559189"/>
                  <a:gd name="connsiteY5" fmla="*/ 95534 h 418532"/>
                  <a:gd name="connsiteX6" fmla="*/ 2315571 w 5559189"/>
                  <a:gd name="connsiteY6" fmla="*/ 145576 h 418532"/>
                  <a:gd name="connsiteX7" fmla="*/ 2588526 w 5559189"/>
                  <a:gd name="connsiteY7" fmla="*/ 145576 h 418532"/>
                  <a:gd name="connsiteX8" fmla="*/ 2588526 w 5559189"/>
                  <a:gd name="connsiteY8" fmla="*/ 245660 h 418532"/>
                  <a:gd name="connsiteX9" fmla="*/ 3648502 w 5559189"/>
                  <a:gd name="connsiteY9" fmla="*/ 245660 h 418532"/>
                  <a:gd name="connsiteX10" fmla="*/ 3648502 w 5559189"/>
                  <a:gd name="connsiteY10" fmla="*/ 309349 h 418532"/>
                  <a:gd name="connsiteX11" fmla="*/ 4212609 w 5559189"/>
                  <a:gd name="connsiteY11" fmla="*/ 309349 h 418532"/>
                  <a:gd name="connsiteX12" fmla="*/ 4212609 w 5559189"/>
                  <a:gd name="connsiteY12" fmla="*/ 418532 h 418532"/>
                  <a:gd name="connsiteX13" fmla="*/ 5559189 w 5559189"/>
                  <a:gd name="connsiteY13" fmla="*/ 418532 h 41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59189" h="418532">
                    <a:moveTo>
                      <a:pt x="0" y="0"/>
                    </a:moveTo>
                    <a:lnTo>
                      <a:pt x="127380" y="0"/>
                    </a:lnTo>
                    <a:lnTo>
                      <a:pt x="127380" y="50042"/>
                    </a:lnTo>
                    <a:lnTo>
                      <a:pt x="1769660" y="50042"/>
                    </a:lnTo>
                    <a:lnTo>
                      <a:pt x="1769660" y="95534"/>
                    </a:lnTo>
                    <a:lnTo>
                      <a:pt x="2315571" y="95534"/>
                    </a:lnTo>
                    <a:lnTo>
                      <a:pt x="2315571" y="145576"/>
                    </a:lnTo>
                    <a:lnTo>
                      <a:pt x="2588526" y="145576"/>
                    </a:lnTo>
                    <a:lnTo>
                      <a:pt x="2588526" y="245660"/>
                    </a:lnTo>
                    <a:lnTo>
                      <a:pt x="3648502" y="245660"/>
                    </a:lnTo>
                    <a:lnTo>
                      <a:pt x="3648502" y="309349"/>
                    </a:lnTo>
                    <a:lnTo>
                      <a:pt x="4212609" y="309349"/>
                    </a:lnTo>
                    <a:lnTo>
                      <a:pt x="4212609" y="418532"/>
                    </a:lnTo>
                    <a:lnTo>
                      <a:pt x="5559189" y="418532"/>
                    </a:lnTo>
                  </a:path>
                </a:pathLst>
              </a:custGeom>
              <a:noFill/>
              <a:ln w="28575">
                <a:solidFill>
                  <a:srgbClr val="015873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xmlns="" id="{788A9646-9514-1F13-3841-B486DE2D4314}"/>
                </a:ext>
              </a:extLst>
            </p:cNvPr>
            <p:cNvGrpSpPr/>
            <p:nvPr/>
          </p:nvGrpSpPr>
          <p:grpSpPr>
            <a:xfrm>
              <a:off x="1616324" y="1957333"/>
              <a:ext cx="312775" cy="194363"/>
              <a:chOff x="1616324" y="1898192"/>
              <a:chExt cx="312775" cy="194363"/>
            </a:xfrm>
          </p:grpSpPr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xmlns="" id="{2B8AB585-7BC0-43A2-BAFA-4584B0C3A8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6324" y="1898192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FE3DA60C-070C-EF49-95CD-F9A30B8B05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74590" y="1946320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28353094-736B-D724-1115-1E592D865F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29099" y="1946320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xmlns="" id="{226F408E-E02D-5E8C-2A0B-7CF2675CBFDE}"/>
                </a:ext>
              </a:extLst>
            </p:cNvPr>
            <p:cNvGrpSpPr/>
            <p:nvPr/>
          </p:nvGrpSpPr>
          <p:grpSpPr>
            <a:xfrm>
              <a:off x="3983112" y="2102557"/>
              <a:ext cx="3007689" cy="1199616"/>
              <a:chOff x="3983112" y="2102557"/>
              <a:chExt cx="3007689" cy="1199616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xmlns="" id="{6CB2C6CD-7AC6-D69D-BB8B-22C4E09C8B37}"/>
                  </a:ext>
                </a:extLst>
              </p:cNvPr>
              <p:cNvGrpSpPr/>
              <p:nvPr/>
            </p:nvGrpSpPr>
            <p:grpSpPr>
              <a:xfrm>
                <a:off x="5021040" y="2309829"/>
                <a:ext cx="513679" cy="146235"/>
                <a:chOff x="5021040" y="2309829"/>
                <a:chExt cx="513679" cy="146235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xmlns="" id="{3096CC8C-2163-C752-A44C-8A29D670A64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534719" y="230982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xmlns="" id="{780CAB84-E8A5-A0B1-EF7D-E5AAB6BE7B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40795" y="230982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xmlns="" id="{4A6FDE83-64BF-E197-926D-0A86150F4F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021040" y="230982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xmlns="" id="{7736A279-6571-98E9-BCCA-3A073BEF54B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08778" y="230982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xmlns="" id="{167A9FDC-1C7E-3EC2-86C3-BEB2D08DC23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46062" y="230982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xmlns="" id="{0464F660-63DE-82D2-F5F9-6D69C1A404A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87584" y="230982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xmlns="" id="{C0E2767F-41A0-9F7F-5F29-EBE92C9DAD7F}"/>
                  </a:ext>
                </a:extLst>
              </p:cNvPr>
              <p:cNvGrpSpPr/>
              <p:nvPr/>
            </p:nvGrpSpPr>
            <p:grpSpPr>
              <a:xfrm>
                <a:off x="3983112" y="2102557"/>
                <a:ext cx="989735" cy="282713"/>
                <a:chOff x="3983112" y="2102557"/>
                <a:chExt cx="989735" cy="282713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xmlns="" id="{8F5AD4C6-81E3-95D4-ECFB-815AF842DE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3983112" y="2102557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xmlns="" id="{54657DFA-5A9F-67EB-4B0B-F9E07B94220E}"/>
                    </a:ext>
                  </a:extLst>
                </p:cNvPr>
                <p:cNvGrpSpPr/>
                <p:nvPr/>
              </p:nvGrpSpPr>
              <p:grpSpPr>
                <a:xfrm>
                  <a:off x="4186652" y="2239035"/>
                  <a:ext cx="786195" cy="146235"/>
                  <a:chOff x="4186652" y="2239035"/>
                  <a:chExt cx="786195" cy="146235"/>
                </a:xfrm>
              </p:grpSpPr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xmlns="" id="{77A2E107-4379-A53C-68E5-162CF18323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762862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xmlns="" id="{B8A198F7-08BA-8133-64FC-637386AE5C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233813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xmlns="" id="{BDF80BDB-06D8-74FC-F0D2-FA1158EEE0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466815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xmlns="" id="{4F6EDDB7-F7A2-8E5B-F0E2-2490EE5052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541251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xmlns="" id="{1B59B5D6-8F60-052E-9DB8-F663A14ED2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21763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xmlns="" id="{5B300498-B6E6-AB7B-3D1C-22960D1840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186652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xmlns="" id="{B02C1221-A967-28BF-7F49-A1020CE6A3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03002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xmlns="" id="{656394B4-5686-45D5-DD44-D28E5C2F8D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33965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xmlns="" id="{D94F8148-A953-53C5-7201-72F1E92270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366386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xmlns="" id="{2D31B74A-04FA-58AD-BD81-E4CD873915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410836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xmlns="" id="{EDEF1C5F-0E9E-F256-58D4-3C62F8EA5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4972847" y="2239035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EA68C6E0-B12E-CAD0-E153-68DEB6B6F7BC}"/>
                  </a:ext>
                </a:extLst>
              </p:cNvPr>
              <p:cNvGrpSpPr/>
              <p:nvPr/>
            </p:nvGrpSpPr>
            <p:grpSpPr>
              <a:xfrm>
                <a:off x="6144339" y="2688900"/>
                <a:ext cx="846462" cy="613273"/>
                <a:chOff x="6144339" y="2688900"/>
                <a:chExt cx="846462" cy="613273"/>
              </a:xfrm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xmlns="" id="{3046ADE3-FC6B-2EB1-99A1-AC0F12F5AA9A}"/>
                    </a:ext>
                  </a:extLst>
                </p:cNvPr>
                <p:cNvGrpSpPr/>
                <p:nvPr/>
              </p:nvGrpSpPr>
              <p:grpSpPr>
                <a:xfrm>
                  <a:off x="6144339" y="2688900"/>
                  <a:ext cx="176722" cy="146235"/>
                  <a:chOff x="6144339" y="2657057"/>
                  <a:chExt cx="176722" cy="146235"/>
                </a:xfrm>
              </p:grpSpPr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xmlns="" id="{4F6D82CF-A5D5-805B-756A-C3BB56E46A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210981" y="2657057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xmlns="" id="{8CA109C9-6650-EE21-1C9B-8DBABECE2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300922" y="2657057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xmlns="" id="{DE1DABB8-AB0C-12EE-44BA-CC37498A9C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144339" y="2657057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xmlns="" id="{CDCE2A12-A3EA-7CE7-9FC7-C1B3478BA8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321061" y="2657057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xmlns="" id="{0D7EBCB6-997A-2673-DBF8-12A6D895EF2E}"/>
                    </a:ext>
                  </a:extLst>
                </p:cNvPr>
                <p:cNvGrpSpPr/>
                <p:nvPr/>
              </p:nvGrpSpPr>
              <p:grpSpPr>
                <a:xfrm>
                  <a:off x="6802372" y="3155938"/>
                  <a:ext cx="188429" cy="146235"/>
                  <a:chOff x="6802372" y="3046756"/>
                  <a:chExt cx="188429" cy="146235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xmlns="" id="{904F50D1-17F6-04E6-1DED-A911AB0169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946351" y="3046756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xmlns="" id="{3614050D-2837-0995-51AB-FA49D5027A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990801" y="3046756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xmlns="" id="{C0754961-2D41-FFFF-3FF0-4B00BBD701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802372" y="3046756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xmlns="" id="{4DD38F6F-8B6E-5A37-D2AC-DD08D0EA90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6860469" y="3046756"/>
                    <a:ext cx="0" cy="146235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E1471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xmlns="" id="{6A240E84-7BDA-005A-A8DE-ECF441517BC5}"/>
                  </a:ext>
                </a:extLst>
              </p:cNvPr>
              <p:cNvGrpSpPr/>
              <p:nvPr/>
            </p:nvGrpSpPr>
            <p:grpSpPr>
              <a:xfrm>
                <a:off x="5585037" y="2402253"/>
                <a:ext cx="308875" cy="146235"/>
                <a:chOff x="5585037" y="2497503"/>
                <a:chExt cx="308875" cy="146235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xmlns="" id="{8EB3E00B-2FB9-5630-9BE3-B068D835F6F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585037" y="249750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xmlns="" id="{8071DD1E-2003-2B21-97E9-4EB4E28878B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93912" y="249750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xmlns="" id="{13473106-DCE7-C3FE-E9E1-187525DA66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658473" y="249750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xmlns="" id="{CBF8E589-A75B-0B95-4953-FA3315F4727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721119" y="249750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xmlns="" id="{086A2A38-8925-C06A-AD4B-F61AD1F4E3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31698" y="249750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xmlns="" id="{9267695C-483D-73BB-372E-0DF073A4C88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68976" y="249750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xmlns="" id="{45AC4469-379E-3ACF-716D-C2C63647185F}"/>
                </a:ext>
              </a:extLst>
            </p:cNvPr>
            <p:cNvSpPr/>
            <p:nvPr/>
          </p:nvSpPr>
          <p:spPr bwMode="auto">
            <a:xfrm>
              <a:off x="1520092" y="2028092"/>
              <a:ext cx="5552831" cy="1207477"/>
            </a:xfrm>
            <a:custGeom>
              <a:avLst/>
              <a:gdLst>
                <a:gd name="connsiteX0" fmla="*/ 0 w 5552831"/>
                <a:gd name="connsiteY0" fmla="*/ 0 h 1207477"/>
                <a:gd name="connsiteX1" fmla="*/ 128954 w 5552831"/>
                <a:gd name="connsiteY1" fmla="*/ 0 h 1207477"/>
                <a:gd name="connsiteX2" fmla="*/ 128954 w 5552831"/>
                <a:gd name="connsiteY2" fmla="*/ 46893 h 1207477"/>
                <a:gd name="connsiteX3" fmla="*/ 844062 w 5552831"/>
                <a:gd name="connsiteY3" fmla="*/ 46893 h 1207477"/>
                <a:gd name="connsiteX4" fmla="*/ 844062 w 5552831"/>
                <a:gd name="connsiteY4" fmla="*/ 93785 h 1207477"/>
                <a:gd name="connsiteX5" fmla="*/ 1766277 w 5552831"/>
                <a:gd name="connsiteY5" fmla="*/ 93785 h 1207477"/>
                <a:gd name="connsiteX6" fmla="*/ 1766277 w 5552831"/>
                <a:gd name="connsiteY6" fmla="*/ 132862 h 1207477"/>
                <a:gd name="connsiteX7" fmla="*/ 2590800 w 5552831"/>
                <a:gd name="connsiteY7" fmla="*/ 132862 h 1207477"/>
                <a:gd name="connsiteX8" fmla="*/ 2590800 w 5552831"/>
                <a:gd name="connsiteY8" fmla="*/ 238370 h 1207477"/>
                <a:gd name="connsiteX9" fmla="*/ 2680677 w 5552831"/>
                <a:gd name="connsiteY9" fmla="*/ 238370 h 1207477"/>
                <a:gd name="connsiteX10" fmla="*/ 2680677 w 5552831"/>
                <a:gd name="connsiteY10" fmla="*/ 289170 h 1207477"/>
                <a:gd name="connsiteX11" fmla="*/ 3501293 w 5552831"/>
                <a:gd name="connsiteY11" fmla="*/ 289170 h 1207477"/>
                <a:gd name="connsiteX12" fmla="*/ 3501293 w 5552831"/>
                <a:gd name="connsiteY12" fmla="*/ 351693 h 1207477"/>
                <a:gd name="connsiteX13" fmla="*/ 4036646 w 5552831"/>
                <a:gd name="connsiteY13" fmla="*/ 351693 h 1207477"/>
                <a:gd name="connsiteX14" fmla="*/ 4036646 w 5552831"/>
                <a:gd name="connsiteY14" fmla="*/ 445477 h 1207477"/>
                <a:gd name="connsiteX15" fmla="*/ 4540739 w 5552831"/>
                <a:gd name="connsiteY15" fmla="*/ 445477 h 1207477"/>
                <a:gd name="connsiteX16" fmla="*/ 4540739 w 5552831"/>
                <a:gd name="connsiteY16" fmla="*/ 590062 h 1207477"/>
                <a:gd name="connsiteX17" fmla="*/ 4579816 w 5552831"/>
                <a:gd name="connsiteY17" fmla="*/ 590062 h 1207477"/>
                <a:gd name="connsiteX18" fmla="*/ 4579816 w 5552831"/>
                <a:gd name="connsiteY18" fmla="*/ 734646 h 1207477"/>
                <a:gd name="connsiteX19" fmla="*/ 4896339 w 5552831"/>
                <a:gd name="connsiteY19" fmla="*/ 734646 h 1207477"/>
                <a:gd name="connsiteX20" fmla="*/ 4896339 w 5552831"/>
                <a:gd name="connsiteY20" fmla="*/ 973016 h 1207477"/>
                <a:gd name="connsiteX21" fmla="*/ 4927600 w 5552831"/>
                <a:gd name="connsiteY21" fmla="*/ 973016 h 1207477"/>
                <a:gd name="connsiteX22" fmla="*/ 4927600 w 5552831"/>
                <a:gd name="connsiteY22" fmla="*/ 1207477 h 1207477"/>
                <a:gd name="connsiteX23" fmla="*/ 5552831 w 5552831"/>
                <a:gd name="connsiteY23" fmla="*/ 1207477 h 1207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52831" h="1207477">
                  <a:moveTo>
                    <a:pt x="0" y="0"/>
                  </a:moveTo>
                  <a:lnTo>
                    <a:pt x="128954" y="0"/>
                  </a:lnTo>
                  <a:lnTo>
                    <a:pt x="128954" y="46893"/>
                  </a:lnTo>
                  <a:lnTo>
                    <a:pt x="844062" y="46893"/>
                  </a:lnTo>
                  <a:lnTo>
                    <a:pt x="844062" y="93785"/>
                  </a:lnTo>
                  <a:lnTo>
                    <a:pt x="1766277" y="93785"/>
                  </a:lnTo>
                  <a:lnTo>
                    <a:pt x="1766277" y="132862"/>
                  </a:lnTo>
                  <a:lnTo>
                    <a:pt x="2590800" y="132862"/>
                  </a:lnTo>
                  <a:lnTo>
                    <a:pt x="2590800" y="238370"/>
                  </a:lnTo>
                  <a:lnTo>
                    <a:pt x="2680677" y="238370"/>
                  </a:lnTo>
                  <a:lnTo>
                    <a:pt x="2680677" y="289170"/>
                  </a:lnTo>
                  <a:lnTo>
                    <a:pt x="3501293" y="289170"/>
                  </a:lnTo>
                  <a:lnTo>
                    <a:pt x="3501293" y="351693"/>
                  </a:lnTo>
                  <a:lnTo>
                    <a:pt x="4036646" y="351693"/>
                  </a:lnTo>
                  <a:lnTo>
                    <a:pt x="4036646" y="445477"/>
                  </a:lnTo>
                  <a:lnTo>
                    <a:pt x="4540739" y="445477"/>
                  </a:lnTo>
                  <a:lnTo>
                    <a:pt x="4540739" y="590062"/>
                  </a:lnTo>
                  <a:lnTo>
                    <a:pt x="4579816" y="590062"/>
                  </a:lnTo>
                  <a:lnTo>
                    <a:pt x="4579816" y="734646"/>
                  </a:lnTo>
                  <a:lnTo>
                    <a:pt x="4896339" y="734646"/>
                  </a:lnTo>
                  <a:lnTo>
                    <a:pt x="4896339" y="973016"/>
                  </a:lnTo>
                  <a:lnTo>
                    <a:pt x="4927600" y="973016"/>
                  </a:lnTo>
                  <a:lnTo>
                    <a:pt x="4927600" y="1207477"/>
                  </a:lnTo>
                  <a:lnTo>
                    <a:pt x="5552831" y="1207477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xmlns="" id="{7746AD72-27CA-1108-485C-4EF8446F02AA}"/>
                </a:ext>
              </a:extLst>
            </p:cNvPr>
            <p:cNvGrpSpPr/>
            <p:nvPr/>
          </p:nvGrpSpPr>
          <p:grpSpPr>
            <a:xfrm>
              <a:off x="3980791" y="2435551"/>
              <a:ext cx="2959048" cy="1154831"/>
              <a:chOff x="3980791" y="2435551"/>
              <a:chExt cx="2959048" cy="1154831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D8DF636C-2291-5D99-5163-515F78892E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80791" y="2435551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4E813C85-4A62-26C0-A258-C288AA1910C7}"/>
                  </a:ext>
                </a:extLst>
              </p:cNvPr>
              <p:cNvGrpSpPr/>
              <p:nvPr/>
            </p:nvGrpSpPr>
            <p:grpSpPr>
              <a:xfrm>
                <a:off x="6208174" y="2975283"/>
                <a:ext cx="118711" cy="146235"/>
                <a:chOff x="6208174" y="2975283"/>
                <a:chExt cx="118711" cy="146235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xmlns="" id="{4EC5CBA9-9BB4-ADBA-C9E3-6FA7B50BEC5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08174" y="297528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xmlns="" id="{0A9251E2-A4B6-B568-D5A2-F914771F2AB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300752" y="297528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C58B7AB0-F6A1-F62F-8F7B-3C332C3805A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326885" y="2975283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62B4FED0-2200-CE0D-8627-A16FB2900602}"/>
                  </a:ext>
                </a:extLst>
              </p:cNvPr>
              <p:cNvGrpSpPr/>
              <p:nvPr/>
            </p:nvGrpSpPr>
            <p:grpSpPr>
              <a:xfrm>
                <a:off x="6734852" y="3444147"/>
                <a:ext cx="204987" cy="146235"/>
                <a:chOff x="6734852" y="3362331"/>
                <a:chExt cx="204987" cy="146235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xmlns="" id="{0B4AD829-BEE8-709F-55C0-CD7090A3DCC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939839" y="336233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91BF5607-87BB-4514-FE36-0F66E0A1804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734852" y="336233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xmlns="" id="{3319A16F-5434-0EE9-BD5D-D7AD86F9A17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859569" y="3362331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D99E8C4B-2B49-3894-4CD5-865FAF92D068}"/>
                  </a:ext>
                </a:extLst>
              </p:cNvPr>
              <p:cNvGrpSpPr/>
              <p:nvPr/>
            </p:nvGrpSpPr>
            <p:grpSpPr>
              <a:xfrm>
                <a:off x="5586658" y="2703734"/>
                <a:ext cx="302441" cy="146235"/>
                <a:chOff x="5586658" y="2799989"/>
                <a:chExt cx="302441" cy="146235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xmlns="" id="{B3E9749E-8400-BF37-8521-06A0E62870B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586658" y="279998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69655762-6271-3EC0-2FB2-C66124BFAF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659986" y="279998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4D982B3B-1B4B-EDDA-1C01-CECA1A54DE1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32876" y="279998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xmlns="" id="{BDF7572C-3BEB-D1C3-CFAF-D878E5F241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58074" y="279998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xmlns="" id="{37DFC4E4-B2F4-65B6-9731-D49698F3BB3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889099" y="2799989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B20E1C1-C0A3-14B6-0C59-464900BE3C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47876" y="2841300"/>
                <a:ext cx="0" cy="146235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xmlns="" id="{1D3E57D8-1537-22AA-34CE-9BC10FDB2642}"/>
                  </a:ext>
                </a:extLst>
              </p:cNvPr>
              <p:cNvGrpSpPr/>
              <p:nvPr/>
            </p:nvGrpSpPr>
            <p:grpSpPr>
              <a:xfrm>
                <a:off x="4194578" y="2572467"/>
                <a:ext cx="569474" cy="146235"/>
                <a:chOff x="4194578" y="2615782"/>
                <a:chExt cx="569474" cy="146235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xmlns="" id="{A9052883-7DCF-8638-C888-4CD670826D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21763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xmlns="" id="{F4E1A2B4-CAC4-48B1-9672-072C0F5BAB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94578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xmlns="" id="{DD96678B-CFD0-1672-8D36-D67B1945EE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98589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xmlns="" id="{8B88CF96-7ABC-D482-5E3E-79B6DAF8D3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66815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xmlns="" id="{5500A15F-D1A2-0F92-63D2-F382A7FC75E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38873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xmlns="" id="{B9C49900-B539-9B32-D7D1-8870C675E9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764052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xmlns="" id="{A6FCF7B0-CEAE-96E1-8C31-04D83D9D034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60171" y="261578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xmlns="" id="{E2B62AEC-1D89-9B6A-BE12-5696E78C12F7}"/>
                  </a:ext>
                </a:extLst>
              </p:cNvPr>
              <p:cNvGrpSpPr/>
              <p:nvPr/>
            </p:nvGrpSpPr>
            <p:grpSpPr>
              <a:xfrm>
                <a:off x="4903002" y="2631543"/>
                <a:ext cx="583707" cy="146235"/>
                <a:chOff x="4903002" y="2703732"/>
                <a:chExt cx="583707" cy="146235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51F5A3D0-2D96-CD47-5A1A-513C21C6872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03002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xmlns="" id="{614B79B4-6C9B-A5BA-A7D8-D58DABA931B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72041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xmlns="" id="{E58B43F9-CC6E-C4C7-F38E-D7BE9D1ED85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29152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xmlns="" id="{4B324BB4-387E-0DB5-AA72-3E141D43A92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40795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xmlns="" id="{1AEF1C83-51E8-7565-B0AE-E283355028F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021040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xmlns="" id="{9E1938AD-6630-3296-ADE0-86A9C215C2F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46269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xmlns="" id="{6E26DB0C-0020-68E9-A7E7-ADFA81A02E4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308193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xmlns="" id="{8A3B5163-06D4-E52B-477A-C4299C57A57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86709" y="2703732"/>
                  <a:ext cx="0" cy="14623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xmlns="" id="{2330DB83-75CF-ECB9-A845-C469595D3B9E}"/>
                </a:ext>
              </a:extLst>
            </p:cNvPr>
            <p:cNvSpPr/>
            <p:nvPr/>
          </p:nvSpPr>
          <p:spPr bwMode="auto">
            <a:xfrm>
              <a:off x="1520792" y="2030931"/>
              <a:ext cx="5481587" cy="1487103"/>
            </a:xfrm>
            <a:custGeom>
              <a:avLst/>
              <a:gdLst>
                <a:gd name="connsiteX0" fmla="*/ 0 w 5481587"/>
                <a:gd name="connsiteY0" fmla="*/ 0 h 1487103"/>
                <a:gd name="connsiteX1" fmla="*/ 105877 w 5481587"/>
                <a:gd name="connsiteY1" fmla="*/ 0 h 1487103"/>
                <a:gd name="connsiteX2" fmla="*/ 105877 w 5481587"/>
                <a:gd name="connsiteY2" fmla="*/ 96252 h 1487103"/>
                <a:gd name="connsiteX3" fmla="*/ 332071 w 5481587"/>
                <a:gd name="connsiteY3" fmla="*/ 96252 h 1487103"/>
                <a:gd name="connsiteX4" fmla="*/ 332071 w 5481587"/>
                <a:gd name="connsiteY4" fmla="*/ 182880 h 1487103"/>
                <a:gd name="connsiteX5" fmla="*/ 948088 w 5481587"/>
                <a:gd name="connsiteY5" fmla="*/ 182880 h 1487103"/>
                <a:gd name="connsiteX6" fmla="*/ 948088 w 5481587"/>
                <a:gd name="connsiteY6" fmla="*/ 264694 h 1487103"/>
                <a:gd name="connsiteX7" fmla="*/ 1068404 w 5481587"/>
                <a:gd name="connsiteY7" fmla="*/ 264694 h 1487103"/>
                <a:gd name="connsiteX8" fmla="*/ 1068404 w 5481587"/>
                <a:gd name="connsiteY8" fmla="*/ 312821 h 1487103"/>
                <a:gd name="connsiteX9" fmla="*/ 1294597 w 5481587"/>
                <a:gd name="connsiteY9" fmla="*/ 312821 h 1487103"/>
                <a:gd name="connsiteX10" fmla="*/ 1294597 w 5481587"/>
                <a:gd name="connsiteY10" fmla="*/ 360947 h 1487103"/>
                <a:gd name="connsiteX11" fmla="*/ 1482290 w 5481587"/>
                <a:gd name="connsiteY11" fmla="*/ 360947 h 1487103"/>
                <a:gd name="connsiteX12" fmla="*/ 1482290 w 5481587"/>
                <a:gd name="connsiteY12" fmla="*/ 360947 h 1487103"/>
                <a:gd name="connsiteX13" fmla="*/ 1482290 w 5481587"/>
                <a:gd name="connsiteY13" fmla="*/ 413886 h 1487103"/>
                <a:gd name="connsiteX14" fmla="*/ 1944303 w 5481587"/>
                <a:gd name="connsiteY14" fmla="*/ 413886 h 1487103"/>
                <a:gd name="connsiteX15" fmla="*/ 1944303 w 5481587"/>
                <a:gd name="connsiteY15" fmla="*/ 486075 h 1487103"/>
                <a:gd name="connsiteX16" fmla="*/ 2550694 w 5481587"/>
                <a:gd name="connsiteY16" fmla="*/ 486075 h 1487103"/>
                <a:gd name="connsiteX17" fmla="*/ 2550694 w 5481587"/>
                <a:gd name="connsiteY17" fmla="*/ 558265 h 1487103"/>
                <a:gd name="connsiteX18" fmla="*/ 2618071 w 5481587"/>
                <a:gd name="connsiteY18" fmla="*/ 558265 h 1487103"/>
                <a:gd name="connsiteX19" fmla="*/ 2618071 w 5481587"/>
                <a:gd name="connsiteY19" fmla="*/ 611204 h 1487103"/>
                <a:gd name="connsiteX20" fmla="*/ 3315903 w 5481587"/>
                <a:gd name="connsiteY20" fmla="*/ 611204 h 1487103"/>
                <a:gd name="connsiteX21" fmla="*/ 3315903 w 5481587"/>
                <a:gd name="connsiteY21" fmla="*/ 678581 h 1487103"/>
                <a:gd name="connsiteX22" fmla="*/ 4023360 w 5481587"/>
                <a:gd name="connsiteY22" fmla="*/ 678581 h 1487103"/>
                <a:gd name="connsiteX23" fmla="*/ 4023360 w 5481587"/>
                <a:gd name="connsiteY23" fmla="*/ 755583 h 1487103"/>
                <a:gd name="connsiteX24" fmla="*/ 4547936 w 5481587"/>
                <a:gd name="connsiteY24" fmla="*/ 755583 h 1487103"/>
                <a:gd name="connsiteX25" fmla="*/ 4547936 w 5481587"/>
                <a:gd name="connsiteY25" fmla="*/ 885524 h 1487103"/>
                <a:gd name="connsiteX26" fmla="*/ 4644189 w 5481587"/>
                <a:gd name="connsiteY26" fmla="*/ 885524 h 1487103"/>
                <a:gd name="connsiteX27" fmla="*/ 4644189 w 5481587"/>
                <a:gd name="connsiteY27" fmla="*/ 1020277 h 1487103"/>
                <a:gd name="connsiteX28" fmla="*/ 4884821 w 5481587"/>
                <a:gd name="connsiteY28" fmla="*/ 1020277 h 1487103"/>
                <a:gd name="connsiteX29" fmla="*/ 4884821 w 5481587"/>
                <a:gd name="connsiteY29" fmla="*/ 1256096 h 1487103"/>
                <a:gd name="connsiteX30" fmla="*/ 4884821 w 5481587"/>
                <a:gd name="connsiteY30" fmla="*/ 1256096 h 1487103"/>
                <a:gd name="connsiteX31" fmla="*/ 4928134 w 5481587"/>
                <a:gd name="connsiteY31" fmla="*/ 1256096 h 1487103"/>
                <a:gd name="connsiteX32" fmla="*/ 4928134 w 5481587"/>
                <a:gd name="connsiteY32" fmla="*/ 1487103 h 1487103"/>
                <a:gd name="connsiteX33" fmla="*/ 5481587 w 5481587"/>
                <a:gd name="connsiteY33" fmla="*/ 1487103 h 148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81587" h="1487103">
                  <a:moveTo>
                    <a:pt x="0" y="0"/>
                  </a:moveTo>
                  <a:lnTo>
                    <a:pt x="105877" y="0"/>
                  </a:lnTo>
                  <a:lnTo>
                    <a:pt x="105877" y="96252"/>
                  </a:lnTo>
                  <a:lnTo>
                    <a:pt x="332071" y="96252"/>
                  </a:lnTo>
                  <a:lnTo>
                    <a:pt x="332071" y="182880"/>
                  </a:lnTo>
                  <a:lnTo>
                    <a:pt x="948088" y="182880"/>
                  </a:lnTo>
                  <a:lnTo>
                    <a:pt x="948088" y="264694"/>
                  </a:lnTo>
                  <a:lnTo>
                    <a:pt x="1068404" y="264694"/>
                  </a:lnTo>
                  <a:lnTo>
                    <a:pt x="1068404" y="312821"/>
                  </a:lnTo>
                  <a:lnTo>
                    <a:pt x="1294597" y="312821"/>
                  </a:lnTo>
                  <a:lnTo>
                    <a:pt x="1294597" y="360947"/>
                  </a:lnTo>
                  <a:lnTo>
                    <a:pt x="1482290" y="360947"/>
                  </a:lnTo>
                  <a:lnTo>
                    <a:pt x="1482290" y="360947"/>
                  </a:lnTo>
                  <a:lnTo>
                    <a:pt x="1482290" y="413886"/>
                  </a:lnTo>
                  <a:lnTo>
                    <a:pt x="1944303" y="413886"/>
                  </a:lnTo>
                  <a:lnTo>
                    <a:pt x="1944303" y="486075"/>
                  </a:lnTo>
                  <a:lnTo>
                    <a:pt x="2550694" y="486075"/>
                  </a:lnTo>
                  <a:lnTo>
                    <a:pt x="2550694" y="558265"/>
                  </a:lnTo>
                  <a:lnTo>
                    <a:pt x="2618071" y="558265"/>
                  </a:lnTo>
                  <a:lnTo>
                    <a:pt x="2618071" y="611204"/>
                  </a:lnTo>
                  <a:lnTo>
                    <a:pt x="3315903" y="611204"/>
                  </a:lnTo>
                  <a:lnTo>
                    <a:pt x="3315903" y="678581"/>
                  </a:lnTo>
                  <a:lnTo>
                    <a:pt x="4023360" y="678581"/>
                  </a:lnTo>
                  <a:lnTo>
                    <a:pt x="4023360" y="755583"/>
                  </a:lnTo>
                  <a:lnTo>
                    <a:pt x="4547936" y="755583"/>
                  </a:lnTo>
                  <a:lnTo>
                    <a:pt x="4547936" y="885524"/>
                  </a:lnTo>
                  <a:lnTo>
                    <a:pt x="4644189" y="885524"/>
                  </a:lnTo>
                  <a:lnTo>
                    <a:pt x="4644189" y="1020277"/>
                  </a:lnTo>
                  <a:lnTo>
                    <a:pt x="4884821" y="1020277"/>
                  </a:lnTo>
                  <a:lnTo>
                    <a:pt x="4884821" y="1256096"/>
                  </a:lnTo>
                  <a:lnTo>
                    <a:pt x="4884821" y="1256096"/>
                  </a:lnTo>
                  <a:lnTo>
                    <a:pt x="4928134" y="1256096"/>
                  </a:lnTo>
                  <a:lnTo>
                    <a:pt x="4928134" y="1487103"/>
                  </a:lnTo>
                  <a:lnTo>
                    <a:pt x="5481587" y="1487103"/>
                  </a:lnTo>
                </a:path>
              </a:pathLst>
            </a:custGeom>
            <a:noFill/>
            <a:ln w="28575">
              <a:solidFill>
                <a:srgbClr val="00823B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9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8B6E5-5C30-B1E3-76E4-ABA99C99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</a:t>
            </a:r>
            <a:r>
              <a:rPr lang="en-US" sz="4000" dirty="0">
                <a:solidFill>
                  <a:srgbClr val="FF0000"/>
                </a:solidFill>
              </a:rPr>
              <a:t>Risk Factors for PFS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49EB48D-56AE-08B6-B601-248430C5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395446"/>
            <a:ext cx="10877529" cy="697419"/>
          </a:xfrm>
        </p:spPr>
        <p:txBody>
          <a:bodyPr/>
          <a:lstStyle/>
          <a:p>
            <a:r>
              <a:rPr lang="en-US" sz="2400" dirty="0"/>
              <a:t>High-risk MIPI and TP53 were independent predictors of PFS by multivariate analysis, HR: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8.9 (</a:t>
            </a:r>
            <a:r>
              <a:rPr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= .05) and HR: 8.9 (</a:t>
            </a:r>
            <a:r>
              <a:rPr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= .01), respectively </a:t>
            </a:r>
            <a:endParaRPr lang="en-US" sz="2400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CD94C7FD-2CCB-9DE8-AB71-F6F6B38B5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Reproduced with permission.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474CCBD-87EF-F861-B10F-5C4AA14400FE}"/>
              </a:ext>
            </a:extLst>
          </p:cNvPr>
          <p:cNvSpPr txBox="1"/>
          <p:nvPr/>
        </p:nvSpPr>
        <p:spPr bwMode="auto">
          <a:xfrm>
            <a:off x="1340988" y="3556573"/>
            <a:ext cx="1399743" cy="73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Patients at Risk, n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015873"/>
                </a:solidFill>
                <a:latin typeface="Calibri" panose="020F0502020204030204" pitchFamily="34" charset="0"/>
              </a:rPr>
              <a:t>MIPI low risk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E1471D"/>
                </a:solidFill>
                <a:latin typeface="Calibri" panose="020F0502020204030204" pitchFamily="34" charset="0"/>
              </a:rPr>
              <a:t>MIPI intermediate risk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00823B"/>
                </a:solidFill>
                <a:latin typeface="Calibri" panose="020F0502020204030204" pitchFamily="34" charset="0"/>
              </a:rPr>
              <a:t>MIPI high risk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0280474A-6079-E96C-E286-2960BBA2CCE1}"/>
              </a:ext>
            </a:extLst>
          </p:cNvPr>
          <p:cNvSpPr/>
          <p:nvPr/>
        </p:nvSpPr>
        <p:spPr bwMode="auto">
          <a:xfrm>
            <a:off x="2842295" y="2264650"/>
            <a:ext cx="2945219" cy="1056460"/>
          </a:xfrm>
          <a:custGeom>
            <a:avLst/>
            <a:gdLst>
              <a:gd name="connsiteX0" fmla="*/ 0 w 2945219"/>
              <a:gd name="connsiteY0" fmla="*/ 0 h 1100470"/>
              <a:gd name="connsiteX1" fmla="*/ 0 w 2945219"/>
              <a:gd name="connsiteY1" fmla="*/ 1100470 h 1100470"/>
              <a:gd name="connsiteX2" fmla="*/ 2945219 w 2945219"/>
              <a:gd name="connsiteY2" fmla="*/ 1100470 h 11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5219" h="1100470">
                <a:moveTo>
                  <a:pt x="0" y="0"/>
                </a:moveTo>
                <a:lnTo>
                  <a:pt x="0" y="1100470"/>
                </a:lnTo>
                <a:lnTo>
                  <a:pt x="2945219" y="110047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DD3CA6F-11CB-9994-A7C6-C66C7F61055B}"/>
              </a:ext>
            </a:extLst>
          </p:cNvPr>
          <p:cNvGrpSpPr/>
          <p:nvPr/>
        </p:nvGrpSpPr>
        <p:grpSpPr>
          <a:xfrm>
            <a:off x="2776099" y="2340038"/>
            <a:ext cx="76200" cy="981072"/>
            <a:chOff x="2679071" y="2308225"/>
            <a:chExt cx="76200" cy="98107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B0DF28F0-0AF5-F049-30A5-019BB82838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308225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8E301B3-B9C2-92B4-9C85-3CE5463EA5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504439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B91D087-F4F0-288D-37E1-4A015C732B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700653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5C4A7B6-A7A6-DAAC-8677-3268E31039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89686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7E71D24-5479-08A8-7FFE-B3FC2C1733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093081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7012BC11-C925-ECF1-8F55-9305D9F9A2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28929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B5419F2-7852-0301-0E69-37A2D28B2D08}"/>
              </a:ext>
            </a:extLst>
          </p:cNvPr>
          <p:cNvGrpSpPr/>
          <p:nvPr/>
        </p:nvGrpSpPr>
        <p:grpSpPr>
          <a:xfrm>
            <a:off x="2842295" y="3308411"/>
            <a:ext cx="2887980" cy="76200"/>
            <a:chOff x="2732567" y="3251198"/>
            <a:chExt cx="2887980" cy="762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0A0B3C1-521B-256C-C681-2D92584A9969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69446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B584FAB1-D825-EEBF-1A79-07297A019B2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07036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833532B3-B1B5-C97D-D2EF-B7749DF69B4D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519605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036D5D9-9B3D-EDF0-6669-95F24B98EDB1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32174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D747052-5932-C1D4-56B3-CE3648A7573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344743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97EE4D7B-0FFC-6DD6-4C30-3318557929CE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757312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A554D70-C96D-4E01-1513-E98A85BD3FF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169881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4972DA6-8B68-CD08-CE4D-488B22B96FF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58244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134F28C-F5BF-7315-E471-D7511A195CFB}"/>
              </a:ext>
            </a:extLst>
          </p:cNvPr>
          <p:cNvGrpSpPr/>
          <p:nvPr/>
        </p:nvGrpSpPr>
        <p:grpSpPr>
          <a:xfrm>
            <a:off x="2965937" y="2724922"/>
            <a:ext cx="1528528" cy="577081"/>
            <a:chOff x="3145134" y="2455426"/>
            <a:chExt cx="1528528" cy="5770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2793BD4-BA06-E247-0BBF-9BFF126450BF}"/>
                </a:ext>
              </a:extLst>
            </p:cNvPr>
            <p:cNvSpPr txBox="1"/>
            <p:nvPr/>
          </p:nvSpPr>
          <p:spPr bwMode="auto">
            <a:xfrm>
              <a:off x="3273920" y="2455426"/>
              <a:ext cx="1399742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MIPI low risk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MIPI intermediate risk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MIPI high risk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C3F1FD4-3B5D-8128-F8D1-55B9DBEB02F8}"/>
                </a:ext>
              </a:extLst>
            </p:cNvPr>
            <p:cNvCxnSpPr/>
            <p:nvPr/>
          </p:nvCxnSpPr>
          <p:spPr bwMode="auto">
            <a:xfrm flipH="1">
              <a:off x="3145136" y="2903217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00823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247F508-9C5C-5C2B-E7E5-3FA740531AEB}"/>
                </a:ext>
              </a:extLst>
            </p:cNvPr>
            <p:cNvCxnSpPr/>
            <p:nvPr/>
          </p:nvCxnSpPr>
          <p:spPr bwMode="auto">
            <a:xfrm flipH="1">
              <a:off x="3145135" y="2588892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4FFC215-F1D7-16BF-8F16-5C8087D4E87D}"/>
                </a:ext>
              </a:extLst>
            </p:cNvPr>
            <p:cNvCxnSpPr/>
            <p:nvPr/>
          </p:nvCxnSpPr>
          <p:spPr bwMode="auto">
            <a:xfrm flipH="1">
              <a:off x="3145134" y="2746055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E1D85E6-5AD7-4C28-0EF3-59A256B8FF10}"/>
              </a:ext>
            </a:extLst>
          </p:cNvPr>
          <p:cNvSpPr txBox="1"/>
          <p:nvPr/>
        </p:nvSpPr>
        <p:spPr bwMode="auto">
          <a:xfrm>
            <a:off x="1247041" y="2374682"/>
            <a:ext cx="6864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MIPI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P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= .002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C80C273-4904-21DE-0A13-28FDAF527B7B}"/>
              </a:ext>
            </a:extLst>
          </p:cNvPr>
          <p:cNvSpPr txBox="1"/>
          <p:nvPr/>
        </p:nvSpPr>
        <p:spPr bwMode="auto">
          <a:xfrm rot="16200000">
            <a:off x="2133000" y="2688411"/>
            <a:ext cx="445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PFS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BFB8BEB-EBDE-2429-53F0-4C5F8FD2BCC4}"/>
              </a:ext>
            </a:extLst>
          </p:cNvPr>
          <p:cNvGrpSpPr/>
          <p:nvPr/>
        </p:nvGrpSpPr>
        <p:grpSpPr>
          <a:xfrm>
            <a:off x="2461344" y="2201535"/>
            <a:ext cx="380232" cy="1259278"/>
            <a:chOff x="2364316" y="2169722"/>
            <a:chExt cx="380232" cy="125927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21B0D36-2717-3BF2-71A8-ADE95B838612}"/>
                </a:ext>
              </a:extLst>
            </p:cNvPr>
            <p:cNvSpPr txBox="1"/>
            <p:nvPr/>
          </p:nvSpPr>
          <p:spPr bwMode="auto">
            <a:xfrm>
              <a:off x="2364316" y="2366178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31E04D87-6A57-88BE-AA10-15AB4522AB9C}"/>
                </a:ext>
              </a:extLst>
            </p:cNvPr>
            <p:cNvSpPr txBox="1"/>
            <p:nvPr/>
          </p:nvSpPr>
          <p:spPr bwMode="auto">
            <a:xfrm>
              <a:off x="2364316" y="2169722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1.0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C53505E-87B2-1D6E-38AE-23DD964CDB91}"/>
                </a:ext>
              </a:extLst>
            </p:cNvPr>
            <p:cNvSpPr txBox="1"/>
            <p:nvPr/>
          </p:nvSpPr>
          <p:spPr bwMode="auto">
            <a:xfrm>
              <a:off x="2364316" y="2759090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515EA79-17AA-0D02-F771-9FDF8FD4470C}"/>
                </a:ext>
              </a:extLst>
            </p:cNvPr>
            <p:cNvSpPr txBox="1"/>
            <p:nvPr/>
          </p:nvSpPr>
          <p:spPr bwMode="auto">
            <a:xfrm>
              <a:off x="2364316" y="2562634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84264640-D93A-CE8E-F6EE-4FDB2D368EAD}"/>
                </a:ext>
              </a:extLst>
            </p:cNvPr>
            <p:cNvSpPr txBox="1"/>
            <p:nvPr/>
          </p:nvSpPr>
          <p:spPr bwMode="auto">
            <a:xfrm>
              <a:off x="2481335" y="3152001"/>
              <a:ext cx="263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D33B8F1-3CAD-DB86-9ADD-233299FABB00}"/>
                </a:ext>
              </a:extLst>
            </p:cNvPr>
            <p:cNvSpPr txBox="1"/>
            <p:nvPr/>
          </p:nvSpPr>
          <p:spPr bwMode="auto">
            <a:xfrm>
              <a:off x="2364316" y="2955546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9DB12BD-203A-1FD6-2C6B-7DE83F9E9241}"/>
              </a:ext>
            </a:extLst>
          </p:cNvPr>
          <p:cNvGrpSpPr/>
          <p:nvPr/>
        </p:nvGrpSpPr>
        <p:grpSpPr>
          <a:xfrm>
            <a:off x="2711167" y="3324443"/>
            <a:ext cx="3191494" cy="276999"/>
            <a:chOff x="2601439" y="3292630"/>
            <a:chExt cx="3191494" cy="27699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D16B6B3-7E4D-74D0-D47A-5B8BD4C55732}"/>
                </a:ext>
              </a:extLst>
            </p:cNvPr>
            <p:cNvSpPr txBox="1"/>
            <p:nvPr/>
          </p:nvSpPr>
          <p:spPr bwMode="auto">
            <a:xfrm>
              <a:off x="297468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B607763-D76F-A3BA-1B92-D88709B6A127}"/>
                </a:ext>
              </a:extLst>
            </p:cNvPr>
            <p:cNvSpPr txBox="1"/>
            <p:nvPr/>
          </p:nvSpPr>
          <p:spPr bwMode="auto">
            <a:xfrm>
              <a:off x="2601439" y="3292630"/>
              <a:ext cx="263213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783A99A-C435-349B-9DC9-8C72B072ED64}"/>
                </a:ext>
              </a:extLst>
            </p:cNvPr>
            <p:cNvSpPr txBox="1"/>
            <p:nvPr/>
          </p:nvSpPr>
          <p:spPr bwMode="auto">
            <a:xfrm>
              <a:off x="3799394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3AD9AA4-8DB1-1A90-2CE0-B4EF8BA6822A}"/>
                </a:ext>
              </a:extLst>
            </p:cNvPr>
            <p:cNvSpPr txBox="1"/>
            <p:nvPr/>
          </p:nvSpPr>
          <p:spPr bwMode="auto">
            <a:xfrm>
              <a:off x="339005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7E579BE-0534-D410-F9A9-59EE0589189A}"/>
                </a:ext>
              </a:extLst>
            </p:cNvPr>
            <p:cNvSpPr txBox="1"/>
            <p:nvPr/>
          </p:nvSpPr>
          <p:spPr bwMode="auto">
            <a:xfrm>
              <a:off x="462646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2766F3B-F9BC-543B-721B-84D40D667C7D}"/>
                </a:ext>
              </a:extLst>
            </p:cNvPr>
            <p:cNvSpPr txBox="1"/>
            <p:nvPr/>
          </p:nvSpPr>
          <p:spPr bwMode="auto">
            <a:xfrm>
              <a:off x="4207595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362E360-F0B0-6E10-E734-B26C81835D2E}"/>
                </a:ext>
              </a:extLst>
            </p:cNvPr>
            <p:cNvSpPr txBox="1"/>
            <p:nvPr/>
          </p:nvSpPr>
          <p:spPr bwMode="auto">
            <a:xfrm>
              <a:off x="545117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23ABF88-3066-D46E-C4D1-B5EBA45AF5EF}"/>
                </a:ext>
              </a:extLst>
            </p:cNvPr>
            <p:cNvSpPr txBox="1"/>
            <p:nvPr/>
          </p:nvSpPr>
          <p:spPr bwMode="auto">
            <a:xfrm>
              <a:off x="5038656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DD002A4-87F8-409E-B508-2370E2DA7FC8}"/>
              </a:ext>
            </a:extLst>
          </p:cNvPr>
          <p:cNvGrpSpPr/>
          <p:nvPr/>
        </p:nvGrpSpPr>
        <p:grpSpPr>
          <a:xfrm>
            <a:off x="2681512" y="3722363"/>
            <a:ext cx="3177067" cy="577081"/>
            <a:chOff x="2571784" y="3292630"/>
            <a:chExt cx="3177067" cy="57708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E4663FD-9EC3-54AC-EFE3-48A6BFFCCC20}"/>
                </a:ext>
              </a:extLst>
            </p:cNvPr>
            <p:cNvSpPr txBox="1"/>
            <p:nvPr/>
          </p:nvSpPr>
          <p:spPr bwMode="auto">
            <a:xfrm>
              <a:off x="2984301" y="3292630"/>
              <a:ext cx="322524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11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18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17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EF6F2B1-FBFA-3FF1-C805-3142959C9DA2}"/>
                </a:ext>
              </a:extLst>
            </p:cNvPr>
            <p:cNvSpPr txBox="1"/>
            <p:nvPr/>
          </p:nvSpPr>
          <p:spPr bwMode="auto">
            <a:xfrm>
              <a:off x="2571784" y="3292630"/>
              <a:ext cx="322524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19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19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FBC4496-F122-526A-79F3-BAA955FBA74A}"/>
                </a:ext>
              </a:extLst>
            </p:cNvPr>
            <p:cNvSpPr txBox="1"/>
            <p:nvPr/>
          </p:nvSpPr>
          <p:spPr bwMode="auto">
            <a:xfrm>
              <a:off x="3809012" y="3292630"/>
              <a:ext cx="322524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11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18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15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FC14319-BB86-DC9F-C111-674453FD8748}"/>
                </a:ext>
              </a:extLst>
            </p:cNvPr>
            <p:cNvSpPr txBox="1"/>
            <p:nvPr/>
          </p:nvSpPr>
          <p:spPr bwMode="auto">
            <a:xfrm>
              <a:off x="3399670" y="3292630"/>
              <a:ext cx="322524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11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18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3FECA19-3DBB-1E9A-984A-4B0E6BFFF024}"/>
                </a:ext>
              </a:extLst>
            </p:cNvPr>
            <p:cNvSpPr txBox="1"/>
            <p:nvPr/>
          </p:nvSpPr>
          <p:spPr bwMode="auto">
            <a:xfrm>
              <a:off x="4670544" y="3292630"/>
              <a:ext cx="253596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8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1AEDF65-C5C6-7FEC-5307-96935B7BCCDF}"/>
                </a:ext>
              </a:extLst>
            </p:cNvPr>
            <p:cNvSpPr txBox="1"/>
            <p:nvPr/>
          </p:nvSpPr>
          <p:spPr bwMode="auto">
            <a:xfrm>
              <a:off x="4217213" y="3292630"/>
              <a:ext cx="322524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7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15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71B0135-EDDD-45DD-380A-C5D6E856459A}"/>
                </a:ext>
              </a:extLst>
            </p:cNvPr>
            <p:cNvSpPr txBox="1"/>
            <p:nvPr/>
          </p:nvSpPr>
          <p:spPr bwMode="auto">
            <a:xfrm>
              <a:off x="5495255" y="3292630"/>
              <a:ext cx="253596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0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0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ECBED83-65B6-B5C9-BC38-8AC80164E708}"/>
                </a:ext>
              </a:extLst>
            </p:cNvPr>
            <p:cNvSpPr txBox="1"/>
            <p:nvPr/>
          </p:nvSpPr>
          <p:spPr bwMode="auto">
            <a:xfrm>
              <a:off x="5082738" y="3292630"/>
              <a:ext cx="253596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3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00823B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03B39C-F4B8-E0E8-0079-3E8DACDE19A0}"/>
              </a:ext>
            </a:extLst>
          </p:cNvPr>
          <p:cNvSpPr txBox="1"/>
          <p:nvPr/>
        </p:nvSpPr>
        <p:spPr bwMode="auto">
          <a:xfrm>
            <a:off x="4076627" y="3511616"/>
            <a:ext cx="402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B5B2A2B-D8C3-FCF1-16FE-83B0A9311C54}"/>
              </a:ext>
            </a:extLst>
          </p:cNvPr>
          <p:cNvSpPr txBox="1"/>
          <p:nvPr/>
        </p:nvSpPr>
        <p:spPr bwMode="auto">
          <a:xfrm>
            <a:off x="1442645" y="5746780"/>
            <a:ext cx="1298086" cy="5770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Patients at Risk, n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015873"/>
                </a:solidFill>
                <a:latin typeface="Calibri" panose="020F0502020204030204" pitchFamily="34" charset="0"/>
              </a:rPr>
              <a:t>cMCL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E1471D"/>
                </a:solidFill>
                <a:latin typeface="Calibri" panose="020F0502020204030204" pitchFamily="34" charset="0"/>
              </a:rPr>
              <a:t>nnMCL</a:t>
            </a:r>
            <a:endParaRPr lang="en-US" sz="1050" b="0" dirty="0">
              <a:solidFill>
                <a:srgbClr val="00823B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xmlns="" id="{F16D86B9-31E3-49A2-6A3D-3F73342B5CA6}"/>
              </a:ext>
            </a:extLst>
          </p:cNvPr>
          <p:cNvSpPr/>
          <p:nvPr/>
        </p:nvSpPr>
        <p:spPr bwMode="auto">
          <a:xfrm>
            <a:off x="2842295" y="4454857"/>
            <a:ext cx="2945219" cy="1056460"/>
          </a:xfrm>
          <a:custGeom>
            <a:avLst/>
            <a:gdLst>
              <a:gd name="connsiteX0" fmla="*/ 0 w 2945219"/>
              <a:gd name="connsiteY0" fmla="*/ 0 h 1100470"/>
              <a:gd name="connsiteX1" fmla="*/ 0 w 2945219"/>
              <a:gd name="connsiteY1" fmla="*/ 1100470 h 1100470"/>
              <a:gd name="connsiteX2" fmla="*/ 2945219 w 2945219"/>
              <a:gd name="connsiteY2" fmla="*/ 1100470 h 11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5219" h="1100470">
                <a:moveTo>
                  <a:pt x="0" y="0"/>
                </a:moveTo>
                <a:lnTo>
                  <a:pt x="0" y="1100470"/>
                </a:lnTo>
                <a:lnTo>
                  <a:pt x="2945219" y="110047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5BEAECEE-4600-A5DD-00A6-3F3A779CC259}"/>
              </a:ext>
            </a:extLst>
          </p:cNvPr>
          <p:cNvGrpSpPr/>
          <p:nvPr/>
        </p:nvGrpSpPr>
        <p:grpSpPr>
          <a:xfrm>
            <a:off x="2776099" y="4530245"/>
            <a:ext cx="76200" cy="981072"/>
            <a:chOff x="2679071" y="2308225"/>
            <a:chExt cx="76200" cy="98107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9ACDF55D-651A-178D-0842-B12AFD1D49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308225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F89260F7-57F4-0FA6-F012-0FF5319304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504439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5460421-0099-E262-41BF-F621B9FE45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700653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0F1A41BE-F298-3962-AC09-C1683554BA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89686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61C607F4-52ED-03F8-AAC6-CBFEFE2F28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093081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F2F646BB-4035-AB3A-B871-C9EA819290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28929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8A5350DA-A223-D37B-C55F-3EA7033D9D06}"/>
              </a:ext>
            </a:extLst>
          </p:cNvPr>
          <p:cNvGrpSpPr/>
          <p:nvPr/>
        </p:nvGrpSpPr>
        <p:grpSpPr>
          <a:xfrm>
            <a:off x="2842295" y="5498618"/>
            <a:ext cx="2887980" cy="76200"/>
            <a:chOff x="2732567" y="3251198"/>
            <a:chExt cx="2887980" cy="76200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E8CD369F-F3B0-959F-A732-0A13FEB9BD81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69446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1366CDA9-7FDC-17A6-0B64-ED7B10D2968D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07036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3D897C1-037B-EDCE-654F-0632979ACB3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519605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A45C578C-AB8E-FF08-0762-A0D2A6DA7B4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32174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CE50782D-72F9-4124-41E7-A19B252DE95F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344743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A7BDA091-8AA5-4220-8B2F-DC3D8893812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757312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AB553C9F-8D38-F352-3D35-5AB0705A8841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169881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770819B6-8A14-769A-3029-7DD7AAFEB2C0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58244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03032FB-BA69-1CF0-92BC-ABA259855268}"/>
              </a:ext>
            </a:extLst>
          </p:cNvPr>
          <p:cNvGrpSpPr/>
          <p:nvPr/>
        </p:nvGrpSpPr>
        <p:grpSpPr>
          <a:xfrm>
            <a:off x="2965937" y="5051654"/>
            <a:ext cx="683978" cy="415498"/>
            <a:chOff x="3145134" y="2455426"/>
            <a:chExt cx="683978" cy="415498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DAE2E1D3-BC79-A1D1-417F-40693EA4FA1F}"/>
                </a:ext>
              </a:extLst>
            </p:cNvPr>
            <p:cNvSpPr txBox="1"/>
            <p:nvPr/>
          </p:nvSpPr>
          <p:spPr bwMode="auto">
            <a:xfrm>
              <a:off x="3259725" y="2455426"/>
              <a:ext cx="56938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cMCL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nnMCL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A91A4E3C-546A-88DE-B7DC-740983CB08C7}"/>
                </a:ext>
              </a:extLst>
            </p:cNvPr>
            <p:cNvCxnSpPr/>
            <p:nvPr/>
          </p:nvCxnSpPr>
          <p:spPr bwMode="auto">
            <a:xfrm flipH="1">
              <a:off x="3145135" y="2588892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AAB5CDD-9290-933F-B974-2B93A59468E0}"/>
                </a:ext>
              </a:extLst>
            </p:cNvPr>
            <p:cNvCxnSpPr/>
            <p:nvPr/>
          </p:nvCxnSpPr>
          <p:spPr bwMode="auto">
            <a:xfrm flipH="1">
              <a:off x="3145134" y="2746055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BA43BDC-249D-95D0-F174-F9E82151CC97}"/>
              </a:ext>
            </a:extLst>
          </p:cNvPr>
          <p:cNvSpPr txBox="1"/>
          <p:nvPr/>
        </p:nvSpPr>
        <p:spPr bwMode="auto">
          <a:xfrm>
            <a:off x="1013803" y="4564889"/>
            <a:ext cx="1152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Molecular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subtype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P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= .048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EBE3507-0B53-DFA1-169E-735C112ABDAD}"/>
              </a:ext>
            </a:extLst>
          </p:cNvPr>
          <p:cNvSpPr txBox="1"/>
          <p:nvPr/>
        </p:nvSpPr>
        <p:spPr bwMode="auto">
          <a:xfrm rot="16200000">
            <a:off x="2133000" y="4878618"/>
            <a:ext cx="445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PFS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5B06BD74-8023-6C4F-F154-B6B1ECA7CB8B}"/>
              </a:ext>
            </a:extLst>
          </p:cNvPr>
          <p:cNvGrpSpPr/>
          <p:nvPr/>
        </p:nvGrpSpPr>
        <p:grpSpPr>
          <a:xfrm>
            <a:off x="2461344" y="4391742"/>
            <a:ext cx="380232" cy="1259278"/>
            <a:chOff x="2364316" y="2169722"/>
            <a:chExt cx="380232" cy="125927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0188974D-E0F3-BBFE-C369-315427CF80DE}"/>
                </a:ext>
              </a:extLst>
            </p:cNvPr>
            <p:cNvSpPr txBox="1"/>
            <p:nvPr/>
          </p:nvSpPr>
          <p:spPr bwMode="auto">
            <a:xfrm>
              <a:off x="2364316" y="2366178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528209A3-FF1D-EA89-B0DE-617F9F8A324A}"/>
                </a:ext>
              </a:extLst>
            </p:cNvPr>
            <p:cNvSpPr txBox="1"/>
            <p:nvPr/>
          </p:nvSpPr>
          <p:spPr bwMode="auto">
            <a:xfrm>
              <a:off x="2364316" y="2169722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1.0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2C9809BD-599C-4414-D93A-18C31AA9D203}"/>
                </a:ext>
              </a:extLst>
            </p:cNvPr>
            <p:cNvSpPr txBox="1"/>
            <p:nvPr/>
          </p:nvSpPr>
          <p:spPr bwMode="auto">
            <a:xfrm>
              <a:off x="2364316" y="2759090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DA869AC3-87DA-2227-12A0-2F579F814F21}"/>
                </a:ext>
              </a:extLst>
            </p:cNvPr>
            <p:cNvSpPr txBox="1"/>
            <p:nvPr/>
          </p:nvSpPr>
          <p:spPr bwMode="auto">
            <a:xfrm>
              <a:off x="2364316" y="2562634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589F0BD-89B4-BC05-EEDB-446AC7AB32EF}"/>
                </a:ext>
              </a:extLst>
            </p:cNvPr>
            <p:cNvSpPr txBox="1"/>
            <p:nvPr/>
          </p:nvSpPr>
          <p:spPr bwMode="auto">
            <a:xfrm>
              <a:off x="2481335" y="3152001"/>
              <a:ext cx="263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7AADE30B-6E5E-975C-139E-329C761A60E1}"/>
                </a:ext>
              </a:extLst>
            </p:cNvPr>
            <p:cNvSpPr txBox="1"/>
            <p:nvPr/>
          </p:nvSpPr>
          <p:spPr bwMode="auto">
            <a:xfrm>
              <a:off x="2364316" y="2955546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983DE23-BE58-303C-CEC7-D97B42600549}"/>
              </a:ext>
            </a:extLst>
          </p:cNvPr>
          <p:cNvGrpSpPr/>
          <p:nvPr/>
        </p:nvGrpSpPr>
        <p:grpSpPr>
          <a:xfrm>
            <a:off x="2711167" y="5514650"/>
            <a:ext cx="3191494" cy="276999"/>
            <a:chOff x="2601439" y="3292630"/>
            <a:chExt cx="3191494" cy="27699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17E8589-F949-0595-046A-2FDB99F8E931}"/>
                </a:ext>
              </a:extLst>
            </p:cNvPr>
            <p:cNvSpPr txBox="1"/>
            <p:nvPr/>
          </p:nvSpPr>
          <p:spPr bwMode="auto">
            <a:xfrm>
              <a:off x="297468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5662975E-CE05-A133-0AFC-16D304795FBA}"/>
                </a:ext>
              </a:extLst>
            </p:cNvPr>
            <p:cNvSpPr txBox="1"/>
            <p:nvPr/>
          </p:nvSpPr>
          <p:spPr bwMode="auto">
            <a:xfrm>
              <a:off x="2601439" y="3292630"/>
              <a:ext cx="263213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ADB9FBC-4091-13DD-247E-DCC2C8587CB7}"/>
                </a:ext>
              </a:extLst>
            </p:cNvPr>
            <p:cNvSpPr txBox="1"/>
            <p:nvPr/>
          </p:nvSpPr>
          <p:spPr bwMode="auto">
            <a:xfrm>
              <a:off x="3799394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9E8C62DA-72BE-EFA2-EB30-A5EA2992866B}"/>
                </a:ext>
              </a:extLst>
            </p:cNvPr>
            <p:cNvSpPr txBox="1"/>
            <p:nvPr/>
          </p:nvSpPr>
          <p:spPr bwMode="auto">
            <a:xfrm>
              <a:off x="339005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3EBAEECF-B416-74AF-111F-A3455F8191DE}"/>
                </a:ext>
              </a:extLst>
            </p:cNvPr>
            <p:cNvSpPr txBox="1"/>
            <p:nvPr/>
          </p:nvSpPr>
          <p:spPr bwMode="auto">
            <a:xfrm>
              <a:off x="462646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6BF1A23-A250-7BF5-EBB4-7105F6F327FE}"/>
                </a:ext>
              </a:extLst>
            </p:cNvPr>
            <p:cNvSpPr txBox="1"/>
            <p:nvPr/>
          </p:nvSpPr>
          <p:spPr bwMode="auto">
            <a:xfrm>
              <a:off x="4207595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6E42712-979D-C9DA-678F-C1600E231EED}"/>
                </a:ext>
              </a:extLst>
            </p:cNvPr>
            <p:cNvSpPr txBox="1"/>
            <p:nvPr/>
          </p:nvSpPr>
          <p:spPr bwMode="auto">
            <a:xfrm>
              <a:off x="545117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0243E0F-3C36-2C5F-4CCE-D18A22F0158B}"/>
                </a:ext>
              </a:extLst>
            </p:cNvPr>
            <p:cNvSpPr txBox="1"/>
            <p:nvPr/>
          </p:nvSpPr>
          <p:spPr bwMode="auto">
            <a:xfrm>
              <a:off x="5038656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68A9E8A4-2ED4-87CB-B845-57CCE05DEFB2}"/>
              </a:ext>
            </a:extLst>
          </p:cNvPr>
          <p:cNvGrpSpPr/>
          <p:nvPr/>
        </p:nvGrpSpPr>
        <p:grpSpPr>
          <a:xfrm>
            <a:off x="2681512" y="5912570"/>
            <a:ext cx="3177067" cy="577081"/>
            <a:chOff x="2571784" y="3292630"/>
            <a:chExt cx="3177067" cy="57708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008393E-FF77-521F-E472-0437854C2942}"/>
                </a:ext>
              </a:extLst>
            </p:cNvPr>
            <p:cNvSpPr txBox="1"/>
            <p:nvPr/>
          </p:nvSpPr>
          <p:spPr bwMode="auto">
            <a:xfrm>
              <a:off x="2984301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18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46E45AFE-AEAF-2DD2-BFCB-0E82F584F22A}"/>
                </a:ext>
              </a:extLst>
            </p:cNvPr>
            <p:cNvSpPr txBox="1"/>
            <p:nvPr/>
          </p:nvSpPr>
          <p:spPr bwMode="auto">
            <a:xfrm>
              <a:off x="2571784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18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786BBAA-EF32-7754-E511-E51AA5C3E40A}"/>
                </a:ext>
              </a:extLst>
            </p:cNvPr>
            <p:cNvSpPr txBox="1"/>
            <p:nvPr/>
          </p:nvSpPr>
          <p:spPr bwMode="auto">
            <a:xfrm>
              <a:off x="3809012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17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CB081678-BF63-2C68-D964-965DDCFE5203}"/>
                </a:ext>
              </a:extLst>
            </p:cNvPr>
            <p:cNvSpPr txBox="1"/>
            <p:nvPr/>
          </p:nvSpPr>
          <p:spPr bwMode="auto">
            <a:xfrm>
              <a:off x="3399670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17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15D32DAD-52B2-64BE-89EE-DDD78A47C481}"/>
                </a:ext>
              </a:extLst>
            </p:cNvPr>
            <p:cNvSpPr txBox="1"/>
            <p:nvPr/>
          </p:nvSpPr>
          <p:spPr bwMode="auto">
            <a:xfrm>
              <a:off x="4636080" y="3292630"/>
              <a:ext cx="322525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10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8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62D586B-3CA8-F4BA-8754-CC8669F47522}"/>
                </a:ext>
              </a:extLst>
            </p:cNvPr>
            <p:cNvSpPr txBox="1"/>
            <p:nvPr/>
          </p:nvSpPr>
          <p:spPr bwMode="auto">
            <a:xfrm>
              <a:off x="4217213" y="3292630"/>
              <a:ext cx="322525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13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D8363DBB-C99B-9FC7-5EB9-47D290BF9092}"/>
                </a:ext>
              </a:extLst>
            </p:cNvPr>
            <p:cNvSpPr txBox="1"/>
            <p:nvPr/>
          </p:nvSpPr>
          <p:spPr bwMode="auto">
            <a:xfrm>
              <a:off x="5495255" y="3292630"/>
              <a:ext cx="253596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0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0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0EB36A65-5B7E-E5B3-E36C-46A54C973864}"/>
                </a:ext>
              </a:extLst>
            </p:cNvPr>
            <p:cNvSpPr txBox="1"/>
            <p:nvPr/>
          </p:nvSpPr>
          <p:spPr bwMode="auto">
            <a:xfrm>
              <a:off x="5082738" y="3292630"/>
              <a:ext cx="253596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4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8A6FCFD-5D02-6CC1-2DCF-D5452DCCBAE4}"/>
              </a:ext>
            </a:extLst>
          </p:cNvPr>
          <p:cNvSpPr txBox="1"/>
          <p:nvPr/>
        </p:nvSpPr>
        <p:spPr bwMode="auto">
          <a:xfrm>
            <a:off x="4076627" y="5701823"/>
            <a:ext cx="402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6AB66DB-94DF-F83D-2D0B-86B60A16923E}"/>
              </a:ext>
            </a:extLst>
          </p:cNvPr>
          <p:cNvSpPr txBox="1"/>
          <p:nvPr/>
        </p:nvSpPr>
        <p:spPr bwMode="auto">
          <a:xfrm>
            <a:off x="6024481" y="3552452"/>
            <a:ext cx="821058" cy="5770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No. at risk: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015873"/>
                </a:solidFill>
                <a:latin typeface="Calibri" panose="020F0502020204030204" pitchFamily="34" charset="0"/>
              </a:rPr>
              <a:t>TP53 wt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E1471D"/>
                </a:solidFill>
                <a:latin typeface="Calibri" panose="020F0502020204030204" pitchFamily="34" charset="0"/>
              </a:rPr>
              <a:t>TP53 mut</a:t>
            </a:r>
            <a:endParaRPr lang="en-US" sz="1050" b="0" dirty="0">
              <a:solidFill>
                <a:srgbClr val="00823B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xmlns="" id="{ABDD75F9-8F1D-453A-B868-E88D9A65D117}"/>
              </a:ext>
            </a:extLst>
          </p:cNvPr>
          <p:cNvSpPr/>
          <p:nvPr/>
        </p:nvSpPr>
        <p:spPr bwMode="auto">
          <a:xfrm>
            <a:off x="6907657" y="2260529"/>
            <a:ext cx="2945219" cy="1056460"/>
          </a:xfrm>
          <a:custGeom>
            <a:avLst/>
            <a:gdLst>
              <a:gd name="connsiteX0" fmla="*/ 0 w 2945219"/>
              <a:gd name="connsiteY0" fmla="*/ 0 h 1100470"/>
              <a:gd name="connsiteX1" fmla="*/ 0 w 2945219"/>
              <a:gd name="connsiteY1" fmla="*/ 1100470 h 1100470"/>
              <a:gd name="connsiteX2" fmla="*/ 2945219 w 2945219"/>
              <a:gd name="connsiteY2" fmla="*/ 1100470 h 11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5219" h="1100470">
                <a:moveTo>
                  <a:pt x="0" y="0"/>
                </a:moveTo>
                <a:lnTo>
                  <a:pt x="0" y="1100470"/>
                </a:lnTo>
                <a:lnTo>
                  <a:pt x="2945219" y="110047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C444A320-2F09-7391-ACC5-889277F536E0}"/>
              </a:ext>
            </a:extLst>
          </p:cNvPr>
          <p:cNvGrpSpPr/>
          <p:nvPr/>
        </p:nvGrpSpPr>
        <p:grpSpPr>
          <a:xfrm>
            <a:off x="6841461" y="2335917"/>
            <a:ext cx="76200" cy="981072"/>
            <a:chOff x="2679071" y="2308225"/>
            <a:chExt cx="76200" cy="981072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C979FEBD-D25D-17D6-AFB5-52330AF6D7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308225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BB20B5CD-D005-3302-785F-8170706DA6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504439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8DD6EC0E-E0AB-A935-BB37-4765F9F998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700653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540B0D6C-5EDE-CE4D-9B5C-5B03328766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89686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D440D0DA-8D40-4F5B-6801-661022F151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093081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AA6740CB-1F72-0E83-9E08-6586BD57EA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28929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77EF564B-1072-2640-B388-04CCA61AF1EC}"/>
              </a:ext>
            </a:extLst>
          </p:cNvPr>
          <p:cNvGrpSpPr/>
          <p:nvPr/>
        </p:nvGrpSpPr>
        <p:grpSpPr>
          <a:xfrm>
            <a:off x="6907657" y="3304290"/>
            <a:ext cx="2887980" cy="76200"/>
            <a:chOff x="2732567" y="3251198"/>
            <a:chExt cx="2887980" cy="7620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C76193F-8C52-4DDF-4837-F7AE8127DF2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69446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2894D037-8CE1-D09A-022F-6194037BCE0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07036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D33844D7-88A3-820A-F31A-E1A2D8CB5FAE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519605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734D2EF7-2851-2EC2-FD06-7D57D1518E96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32174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3F0A8193-CB2B-88F4-FC50-D53D5673F9B9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344743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920ECE73-2334-EA1A-867D-77806B0812B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757312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BD084D6A-2710-B382-E831-C2864FDC9A64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169881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01BF4703-1D9F-38C6-F8E2-869BD0F1D3D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58244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2F6CB36-09C9-F904-A1D5-ADA10531F48A}"/>
              </a:ext>
            </a:extLst>
          </p:cNvPr>
          <p:cNvGrpSpPr/>
          <p:nvPr/>
        </p:nvGrpSpPr>
        <p:grpSpPr>
          <a:xfrm>
            <a:off x="7031299" y="2885901"/>
            <a:ext cx="833203" cy="415498"/>
            <a:chOff x="3145134" y="2455426"/>
            <a:chExt cx="833203" cy="415498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59198D18-266E-3C95-D149-16F873393C2C}"/>
                </a:ext>
              </a:extLst>
            </p:cNvPr>
            <p:cNvSpPr txBox="1"/>
            <p:nvPr/>
          </p:nvSpPr>
          <p:spPr bwMode="auto">
            <a:xfrm>
              <a:off x="3267886" y="2455426"/>
              <a:ext cx="71045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TP53 wt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TP53 mut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6AFE76F7-D515-106F-39AA-71849D4892A8}"/>
                </a:ext>
              </a:extLst>
            </p:cNvPr>
            <p:cNvCxnSpPr/>
            <p:nvPr/>
          </p:nvCxnSpPr>
          <p:spPr bwMode="auto">
            <a:xfrm flipH="1">
              <a:off x="3145135" y="2588892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0CC8DF94-8963-5B01-9B1E-C042B2891523}"/>
                </a:ext>
              </a:extLst>
            </p:cNvPr>
            <p:cNvCxnSpPr/>
            <p:nvPr/>
          </p:nvCxnSpPr>
          <p:spPr bwMode="auto">
            <a:xfrm flipH="1">
              <a:off x="3145134" y="2746055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69B19BA-FF2A-E66B-666D-4E40D9BBD1D3}"/>
              </a:ext>
            </a:extLst>
          </p:cNvPr>
          <p:cNvSpPr txBox="1"/>
          <p:nvPr/>
        </p:nvSpPr>
        <p:spPr bwMode="auto">
          <a:xfrm>
            <a:off x="10057354" y="2370561"/>
            <a:ext cx="729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TP53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P &lt;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.0001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E735FCB5-57A0-D522-5065-367DC3BB2074}"/>
              </a:ext>
            </a:extLst>
          </p:cNvPr>
          <p:cNvSpPr txBox="1"/>
          <p:nvPr/>
        </p:nvSpPr>
        <p:spPr bwMode="auto">
          <a:xfrm rot="16200000">
            <a:off x="6198362" y="2684290"/>
            <a:ext cx="445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PFS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AEBA1BAB-F3EB-1663-9B37-F8B5AC1B10EA}"/>
              </a:ext>
            </a:extLst>
          </p:cNvPr>
          <p:cNvGrpSpPr/>
          <p:nvPr/>
        </p:nvGrpSpPr>
        <p:grpSpPr>
          <a:xfrm>
            <a:off x="6526706" y="2197414"/>
            <a:ext cx="380232" cy="1259278"/>
            <a:chOff x="2364316" y="2169722"/>
            <a:chExt cx="380232" cy="1259278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C2E01B66-7384-738C-C0C5-626B312419C4}"/>
                </a:ext>
              </a:extLst>
            </p:cNvPr>
            <p:cNvSpPr txBox="1"/>
            <p:nvPr/>
          </p:nvSpPr>
          <p:spPr bwMode="auto">
            <a:xfrm>
              <a:off x="2364316" y="2366178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69ADBB66-DBE6-71C9-DA12-C525D6DEA67D}"/>
                </a:ext>
              </a:extLst>
            </p:cNvPr>
            <p:cNvSpPr txBox="1"/>
            <p:nvPr/>
          </p:nvSpPr>
          <p:spPr bwMode="auto">
            <a:xfrm>
              <a:off x="2364316" y="2169722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1.0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FFDD9FDA-AB35-3808-D6CE-006BBA90ED11}"/>
                </a:ext>
              </a:extLst>
            </p:cNvPr>
            <p:cNvSpPr txBox="1"/>
            <p:nvPr/>
          </p:nvSpPr>
          <p:spPr bwMode="auto">
            <a:xfrm>
              <a:off x="2364316" y="2759090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290777B1-ED8C-2513-3EF7-633A61E4FA39}"/>
                </a:ext>
              </a:extLst>
            </p:cNvPr>
            <p:cNvSpPr txBox="1"/>
            <p:nvPr/>
          </p:nvSpPr>
          <p:spPr bwMode="auto">
            <a:xfrm>
              <a:off x="2364316" y="2562634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xmlns="" id="{F7B149AD-E8B0-6E73-5745-1FB842850D6D}"/>
                </a:ext>
              </a:extLst>
            </p:cNvPr>
            <p:cNvSpPr txBox="1"/>
            <p:nvPr/>
          </p:nvSpPr>
          <p:spPr bwMode="auto">
            <a:xfrm>
              <a:off x="2481335" y="3152001"/>
              <a:ext cx="263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B822DEC6-547A-C307-D077-67A6C52FA045}"/>
                </a:ext>
              </a:extLst>
            </p:cNvPr>
            <p:cNvSpPr txBox="1"/>
            <p:nvPr/>
          </p:nvSpPr>
          <p:spPr bwMode="auto">
            <a:xfrm>
              <a:off x="2364316" y="2955546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DB6C5AEB-6319-667D-3BD2-978D0FFE3A3D}"/>
              </a:ext>
            </a:extLst>
          </p:cNvPr>
          <p:cNvGrpSpPr/>
          <p:nvPr/>
        </p:nvGrpSpPr>
        <p:grpSpPr>
          <a:xfrm>
            <a:off x="6776529" y="3320322"/>
            <a:ext cx="3191494" cy="276999"/>
            <a:chOff x="2601439" y="3292630"/>
            <a:chExt cx="3191494" cy="276999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437B23AF-7581-8E7A-5091-078B3A11E1CF}"/>
                </a:ext>
              </a:extLst>
            </p:cNvPr>
            <p:cNvSpPr txBox="1"/>
            <p:nvPr/>
          </p:nvSpPr>
          <p:spPr bwMode="auto">
            <a:xfrm>
              <a:off x="297468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D9A0F81A-B688-507E-275D-244029225C91}"/>
                </a:ext>
              </a:extLst>
            </p:cNvPr>
            <p:cNvSpPr txBox="1"/>
            <p:nvPr/>
          </p:nvSpPr>
          <p:spPr bwMode="auto">
            <a:xfrm>
              <a:off x="2601439" y="3292630"/>
              <a:ext cx="263213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5E378B75-04F4-72EC-B04E-493DF95ECE73}"/>
                </a:ext>
              </a:extLst>
            </p:cNvPr>
            <p:cNvSpPr txBox="1"/>
            <p:nvPr/>
          </p:nvSpPr>
          <p:spPr bwMode="auto">
            <a:xfrm>
              <a:off x="3799394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D1F1C2FF-38D6-DD13-BC38-696834FEF79E}"/>
                </a:ext>
              </a:extLst>
            </p:cNvPr>
            <p:cNvSpPr txBox="1"/>
            <p:nvPr/>
          </p:nvSpPr>
          <p:spPr bwMode="auto">
            <a:xfrm>
              <a:off x="339005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F2020330-9EF7-8A5B-217E-F67C93866E8A}"/>
                </a:ext>
              </a:extLst>
            </p:cNvPr>
            <p:cNvSpPr txBox="1"/>
            <p:nvPr/>
          </p:nvSpPr>
          <p:spPr bwMode="auto">
            <a:xfrm>
              <a:off x="462646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F7CFC141-EA7F-3E20-5857-D46D67418AC9}"/>
                </a:ext>
              </a:extLst>
            </p:cNvPr>
            <p:cNvSpPr txBox="1"/>
            <p:nvPr/>
          </p:nvSpPr>
          <p:spPr bwMode="auto">
            <a:xfrm>
              <a:off x="4207595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AC41942E-ABA8-5199-BFE1-C44C556BE09C}"/>
                </a:ext>
              </a:extLst>
            </p:cNvPr>
            <p:cNvSpPr txBox="1"/>
            <p:nvPr/>
          </p:nvSpPr>
          <p:spPr bwMode="auto">
            <a:xfrm>
              <a:off x="545117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84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E3D6A1BD-8B8F-BAD5-BACE-889CE58F645C}"/>
                </a:ext>
              </a:extLst>
            </p:cNvPr>
            <p:cNvSpPr txBox="1"/>
            <p:nvPr/>
          </p:nvSpPr>
          <p:spPr bwMode="auto">
            <a:xfrm>
              <a:off x="5038656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72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B243EED2-E545-AC39-340E-7340148C32A0}"/>
              </a:ext>
            </a:extLst>
          </p:cNvPr>
          <p:cNvGrpSpPr/>
          <p:nvPr/>
        </p:nvGrpSpPr>
        <p:grpSpPr>
          <a:xfrm>
            <a:off x="6746874" y="3718242"/>
            <a:ext cx="3177067" cy="415498"/>
            <a:chOff x="2571784" y="3292630"/>
            <a:chExt cx="3177067" cy="41549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55D7DA22-3A76-504F-4230-3CACEE416AB6}"/>
                </a:ext>
              </a:extLst>
            </p:cNvPr>
            <p:cNvSpPr txBox="1"/>
            <p:nvPr/>
          </p:nvSpPr>
          <p:spPr bwMode="auto">
            <a:xfrm>
              <a:off x="2984301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34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5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8794EB6B-E120-FB70-2578-20E536239F85}"/>
                </a:ext>
              </a:extLst>
            </p:cNvPr>
            <p:cNvSpPr txBox="1"/>
            <p:nvPr/>
          </p:nvSpPr>
          <p:spPr bwMode="auto">
            <a:xfrm>
              <a:off x="2571784" y="3292630"/>
              <a:ext cx="322525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35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6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3ED99E73-7498-D9D2-BD7C-9EE02905AC6C}"/>
                </a:ext>
              </a:extLst>
            </p:cNvPr>
            <p:cNvSpPr txBox="1"/>
            <p:nvPr/>
          </p:nvSpPr>
          <p:spPr bwMode="auto">
            <a:xfrm>
              <a:off x="3809012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34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5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5C2D0EC3-5853-CDBA-E940-95C6FD5CA290}"/>
                </a:ext>
              </a:extLst>
            </p:cNvPr>
            <p:cNvSpPr txBox="1"/>
            <p:nvPr/>
          </p:nvSpPr>
          <p:spPr bwMode="auto">
            <a:xfrm>
              <a:off x="3399670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34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5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4EFCA90A-0EBF-7291-BB84-D1BD4D0716A7}"/>
                </a:ext>
              </a:extLst>
            </p:cNvPr>
            <p:cNvSpPr txBox="1"/>
            <p:nvPr/>
          </p:nvSpPr>
          <p:spPr bwMode="auto">
            <a:xfrm>
              <a:off x="4636080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2175A8C0-A95C-9FFA-11C3-ADE72D2E1BAB}"/>
                </a:ext>
              </a:extLst>
            </p:cNvPr>
            <p:cNvSpPr txBox="1"/>
            <p:nvPr/>
          </p:nvSpPr>
          <p:spPr bwMode="auto">
            <a:xfrm>
              <a:off x="4217213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24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2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885CB830-66EB-628B-A1A4-F45E6011EE24}"/>
                </a:ext>
              </a:extLst>
            </p:cNvPr>
            <p:cNvSpPr txBox="1"/>
            <p:nvPr/>
          </p:nvSpPr>
          <p:spPr bwMode="auto">
            <a:xfrm>
              <a:off x="5495255" y="3292630"/>
              <a:ext cx="253596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0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0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9D97B2DB-9F18-5289-A197-AB66A3BD9542}"/>
                </a:ext>
              </a:extLst>
            </p:cNvPr>
            <p:cNvSpPr txBox="1"/>
            <p:nvPr/>
          </p:nvSpPr>
          <p:spPr bwMode="auto">
            <a:xfrm>
              <a:off x="5082738" y="3292630"/>
              <a:ext cx="253596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0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2B57254D-D34E-0E0A-28B3-82B37807204B}"/>
              </a:ext>
            </a:extLst>
          </p:cNvPr>
          <p:cNvSpPr txBox="1"/>
          <p:nvPr/>
        </p:nvSpPr>
        <p:spPr bwMode="auto">
          <a:xfrm>
            <a:off x="8141989" y="3507495"/>
            <a:ext cx="402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53B03756-29AA-F710-8FEF-6C775B922DB1}"/>
              </a:ext>
            </a:extLst>
          </p:cNvPr>
          <p:cNvSpPr txBox="1"/>
          <p:nvPr/>
        </p:nvSpPr>
        <p:spPr bwMode="auto">
          <a:xfrm>
            <a:off x="5670977" y="5742659"/>
            <a:ext cx="1181734" cy="5770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Patients at Risk, n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015873"/>
                </a:solidFill>
                <a:latin typeface="Calibri" panose="020F0502020204030204" pitchFamily="34" charset="0"/>
              </a:rPr>
              <a:t>CNA (0-5)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050" b="0" dirty="0">
                <a:solidFill>
                  <a:srgbClr val="E1471D"/>
                </a:solidFill>
                <a:latin typeface="Calibri" panose="020F0502020204030204" pitchFamily="34" charset="0"/>
              </a:rPr>
              <a:t>CNA (5+)</a:t>
            </a:r>
            <a:endParaRPr lang="en-US" sz="1050" b="0" dirty="0">
              <a:solidFill>
                <a:srgbClr val="00823B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Freeform 166">
            <a:extLst>
              <a:ext uri="{FF2B5EF4-FFF2-40B4-BE49-F238E27FC236}">
                <a16:creationId xmlns:a16="http://schemas.microsoft.com/office/drawing/2014/main" xmlns="" id="{2F12110F-6418-A5A2-A64B-82A356261427}"/>
              </a:ext>
            </a:extLst>
          </p:cNvPr>
          <p:cNvSpPr/>
          <p:nvPr/>
        </p:nvSpPr>
        <p:spPr bwMode="auto">
          <a:xfrm>
            <a:off x="6907657" y="4450736"/>
            <a:ext cx="2945219" cy="1056460"/>
          </a:xfrm>
          <a:custGeom>
            <a:avLst/>
            <a:gdLst>
              <a:gd name="connsiteX0" fmla="*/ 0 w 2945219"/>
              <a:gd name="connsiteY0" fmla="*/ 0 h 1100470"/>
              <a:gd name="connsiteX1" fmla="*/ 0 w 2945219"/>
              <a:gd name="connsiteY1" fmla="*/ 1100470 h 1100470"/>
              <a:gd name="connsiteX2" fmla="*/ 2945219 w 2945219"/>
              <a:gd name="connsiteY2" fmla="*/ 1100470 h 110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5219" h="1100470">
                <a:moveTo>
                  <a:pt x="0" y="0"/>
                </a:moveTo>
                <a:lnTo>
                  <a:pt x="0" y="1100470"/>
                </a:lnTo>
                <a:lnTo>
                  <a:pt x="2945219" y="110047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9D367D21-2DF9-FBD9-CA34-C681841C5D53}"/>
              </a:ext>
            </a:extLst>
          </p:cNvPr>
          <p:cNvGrpSpPr/>
          <p:nvPr/>
        </p:nvGrpSpPr>
        <p:grpSpPr>
          <a:xfrm>
            <a:off x="6841461" y="4526124"/>
            <a:ext cx="76200" cy="981072"/>
            <a:chOff x="2679071" y="2308225"/>
            <a:chExt cx="76200" cy="981072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DCF226A3-A5D1-4E1B-BE6C-C09C8119C5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308225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C3E76A02-12A9-6AC1-F638-18F70E548F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504439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AD3462BF-B6AB-F04E-DC84-8BA017D2A9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700653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F5935192-AF05-93AB-EC1A-A36BB57AD5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289686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346AD243-085C-B848-CCCD-F2FD446A89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093081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55DC8602-7276-A67D-A311-511DAAF1C7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9071" y="3289297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1B87B321-F949-9BC8-1403-86877CC7A049}"/>
              </a:ext>
            </a:extLst>
          </p:cNvPr>
          <p:cNvGrpSpPr/>
          <p:nvPr/>
        </p:nvGrpSpPr>
        <p:grpSpPr>
          <a:xfrm>
            <a:off x="6907657" y="5494497"/>
            <a:ext cx="2887980" cy="76200"/>
            <a:chOff x="2732567" y="3251198"/>
            <a:chExt cx="2887980" cy="76200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222CDA5D-5B3B-F8B5-768C-0EB3F6BD5D4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269446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6701FA44-DDCC-F7AF-9289-8F0B040C52E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107036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65A66DB4-E9AE-7A90-4608-02D4D37AD09E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519605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A0E63949-F573-2267-1182-C5CA6AEBB4DC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32174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FADEBADB-6441-7B2A-237D-5538522F261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344743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8F83FBBA-3852-BC38-12E4-C0808578B4BF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4757312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5180C86F-501F-423F-FB68-89ABE1921C6D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169881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86105FB7-2167-5F0E-8A2E-DAC622691369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582447" y="3289298"/>
              <a:ext cx="762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4E2DBBAC-68A3-EBDB-00D8-FEFBE51A53DB}"/>
              </a:ext>
            </a:extLst>
          </p:cNvPr>
          <p:cNvGrpSpPr/>
          <p:nvPr/>
        </p:nvGrpSpPr>
        <p:grpSpPr>
          <a:xfrm>
            <a:off x="7031299" y="5054444"/>
            <a:ext cx="832094" cy="415498"/>
            <a:chOff x="3145134" y="2448254"/>
            <a:chExt cx="832094" cy="415498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DA5AE338-E4D7-2442-24E4-23BA7860EA42}"/>
                </a:ext>
              </a:extLst>
            </p:cNvPr>
            <p:cNvSpPr txBox="1"/>
            <p:nvPr/>
          </p:nvSpPr>
          <p:spPr bwMode="auto">
            <a:xfrm>
              <a:off x="3265174" y="2448254"/>
              <a:ext cx="71205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CAN (0-5)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CAN (5+)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DB7CF807-EAD0-2185-151F-4970E47473B8}"/>
                </a:ext>
              </a:extLst>
            </p:cNvPr>
            <p:cNvCxnSpPr/>
            <p:nvPr/>
          </p:nvCxnSpPr>
          <p:spPr bwMode="auto">
            <a:xfrm flipH="1">
              <a:off x="3145135" y="2588892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01587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BDFB918C-318E-8981-EAED-A7D34AC607EC}"/>
                </a:ext>
              </a:extLst>
            </p:cNvPr>
            <p:cNvCxnSpPr/>
            <p:nvPr/>
          </p:nvCxnSpPr>
          <p:spPr bwMode="auto">
            <a:xfrm flipH="1">
              <a:off x="3145134" y="2746055"/>
              <a:ext cx="160039" cy="0"/>
            </a:xfrm>
            <a:prstGeom prst="line">
              <a:avLst/>
            </a:prstGeom>
            <a:noFill/>
            <a:ln w="28575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8E4B53B5-A01C-4F20-0B7D-14E6526D9EF5}"/>
              </a:ext>
            </a:extLst>
          </p:cNvPr>
          <p:cNvSpPr txBox="1"/>
          <p:nvPr/>
        </p:nvSpPr>
        <p:spPr bwMode="auto">
          <a:xfrm>
            <a:off x="10078996" y="4560768"/>
            <a:ext cx="6864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CNA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P 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= .014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217B2158-B8F7-0CD1-B848-EAFE5AD318F4}"/>
              </a:ext>
            </a:extLst>
          </p:cNvPr>
          <p:cNvSpPr txBox="1"/>
          <p:nvPr/>
        </p:nvSpPr>
        <p:spPr bwMode="auto">
          <a:xfrm rot="16200000">
            <a:off x="6198362" y="4874497"/>
            <a:ext cx="445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PFS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xmlns="" id="{020DD6E7-B4B3-4809-68E3-9EB1E3BAF76E}"/>
              </a:ext>
            </a:extLst>
          </p:cNvPr>
          <p:cNvGrpSpPr/>
          <p:nvPr/>
        </p:nvGrpSpPr>
        <p:grpSpPr>
          <a:xfrm>
            <a:off x="6526706" y="4387621"/>
            <a:ext cx="380232" cy="1259278"/>
            <a:chOff x="2364316" y="2169722"/>
            <a:chExt cx="380232" cy="1259278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01B74FAD-B55F-AB26-58D2-CCEB702EF30C}"/>
                </a:ext>
              </a:extLst>
            </p:cNvPr>
            <p:cNvSpPr txBox="1"/>
            <p:nvPr/>
          </p:nvSpPr>
          <p:spPr bwMode="auto">
            <a:xfrm>
              <a:off x="2364316" y="2366178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DE2CA1FD-0831-F443-EEDB-64EF834ECC44}"/>
                </a:ext>
              </a:extLst>
            </p:cNvPr>
            <p:cNvSpPr txBox="1"/>
            <p:nvPr/>
          </p:nvSpPr>
          <p:spPr bwMode="auto">
            <a:xfrm>
              <a:off x="2364316" y="2169722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1.0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xmlns="" id="{393503AE-2E2E-F1A3-8B1F-DB9A6556B871}"/>
                </a:ext>
              </a:extLst>
            </p:cNvPr>
            <p:cNvSpPr txBox="1"/>
            <p:nvPr/>
          </p:nvSpPr>
          <p:spPr bwMode="auto">
            <a:xfrm>
              <a:off x="2364316" y="2759090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B069FACB-6986-64E3-554E-474473BC7C43}"/>
                </a:ext>
              </a:extLst>
            </p:cNvPr>
            <p:cNvSpPr txBox="1"/>
            <p:nvPr/>
          </p:nvSpPr>
          <p:spPr bwMode="auto">
            <a:xfrm>
              <a:off x="2364316" y="2562634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3C7B6190-3A8A-60E2-A587-86F9202DBAA4}"/>
                </a:ext>
              </a:extLst>
            </p:cNvPr>
            <p:cNvSpPr txBox="1"/>
            <p:nvPr/>
          </p:nvSpPr>
          <p:spPr bwMode="auto">
            <a:xfrm>
              <a:off x="2481335" y="3152001"/>
              <a:ext cx="263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61729C5B-19DB-3339-8364-66540D63066A}"/>
                </a:ext>
              </a:extLst>
            </p:cNvPr>
            <p:cNvSpPr txBox="1"/>
            <p:nvPr/>
          </p:nvSpPr>
          <p:spPr bwMode="auto">
            <a:xfrm>
              <a:off x="2364316" y="2955546"/>
              <a:ext cx="3802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E3AAF85D-29D4-6330-76EC-199A31D8B508}"/>
              </a:ext>
            </a:extLst>
          </p:cNvPr>
          <p:cNvGrpSpPr/>
          <p:nvPr/>
        </p:nvGrpSpPr>
        <p:grpSpPr>
          <a:xfrm>
            <a:off x="6776529" y="5510529"/>
            <a:ext cx="3191494" cy="276999"/>
            <a:chOff x="2601439" y="3292630"/>
            <a:chExt cx="3191494" cy="276999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D5DAE9FD-920E-ECDD-B09C-58A597354A51}"/>
                </a:ext>
              </a:extLst>
            </p:cNvPr>
            <p:cNvSpPr txBox="1"/>
            <p:nvPr/>
          </p:nvSpPr>
          <p:spPr bwMode="auto">
            <a:xfrm>
              <a:off x="297468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xmlns="" id="{56D376FE-7807-EFB6-1D5E-DBCCA1BA8CFA}"/>
                </a:ext>
              </a:extLst>
            </p:cNvPr>
            <p:cNvSpPr txBox="1"/>
            <p:nvPr/>
          </p:nvSpPr>
          <p:spPr bwMode="auto">
            <a:xfrm>
              <a:off x="2601439" y="3292630"/>
              <a:ext cx="263213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710C3C76-B120-68BB-4DA7-52C3C9CA6C46}"/>
                </a:ext>
              </a:extLst>
            </p:cNvPr>
            <p:cNvSpPr txBox="1"/>
            <p:nvPr/>
          </p:nvSpPr>
          <p:spPr bwMode="auto">
            <a:xfrm>
              <a:off x="3799394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06DACA5D-93AB-9DCF-FB4A-BB98CCCB4AC7}"/>
                </a:ext>
              </a:extLst>
            </p:cNvPr>
            <p:cNvSpPr txBox="1"/>
            <p:nvPr/>
          </p:nvSpPr>
          <p:spPr bwMode="auto">
            <a:xfrm>
              <a:off x="339005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xmlns="" id="{BAD71013-B070-4368-AF46-E66B3A28F795}"/>
                </a:ext>
              </a:extLst>
            </p:cNvPr>
            <p:cNvSpPr txBox="1"/>
            <p:nvPr/>
          </p:nvSpPr>
          <p:spPr bwMode="auto">
            <a:xfrm>
              <a:off x="4626462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B9674E35-9B33-01E3-FCC9-BEDEFC4DCA05}"/>
                </a:ext>
              </a:extLst>
            </p:cNvPr>
            <p:cNvSpPr txBox="1"/>
            <p:nvPr/>
          </p:nvSpPr>
          <p:spPr bwMode="auto">
            <a:xfrm>
              <a:off x="4207595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xmlns="" id="{C6BF0071-3105-4BF9-02B5-A8B61E2248B5}"/>
                </a:ext>
              </a:extLst>
            </p:cNvPr>
            <p:cNvSpPr txBox="1"/>
            <p:nvPr/>
          </p:nvSpPr>
          <p:spPr bwMode="auto">
            <a:xfrm>
              <a:off x="5451173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84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989446F2-716C-2901-45E7-6FB810687781}"/>
                </a:ext>
              </a:extLst>
            </p:cNvPr>
            <p:cNvSpPr txBox="1"/>
            <p:nvPr/>
          </p:nvSpPr>
          <p:spPr bwMode="auto">
            <a:xfrm>
              <a:off x="5038656" y="3292630"/>
              <a:ext cx="341760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72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9E0ACDCA-8370-2C19-9BB9-51F63910D805}"/>
              </a:ext>
            </a:extLst>
          </p:cNvPr>
          <p:cNvGrpSpPr/>
          <p:nvPr/>
        </p:nvGrpSpPr>
        <p:grpSpPr>
          <a:xfrm>
            <a:off x="6746874" y="5908449"/>
            <a:ext cx="3177067" cy="577081"/>
            <a:chOff x="2571784" y="3292630"/>
            <a:chExt cx="3177067" cy="577081"/>
          </a:xfrm>
        </p:grpSpPr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FB698924-8A3F-30BF-1316-32434BE311D4}"/>
                </a:ext>
              </a:extLst>
            </p:cNvPr>
            <p:cNvSpPr txBox="1"/>
            <p:nvPr/>
          </p:nvSpPr>
          <p:spPr bwMode="auto">
            <a:xfrm>
              <a:off x="2984301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22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14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2E09D814-FF2D-E6CB-3166-A602E6871E64}"/>
                </a:ext>
              </a:extLst>
            </p:cNvPr>
            <p:cNvSpPr txBox="1"/>
            <p:nvPr/>
          </p:nvSpPr>
          <p:spPr bwMode="auto">
            <a:xfrm>
              <a:off x="2571784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15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3EA40195-0E51-FF80-33C6-D070FB823D52}"/>
                </a:ext>
              </a:extLst>
            </p:cNvPr>
            <p:cNvSpPr txBox="1"/>
            <p:nvPr/>
          </p:nvSpPr>
          <p:spPr bwMode="auto">
            <a:xfrm>
              <a:off x="3809012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13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xmlns="" id="{67D8D373-4CE9-8B55-E02B-55662B517543}"/>
                </a:ext>
              </a:extLst>
            </p:cNvPr>
            <p:cNvSpPr txBox="1"/>
            <p:nvPr/>
          </p:nvSpPr>
          <p:spPr bwMode="auto">
            <a:xfrm>
              <a:off x="3399670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25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13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xmlns="" id="{6735049F-1D0D-E8CA-C3CE-20BC80900681}"/>
                </a:ext>
              </a:extLst>
            </p:cNvPr>
            <p:cNvSpPr txBox="1"/>
            <p:nvPr/>
          </p:nvSpPr>
          <p:spPr bwMode="auto">
            <a:xfrm>
              <a:off x="4636080" y="3292630"/>
              <a:ext cx="322525" cy="57708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11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4</a:t>
              </a: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/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xmlns="" id="{DB04F258-5659-7D6E-A5CB-B92A3C213BD9}"/>
                </a:ext>
              </a:extLst>
            </p:cNvPr>
            <p:cNvSpPr txBox="1"/>
            <p:nvPr/>
          </p:nvSpPr>
          <p:spPr bwMode="auto">
            <a:xfrm>
              <a:off x="4217213" y="3292630"/>
              <a:ext cx="322524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18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7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xmlns="" id="{D4A724B9-86C5-7E04-535B-F36D5D5890E1}"/>
                </a:ext>
              </a:extLst>
            </p:cNvPr>
            <p:cNvSpPr txBox="1"/>
            <p:nvPr/>
          </p:nvSpPr>
          <p:spPr bwMode="auto">
            <a:xfrm>
              <a:off x="5495255" y="3292630"/>
              <a:ext cx="253596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0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0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xmlns="" id="{DBCCF149-746A-A8FB-F799-5F56A6544E61}"/>
                </a:ext>
              </a:extLst>
            </p:cNvPr>
            <p:cNvSpPr txBox="1"/>
            <p:nvPr/>
          </p:nvSpPr>
          <p:spPr bwMode="auto">
            <a:xfrm>
              <a:off x="5082738" y="3292630"/>
              <a:ext cx="253596" cy="415498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  <a:t>4</a:t>
              </a:r>
              <a:br>
                <a:rPr lang="en-US" sz="1050" b="0" dirty="0">
                  <a:solidFill>
                    <a:srgbClr val="015873"/>
                  </a:solidFill>
                  <a:latin typeface="Calibri" panose="020F0502020204030204" pitchFamily="34" charset="0"/>
                </a:rPr>
              </a:br>
              <a:r>
                <a:rPr lang="en-US" sz="1050" b="0" dirty="0">
                  <a:solidFill>
                    <a:srgbClr val="E1471D"/>
                  </a:solidFill>
                  <a:latin typeface="Calibri" panose="020F0502020204030204" pitchFamily="34" charset="0"/>
                </a:rPr>
                <a:t>1</a:t>
              </a:r>
              <a:endParaRPr lang="en-US" sz="1050" b="0" dirty="0">
                <a:solidFill>
                  <a:srgbClr val="00823B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82CABFFD-088B-5B32-DE91-83115FDC3FD8}"/>
              </a:ext>
            </a:extLst>
          </p:cNvPr>
          <p:cNvSpPr txBox="1"/>
          <p:nvPr/>
        </p:nvSpPr>
        <p:spPr bwMode="auto">
          <a:xfrm>
            <a:off x="8141989" y="5697702"/>
            <a:ext cx="4026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576FF151-CCDB-A634-C8E9-F80C983C2B23}"/>
              </a:ext>
            </a:extLst>
          </p:cNvPr>
          <p:cNvGrpSpPr/>
          <p:nvPr/>
        </p:nvGrpSpPr>
        <p:grpSpPr>
          <a:xfrm>
            <a:off x="2852299" y="2279611"/>
            <a:ext cx="2784475" cy="584622"/>
            <a:chOff x="2746375" y="2250890"/>
            <a:chExt cx="2784475" cy="584622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xmlns="" id="{EDFD1A38-76B0-C99C-691D-49CF3E92A63B}"/>
                </a:ext>
              </a:extLst>
            </p:cNvPr>
            <p:cNvGrpSpPr/>
            <p:nvPr/>
          </p:nvGrpSpPr>
          <p:grpSpPr>
            <a:xfrm>
              <a:off x="2945173" y="2250890"/>
              <a:ext cx="2550082" cy="584622"/>
              <a:chOff x="2945173" y="2250890"/>
              <a:chExt cx="2550082" cy="584622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xmlns="" id="{1960591B-9CA6-6B22-2A06-5BA5C2E463A9}"/>
                  </a:ext>
                </a:extLst>
              </p:cNvPr>
              <p:cNvCxnSpPr/>
              <p:nvPr/>
            </p:nvCxnSpPr>
            <p:spPr bwMode="auto">
              <a:xfrm>
                <a:off x="5495255" y="2744072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xmlns="" id="{4CAC553D-20EE-7BFB-27F5-E3B62BA51B57}"/>
                  </a:ext>
                </a:extLst>
              </p:cNvPr>
              <p:cNvCxnSpPr/>
              <p:nvPr/>
            </p:nvCxnSpPr>
            <p:spPr bwMode="auto">
              <a:xfrm>
                <a:off x="2945173" y="2250890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7C5CB553-247B-9752-DAA3-3E7755F2F2FB}"/>
                  </a:ext>
                </a:extLst>
              </p:cNvPr>
              <p:cNvGrpSpPr/>
              <p:nvPr/>
            </p:nvGrpSpPr>
            <p:grpSpPr>
              <a:xfrm>
                <a:off x="4050084" y="2256690"/>
                <a:ext cx="1032654" cy="91440"/>
                <a:chOff x="4050084" y="2256690"/>
                <a:chExt cx="1032654" cy="91440"/>
              </a:xfrm>
            </p:grpSpPr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xmlns="" id="{9AFBEF22-2B83-9204-19BF-5A6E08D8BF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050084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xmlns="" id="{141061F2-05EB-6289-C9EE-4211B8A6948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78684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xmlns="" id="{5B935889-76F9-1C14-22A7-8BF1B17AD22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16759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xmlns="" id="{27FC1B98-B992-6129-C89E-783F91DD0A5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53945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xmlns="" id="{C7B9D347-AF92-D1D6-2D38-6D7B45C838F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759256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xmlns="" id="{D0D913AA-8F09-F227-0877-24169EC851E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670544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xmlns="" id="{D03EDFDC-94B4-5368-6BDF-34A7ED81AB0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082738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xmlns="" id="{69DBE63D-12F8-B1BA-1EC2-280C95FC158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89381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xmlns="" id="{26893A1C-BE7B-0A07-E0C5-EA0E570B178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55467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xmlns="" id="{A5282A4A-C71F-6563-60A8-07D54A463A0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05176" y="225669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xmlns="" id="{58291C3C-F388-715D-BD38-0A74C5E7EFA1}"/>
                </a:ext>
              </a:extLst>
            </p:cNvPr>
            <p:cNvSpPr/>
            <p:nvPr/>
          </p:nvSpPr>
          <p:spPr bwMode="auto">
            <a:xfrm>
              <a:off x="2746375" y="2298700"/>
              <a:ext cx="2784475" cy="498475"/>
            </a:xfrm>
            <a:custGeom>
              <a:avLst/>
              <a:gdLst>
                <a:gd name="connsiteX0" fmla="*/ 0 w 2784475"/>
                <a:gd name="connsiteY0" fmla="*/ 0 h 498475"/>
                <a:gd name="connsiteX1" fmla="*/ 2473325 w 2784475"/>
                <a:gd name="connsiteY1" fmla="*/ 0 h 498475"/>
                <a:gd name="connsiteX2" fmla="*/ 2473325 w 2784475"/>
                <a:gd name="connsiteY2" fmla="*/ 498475 h 498475"/>
                <a:gd name="connsiteX3" fmla="*/ 2784475 w 2784475"/>
                <a:gd name="connsiteY3" fmla="*/ 498475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4475" h="498475">
                  <a:moveTo>
                    <a:pt x="0" y="0"/>
                  </a:moveTo>
                  <a:lnTo>
                    <a:pt x="2473325" y="0"/>
                  </a:lnTo>
                  <a:lnTo>
                    <a:pt x="2473325" y="498475"/>
                  </a:lnTo>
                  <a:lnTo>
                    <a:pt x="2784475" y="498475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819DFACF-34FF-21FA-05A8-CB5437FBBD7E}"/>
              </a:ext>
            </a:extLst>
          </p:cNvPr>
          <p:cNvGrpSpPr/>
          <p:nvPr/>
        </p:nvGrpSpPr>
        <p:grpSpPr>
          <a:xfrm>
            <a:off x="2852928" y="2285961"/>
            <a:ext cx="2803525" cy="419198"/>
            <a:chOff x="2743200" y="2254148"/>
            <a:chExt cx="2803525" cy="419198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xmlns="" id="{4FF02F2E-884C-F289-8A2F-8394B9C04B7F}"/>
                </a:ext>
              </a:extLst>
            </p:cNvPr>
            <p:cNvGrpSpPr/>
            <p:nvPr/>
          </p:nvGrpSpPr>
          <p:grpSpPr>
            <a:xfrm>
              <a:off x="2910670" y="2254148"/>
              <a:ext cx="2602298" cy="419198"/>
              <a:chOff x="2910670" y="2254148"/>
              <a:chExt cx="2602298" cy="419198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xmlns="" id="{100D7585-D563-FAF6-FF69-F45863088343}"/>
                  </a:ext>
                </a:extLst>
              </p:cNvPr>
              <p:cNvGrpSpPr/>
              <p:nvPr/>
            </p:nvGrpSpPr>
            <p:grpSpPr>
              <a:xfrm>
                <a:off x="5445612" y="2580173"/>
                <a:ext cx="67356" cy="93173"/>
                <a:chOff x="5445612" y="2580173"/>
                <a:chExt cx="67356" cy="93173"/>
              </a:xfrm>
            </p:grpSpPr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xmlns="" id="{3410F823-F78F-80AD-F24C-A1C0C66FDA95}"/>
                    </a:ext>
                  </a:extLst>
                </p:cNvPr>
                <p:cNvCxnSpPr/>
                <p:nvPr/>
              </p:nvCxnSpPr>
              <p:spPr bwMode="auto">
                <a:xfrm>
                  <a:off x="5445612" y="258017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xmlns="" id="{BC55D5C6-B532-3343-154B-AA0A55FD7503}"/>
                    </a:ext>
                  </a:extLst>
                </p:cNvPr>
                <p:cNvCxnSpPr/>
                <p:nvPr/>
              </p:nvCxnSpPr>
              <p:spPr bwMode="auto">
                <a:xfrm>
                  <a:off x="5512968" y="2581906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xmlns="" id="{9E3CD83B-E45D-9AB8-174E-607B5A868DC4}"/>
                  </a:ext>
                </a:extLst>
              </p:cNvPr>
              <p:cNvGrpSpPr/>
              <p:nvPr/>
            </p:nvGrpSpPr>
            <p:grpSpPr>
              <a:xfrm>
                <a:off x="2910670" y="2254148"/>
                <a:ext cx="2253048" cy="91440"/>
                <a:chOff x="2910670" y="2247798"/>
                <a:chExt cx="2253048" cy="91440"/>
              </a:xfrm>
            </p:grpSpPr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xmlns="" id="{4F41EEFF-575C-9D35-A75E-582A113DA0B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910670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xmlns="" id="{7B5D03DE-1ECA-8732-16E3-205A66715B9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382137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xmlns="" id="{B161D4B4-8709-AE77-CA82-E8BF78771CE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75754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xmlns="" id="{A2D66522-95DB-2901-64D9-7B0691B7FB5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12843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xmlns="" id="{5A4A4233-F452-0CD2-9A07-7A647F1F4C5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78837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xmlns="" id="{FEDC2DB5-F91B-2FC4-57D2-07D1CD116B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63718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xmlns="" id="{4857DA11-2778-D517-1A9D-2266F9B13F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792237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xmlns="" id="{1C63935C-E671-1F85-8928-090750569A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24140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xmlns="" id="{B726EAA2-362E-9948-78B6-E90B8443570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38631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6" name="Straight Connector 245">
                  <a:extLst>
                    <a:ext uri="{FF2B5EF4-FFF2-40B4-BE49-F238E27FC236}">
                      <a16:creationId xmlns:a16="http://schemas.microsoft.com/office/drawing/2014/main" xmlns="" id="{E0E5EA0D-FED4-B5BA-01B2-9AD0BF1827A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49080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>
                  <a:extLst>
                    <a:ext uri="{FF2B5EF4-FFF2-40B4-BE49-F238E27FC236}">
                      <a16:creationId xmlns:a16="http://schemas.microsoft.com/office/drawing/2014/main" xmlns="" id="{85E70C6F-540E-915B-1242-0E1340578DF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09743" y="22477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xmlns="" id="{50E5F0D0-7C21-9AC9-8E1F-AD810345FA0E}"/>
                </a:ext>
              </a:extLst>
            </p:cNvPr>
            <p:cNvSpPr/>
            <p:nvPr/>
          </p:nvSpPr>
          <p:spPr bwMode="auto">
            <a:xfrm>
              <a:off x="2743200" y="2292350"/>
              <a:ext cx="2803525" cy="339725"/>
            </a:xfrm>
            <a:custGeom>
              <a:avLst/>
              <a:gdLst>
                <a:gd name="connsiteX0" fmla="*/ 0 w 2803525"/>
                <a:gd name="connsiteY0" fmla="*/ 0 h 339725"/>
                <a:gd name="connsiteX1" fmla="*/ 2482850 w 2803525"/>
                <a:gd name="connsiteY1" fmla="*/ 0 h 339725"/>
                <a:gd name="connsiteX2" fmla="*/ 2482850 w 2803525"/>
                <a:gd name="connsiteY2" fmla="*/ 339725 h 339725"/>
                <a:gd name="connsiteX3" fmla="*/ 2803525 w 2803525"/>
                <a:gd name="connsiteY3" fmla="*/ 339725 h 3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3525" h="339725">
                  <a:moveTo>
                    <a:pt x="0" y="0"/>
                  </a:moveTo>
                  <a:lnTo>
                    <a:pt x="2482850" y="0"/>
                  </a:lnTo>
                  <a:lnTo>
                    <a:pt x="2482850" y="339725"/>
                  </a:lnTo>
                  <a:lnTo>
                    <a:pt x="2803525" y="339725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xmlns="" id="{DD54E933-9D2B-370A-1E0E-8C8ADCA1B266}"/>
              </a:ext>
            </a:extLst>
          </p:cNvPr>
          <p:cNvGrpSpPr/>
          <p:nvPr/>
        </p:nvGrpSpPr>
        <p:grpSpPr>
          <a:xfrm>
            <a:off x="2852928" y="2280831"/>
            <a:ext cx="2711450" cy="804716"/>
            <a:chOff x="2743200" y="2249018"/>
            <a:chExt cx="2711450" cy="804716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xmlns="" id="{F13718B8-1A18-DDB4-7142-17D9DD7F9F89}"/>
                </a:ext>
              </a:extLst>
            </p:cNvPr>
            <p:cNvGrpSpPr/>
            <p:nvPr/>
          </p:nvGrpSpPr>
          <p:grpSpPr>
            <a:xfrm>
              <a:off x="2792027" y="2249018"/>
              <a:ext cx="2622516" cy="804716"/>
              <a:chOff x="2792027" y="2249018"/>
              <a:chExt cx="2622516" cy="804716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F8262C8D-604A-E846-BFD0-BFC6418DB145}"/>
                  </a:ext>
                </a:extLst>
              </p:cNvPr>
              <p:cNvCxnSpPr/>
              <p:nvPr/>
            </p:nvCxnSpPr>
            <p:spPr bwMode="auto">
              <a:xfrm>
                <a:off x="3989811" y="231715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xmlns="" id="{6EB55359-0D99-F824-A658-5FC9FE7B18EF}"/>
                  </a:ext>
                </a:extLst>
              </p:cNvPr>
              <p:cNvCxnSpPr/>
              <p:nvPr/>
            </p:nvCxnSpPr>
            <p:spPr bwMode="auto">
              <a:xfrm>
                <a:off x="4070837" y="2370772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xmlns="" id="{5B0254A0-E466-36ED-160D-705474CE69B3}"/>
                  </a:ext>
                </a:extLst>
              </p:cNvPr>
              <p:cNvCxnSpPr/>
              <p:nvPr/>
            </p:nvCxnSpPr>
            <p:spPr bwMode="auto">
              <a:xfrm>
                <a:off x="4864587" y="2683840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xmlns="" id="{BF20A2CB-DFFD-5D0D-1668-04FBC606140F}"/>
                  </a:ext>
                </a:extLst>
              </p:cNvPr>
              <p:cNvGrpSpPr/>
              <p:nvPr/>
            </p:nvGrpSpPr>
            <p:grpSpPr>
              <a:xfrm>
                <a:off x="4202540" y="2454598"/>
                <a:ext cx="263987" cy="91440"/>
                <a:chOff x="4202540" y="2454598"/>
                <a:chExt cx="263987" cy="91440"/>
              </a:xfrm>
            </p:grpSpPr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xmlns="" id="{6E34859F-A843-A4C4-918E-129BAACBDF6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66527" y="24545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xmlns="" id="{9F9666E9-AC4F-FE35-AE22-4738C2110D1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02540" y="24545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xmlns="" id="{761AB28B-171F-84AE-BBFE-73E1682E645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27906" y="2454598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823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xmlns="" id="{5EE186E0-9D2C-30E5-F0F4-A55D93D2D66E}"/>
                  </a:ext>
                </a:extLst>
              </p:cNvPr>
              <p:cNvCxnSpPr/>
              <p:nvPr/>
            </p:nvCxnSpPr>
            <p:spPr bwMode="auto">
              <a:xfrm>
                <a:off x="5176905" y="296229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EBAE261E-2FB6-02CE-1016-6473720CF2B4}"/>
                  </a:ext>
                </a:extLst>
              </p:cNvPr>
              <p:cNvCxnSpPr/>
              <p:nvPr/>
            </p:nvCxnSpPr>
            <p:spPr bwMode="auto">
              <a:xfrm>
                <a:off x="5414543" y="295849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xmlns="" id="{1B0E03F4-C698-1049-772B-15DA42BA313E}"/>
                  </a:ext>
                </a:extLst>
              </p:cNvPr>
              <p:cNvCxnSpPr/>
              <p:nvPr/>
            </p:nvCxnSpPr>
            <p:spPr bwMode="auto">
              <a:xfrm>
                <a:off x="2792027" y="2249018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B4A7B7AC-23AC-7E05-8361-00CC788FEBD8}"/>
                  </a:ext>
                </a:extLst>
              </p:cNvPr>
              <p:cNvCxnSpPr/>
              <p:nvPr/>
            </p:nvCxnSpPr>
            <p:spPr bwMode="auto">
              <a:xfrm>
                <a:off x="3639037" y="2316337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786897A0-4D92-8E3B-5553-240DF7192AE4}"/>
                  </a:ext>
                </a:extLst>
              </p:cNvPr>
              <p:cNvCxnSpPr/>
              <p:nvPr/>
            </p:nvCxnSpPr>
            <p:spPr bwMode="auto">
              <a:xfrm>
                <a:off x="2814933" y="2250423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82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xmlns="" id="{3B65C061-E7E0-7145-C1D5-68EAFA60E33C}"/>
                </a:ext>
              </a:extLst>
            </p:cNvPr>
            <p:cNvSpPr/>
            <p:nvPr/>
          </p:nvSpPr>
          <p:spPr bwMode="auto">
            <a:xfrm>
              <a:off x="2743200" y="2298700"/>
              <a:ext cx="2711450" cy="711200"/>
            </a:xfrm>
            <a:custGeom>
              <a:avLst/>
              <a:gdLst>
                <a:gd name="connsiteX0" fmla="*/ 0 w 2711450"/>
                <a:gd name="connsiteY0" fmla="*/ 0 h 711200"/>
                <a:gd name="connsiteX1" fmla="*/ 422275 w 2711450"/>
                <a:gd name="connsiteY1" fmla="*/ 0 h 711200"/>
                <a:gd name="connsiteX2" fmla="*/ 422275 w 2711450"/>
                <a:gd name="connsiteY2" fmla="*/ 60325 h 711200"/>
                <a:gd name="connsiteX3" fmla="*/ 1298575 w 2711450"/>
                <a:gd name="connsiteY3" fmla="*/ 60325 h 711200"/>
                <a:gd name="connsiteX4" fmla="*/ 1298575 w 2711450"/>
                <a:gd name="connsiteY4" fmla="*/ 123825 h 711200"/>
                <a:gd name="connsiteX5" fmla="*/ 1365250 w 2711450"/>
                <a:gd name="connsiteY5" fmla="*/ 123825 h 711200"/>
                <a:gd name="connsiteX6" fmla="*/ 1365250 w 2711450"/>
                <a:gd name="connsiteY6" fmla="*/ 209550 h 711200"/>
                <a:gd name="connsiteX7" fmla="*/ 1768475 w 2711450"/>
                <a:gd name="connsiteY7" fmla="*/ 209550 h 711200"/>
                <a:gd name="connsiteX8" fmla="*/ 1768475 w 2711450"/>
                <a:gd name="connsiteY8" fmla="*/ 317500 h 711200"/>
                <a:gd name="connsiteX9" fmla="*/ 2038350 w 2711450"/>
                <a:gd name="connsiteY9" fmla="*/ 317500 h 711200"/>
                <a:gd name="connsiteX10" fmla="*/ 2038350 w 2711450"/>
                <a:gd name="connsiteY10" fmla="*/ 434975 h 711200"/>
                <a:gd name="connsiteX11" fmla="*/ 2292350 w 2711450"/>
                <a:gd name="connsiteY11" fmla="*/ 434975 h 711200"/>
                <a:gd name="connsiteX12" fmla="*/ 2292350 w 2711450"/>
                <a:gd name="connsiteY12" fmla="*/ 574675 h 711200"/>
                <a:gd name="connsiteX13" fmla="*/ 2320925 w 2711450"/>
                <a:gd name="connsiteY13" fmla="*/ 574675 h 711200"/>
                <a:gd name="connsiteX14" fmla="*/ 2320925 w 2711450"/>
                <a:gd name="connsiteY14" fmla="*/ 711200 h 711200"/>
                <a:gd name="connsiteX15" fmla="*/ 2711450 w 2711450"/>
                <a:gd name="connsiteY15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11450" h="711200">
                  <a:moveTo>
                    <a:pt x="0" y="0"/>
                  </a:moveTo>
                  <a:lnTo>
                    <a:pt x="422275" y="0"/>
                  </a:lnTo>
                  <a:lnTo>
                    <a:pt x="422275" y="60325"/>
                  </a:lnTo>
                  <a:lnTo>
                    <a:pt x="1298575" y="60325"/>
                  </a:lnTo>
                  <a:lnTo>
                    <a:pt x="1298575" y="123825"/>
                  </a:lnTo>
                  <a:lnTo>
                    <a:pt x="1365250" y="123825"/>
                  </a:lnTo>
                  <a:lnTo>
                    <a:pt x="1365250" y="209550"/>
                  </a:lnTo>
                  <a:lnTo>
                    <a:pt x="1768475" y="209550"/>
                  </a:lnTo>
                  <a:lnTo>
                    <a:pt x="1768475" y="317500"/>
                  </a:lnTo>
                  <a:lnTo>
                    <a:pt x="2038350" y="317500"/>
                  </a:lnTo>
                  <a:lnTo>
                    <a:pt x="2038350" y="434975"/>
                  </a:lnTo>
                  <a:lnTo>
                    <a:pt x="2292350" y="434975"/>
                  </a:lnTo>
                  <a:lnTo>
                    <a:pt x="2292350" y="574675"/>
                  </a:lnTo>
                  <a:lnTo>
                    <a:pt x="2320925" y="574675"/>
                  </a:lnTo>
                  <a:lnTo>
                    <a:pt x="2320925" y="711200"/>
                  </a:lnTo>
                  <a:lnTo>
                    <a:pt x="2711450" y="711200"/>
                  </a:lnTo>
                </a:path>
              </a:pathLst>
            </a:custGeom>
            <a:noFill/>
            <a:ln w="28575">
              <a:solidFill>
                <a:srgbClr val="00823B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xmlns="" id="{C3D56A47-40B9-2FBC-DBAE-E2B1DA089079}"/>
              </a:ext>
            </a:extLst>
          </p:cNvPr>
          <p:cNvGrpSpPr/>
          <p:nvPr/>
        </p:nvGrpSpPr>
        <p:grpSpPr>
          <a:xfrm>
            <a:off x="2923298" y="4465234"/>
            <a:ext cx="2349453" cy="536252"/>
            <a:chOff x="2808583" y="4373203"/>
            <a:chExt cx="2381396" cy="536252"/>
          </a:xfrm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xmlns="" id="{E1A56B70-9891-5DF4-6C7B-B5A9D112D25B}"/>
                </a:ext>
              </a:extLst>
            </p:cNvPr>
            <p:cNvGrpSpPr/>
            <p:nvPr/>
          </p:nvGrpSpPr>
          <p:grpSpPr>
            <a:xfrm>
              <a:off x="2808583" y="4373203"/>
              <a:ext cx="1202622" cy="137160"/>
              <a:chOff x="2808583" y="4373203"/>
              <a:chExt cx="1202622" cy="137160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613F01B6-48AF-DED6-9D88-DC4F0DE68C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942258" y="4418923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D3276389-265E-6B39-5291-93650578ECB1}"/>
                  </a:ext>
                </a:extLst>
              </p:cNvPr>
              <p:cNvCxnSpPr/>
              <p:nvPr/>
            </p:nvCxnSpPr>
            <p:spPr bwMode="auto">
              <a:xfrm>
                <a:off x="2808583" y="4373203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xmlns="" id="{0FD85486-B93B-60ED-9B0F-CDB51E2AF2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011205" y="4418923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xmlns="" id="{E01A4657-0AC8-FC92-2129-8306118248A6}"/>
                </a:ext>
              </a:extLst>
            </p:cNvPr>
            <p:cNvGrpSpPr/>
            <p:nvPr/>
          </p:nvGrpSpPr>
          <p:grpSpPr>
            <a:xfrm>
              <a:off x="4894526" y="4591395"/>
              <a:ext cx="295453" cy="318060"/>
              <a:chOff x="4894526" y="4591395"/>
              <a:chExt cx="295453" cy="318060"/>
            </a:xfrm>
          </p:grpSpPr>
          <p:grpSp>
            <p:nvGrpSpPr>
              <p:cNvPr id="330" name="Group 329">
                <a:extLst>
                  <a:ext uri="{FF2B5EF4-FFF2-40B4-BE49-F238E27FC236}">
                    <a16:creationId xmlns:a16="http://schemas.microsoft.com/office/drawing/2014/main" xmlns="" id="{08EEFD9B-F400-D85E-D187-14BFF09E1134}"/>
                  </a:ext>
                </a:extLst>
              </p:cNvPr>
              <p:cNvGrpSpPr/>
              <p:nvPr/>
            </p:nvGrpSpPr>
            <p:grpSpPr>
              <a:xfrm>
                <a:off x="4894526" y="4591395"/>
                <a:ext cx="79553" cy="91440"/>
                <a:chOff x="4894526" y="4639020"/>
                <a:chExt cx="79553" cy="91440"/>
              </a:xfrm>
            </p:grpSpPr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xmlns="" id="{43D9BB6F-4625-46D3-912F-9001BF6E599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57070" y="463902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xmlns="" id="{2B7ED33A-3A1F-74B8-119C-FDA8B39F892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74079" y="463902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xmlns="" id="{5833BCDA-1BDB-4F71-2CDB-3F0009B46EA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94526" y="463902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9" name="Group 328">
                <a:extLst>
                  <a:ext uri="{FF2B5EF4-FFF2-40B4-BE49-F238E27FC236}">
                    <a16:creationId xmlns:a16="http://schemas.microsoft.com/office/drawing/2014/main" xmlns="" id="{F2A3CA53-0C6A-26F1-B2DE-5E098719C392}"/>
                  </a:ext>
                </a:extLst>
              </p:cNvPr>
              <p:cNvGrpSpPr/>
              <p:nvPr/>
            </p:nvGrpSpPr>
            <p:grpSpPr>
              <a:xfrm>
                <a:off x="5107251" y="4818015"/>
                <a:ext cx="82728" cy="91440"/>
                <a:chOff x="5107251" y="4751340"/>
                <a:chExt cx="82728" cy="91440"/>
              </a:xfrm>
            </p:grpSpPr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xmlns="" id="{5BA38F8E-7A46-99F7-B7FE-25BB871F514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41220" y="475134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xmlns="" id="{84673B0D-83D0-464B-7BB2-574CA7A89AE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89979" y="475134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xmlns="" id="{302C70AE-F5DC-F90C-A3FD-0A2FDB65A37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07251" y="4751340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xmlns="" id="{6B10F5A1-9D41-DB76-F102-7D42286D9949}"/>
                </a:ext>
              </a:extLst>
            </p:cNvPr>
            <p:cNvGrpSpPr/>
            <p:nvPr/>
          </p:nvGrpSpPr>
          <p:grpSpPr>
            <a:xfrm>
              <a:off x="4178929" y="4514164"/>
              <a:ext cx="526498" cy="91440"/>
              <a:chOff x="4178929" y="4552264"/>
              <a:chExt cx="526498" cy="91440"/>
            </a:xfrm>
          </p:grpSpPr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xmlns="" id="{B6DB5C0C-822A-386B-7249-015EF993B52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78929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xmlns="" id="{14F440CE-ADF6-E9EC-CF82-22477A21739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19242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xmlns="" id="{C340286F-CFF6-28AE-C914-0561CF014D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77232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xmlns="" id="{20110266-BF08-98D2-B6EE-72CA7D354B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12843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xmlns="" id="{42FCD01A-BA3F-8FB3-0513-9355871CD69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08080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xmlns="" id="{22362A82-A1E0-A93E-6A61-729DAEA141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81576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xmlns="" id="{D450EA87-A7F2-9712-17A9-67CF0912F7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05427" y="4552264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xmlns="" id="{99B07321-6F28-A678-4FAE-B9BC0C218918}"/>
              </a:ext>
            </a:extLst>
          </p:cNvPr>
          <p:cNvGrpSpPr/>
          <p:nvPr/>
        </p:nvGrpSpPr>
        <p:grpSpPr>
          <a:xfrm>
            <a:off x="6920103" y="2285961"/>
            <a:ext cx="2825750" cy="441425"/>
            <a:chOff x="6810375" y="2254148"/>
            <a:chExt cx="2825750" cy="441425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xmlns="" id="{094DC3F7-A765-D276-E9E1-3A275342851B}"/>
                </a:ext>
              </a:extLst>
            </p:cNvPr>
            <p:cNvGrpSpPr/>
            <p:nvPr/>
          </p:nvGrpSpPr>
          <p:grpSpPr>
            <a:xfrm>
              <a:off x="7007937" y="2254148"/>
              <a:ext cx="2585279" cy="441425"/>
              <a:chOff x="7007937" y="2254148"/>
              <a:chExt cx="2585279" cy="44142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xmlns="" id="{60B63C04-85F3-9C9C-1226-16C1C688FF41}"/>
                  </a:ext>
                </a:extLst>
              </p:cNvPr>
              <p:cNvGrpSpPr/>
              <p:nvPr/>
            </p:nvGrpSpPr>
            <p:grpSpPr>
              <a:xfrm>
                <a:off x="8884321" y="2345130"/>
                <a:ext cx="152578" cy="91440"/>
                <a:chOff x="8884321" y="2411805"/>
                <a:chExt cx="152578" cy="91440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xmlns="" id="{E4232D88-7307-5C2E-9DAF-B2353877842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53215" y="241180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xmlns="" id="{8003CFA5-1888-CB64-2D8B-FD772A87A1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36899" y="241180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xmlns="" id="{38FE8975-D70F-394F-E062-920981B793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84321" y="241180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xmlns="" id="{66B8B7B6-6BED-01E1-7BEC-629F2B89C93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15441" y="241180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xmlns="" id="{62399304-58B7-C9CB-3478-71D16CA7F53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08091" y="2411805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xmlns="" id="{84318698-7232-18F3-2D4D-C19417AA7D26}"/>
                  </a:ext>
                </a:extLst>
              </p:cNvPr>
              <p:cNvGrpSpPr/>
              <p:nvPr/>
            </p:nvGrpSpPr>
            <p:grpSpPr>
              <a:xfrm>
                <a:off x="7007937" y="2254148"/>
                <a:ext cx="2585279" cy="441425"/>
                <a:chOff x="7007937" y="2254148"/>
                <a:chExt cx="2585279" cy="441425"/>
              </a:xfrm>
            </p:grpSpPr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xmlns="" id="{C3647A93-672B-20EB-71EF-F2A925E8B224}"/>
                    </a:ext>
                  </a:extLst>
                </p:cNvPr>
                <p:cNvGrpSpPr/>
                <p:nvPr/>
              </p:nvGrpSpPr>
              <p:grpSpPr>
                <a:xfrm>
                  <a:off x="9167705" y="2440848"/>
                  <a:ext cx="87019" cy="91440"/>
                  <a:chOff x="9167705" y="2488473"/>
                  <a:chExt cx="87019" cy="91440"/>
                </a:xfrm>
              </p:grpSpPr>
              <p:cxnSp>
                <p:nvCxnSpPr>
                  <p:cNvPr id="283" name="Straight Connector 282">
                    <a:extLst>
                      <a:ext uri="{FF2B5EF4-FFF2-40B4-BE49-F238E27FC236}">
                        <a16:creationId xmlns:a16="http://schemas.microsoft.com/office/drawing/2014/main" xmlns="" id="{0313EFA0-60C6-D84D-B123-9B31828378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192189" y="248847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xmlns="" id="{E887E3AF-1490-35E6-0E80-532D9790C1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211524" y="248847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6" name="Straight Connector 285">
                    <a:extLst>
                      <a:ext uri="{FF2B5EF4-FFF2-40B4-BE49-F238E27FC236}">
                        <a16:creationId xmlns:a16="http://schemas.microsoft.com/office/drawing/2014/main" xmlns="" id="{72DDAD8C-175F-5EE7-CB71-21DE03ED3E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254724" y="248847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8" name="Straight Connector 287">
                    <a:extLst>
                      <a:ext uri="{FF2B5EF4-FFF2-40B4-BE49-F238E27FC236}">
                        <a16:creationId xmlns:a16="http://schemas.microsoft.com/office/drawing/2014/main" xmlns="" id="{688B0954-DF38-E0B1-541A-92C9211BFE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167705" y="248847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xmlns="" id="{7F9E8620-0ED3-F8FD-90B8-88699C9FE10A}"/>
                    </a:ext>
                  </a:extLst>
                </p:cNvPr>
                <p:cNvGrpSpPr/>
                <p:nvPr/>
              </p:nvGrpSpPr>
              <p:grpSpPr>
                <a:xfrm>
                  <a:off x="9497788" y="2604133"/>
                  <a:ext cx="95428" cy="91440"/>
                  <a:chOff x="9497788" y="2604133"/>
                  <a:chExt cx="95428" cy="91440"/>
                </a:xfrm>
              </p:grpSpPr>
              <p:cxnSp>
                <p:nvCxnSpPr>
                  <p:cNvPr id="287" name="Straight Connector 286">
                    <a:extLst>
                      <a:ext uri="{FF2B5EF4-FFF2-40B4-BE49-F238E27FC236}">
                        <a16:creationId xmlns:a16="http://schemas.microsoft.com/office/drawing/2014/main" xmlns="" id="{EA159242-077D-B330-0454-68CE1181E5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497788" y="260413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9" name="Straight Connector 288">
                    <a:extLst>
                      <a:ext uri="{FF2B5EF4-FFF2-40B4-BE49-F238E27FC236}">
                        <a16:creationId xmlns:a16="http://schemas.microsoft.com/office/drawing/2014/main" xmlns="" id="{ED5B7BFB-3A6B-0EA6-D0E3-E2ABA722C7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570142" y="260413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xmlns="" id="{5F66C84B-6164-3FF1-2761-530C10416C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593216" y="260413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1" name="Straight Connector 290">
                    <a:extLst>
                      <a:ext uri="{FF2B5EF4-FFF2-40B4-BE49-F238E27FC236}">
                        <a16:creationId xmlns:a16="http://schemas.microsoft.com/office/drawing/2014/main" xmlns="" id="{D7C2149C-AE17-0C08-B346-9E471043DE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9530598" y="2604133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xmlns="" id="{733DA350-8529-A0F6-0FBB-FEC68E94296C}"/>
                    </a:ext>
                  </a:extLst>
                </p:cNvPr>
                <p:cNvGrpSpPr/>
                <p:nvPr/>
              </p:nvGrpSpPr>
              <p:grpSpPr>
                <a:xfrm>
                  <a:off x="7007937" y="2254148"/>
                  <a:ext cx="1161724" cy="91440"/>
                  <a:chOff x="7007937" y="2254148"/>
                  <a:chExt cx="1161724" cy="91440"/>
                </a:xfrm>
              </p:grpSpPr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xmlns="" id="{2DC60ABD-A989-F48B-E83F-B2BDB796C9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7007937" y="225414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xmlns="" id="{B5D79FE8-6AE5-1712-7B22-09AE4C20A9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169661" y="225414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xmlns="" id="{97FCC5CC-CB6E-A6C8-9AD3-09487DF5B5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62667" y="225414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xmlns="" id="{4CDAA83D-A0CD-BD23-7988-6A1E48A1F52D}"/>
                    </a:ext>
                  </a:extLst>
                </p:cNvPr>
                <p:cNvGrpSpPr/>
                <p:nvPr/>
              </p:nvGrpSpPr>
              <p:grpSpPr>
                <a:xfrm>
                  <a:off x="8196898" y="2286508"/>
                  <a:ext cx="657526" cy="91440"/>
                  <a:chOff x="8196898" y="2286508"/>
                  <a:chExt cx="657526" cy="91440"/>
                </a:xfrm>
              </p:grpSpPr>
              <p:cxnSp>
                <p:nvCxnSpPr>
                  <p:cNvPr id="268" name="Straight Connector 267">
                    <a:extLst>
                      <a:ext uri="{FF2B5EF4-FFF2-40B4-BE49-F238E27FC236}">
                        <a16:creationId xmlns:a16="http://schemas.microsoft.com/office/drawing/2014/main" xmlns="" id="{88806EE5-216A-95A1-0D3F-D14018F41A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272957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69" name="Straight Connector 268">
                    <a:extLst>
                      <a:ext uri="{FF2B5EF4-FFF2-40B4-BE49-F238E27FC236}">
                        <a16:creationId xmlns:a16="http://schemas.microsoft.com/office/drawing/2014/main" xmlns="" id="{668495F2-4383-6435-027D-D38EBF550D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347116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0" name="Straight Connector 269">
                    <a:extLst>
                      <a:ext uri="{FF2B5EF4-FFF2-40B4-BE49-F238E27FC236}">
                        <a16:creationId xmlns:a16="http://schemas.microsoft.com/office/drawing/2014/main" xmlns="" id="{15EA9CD2-C452-0194-ED79-B1406A8F4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196898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1" name="Straight Connector 270">
                    <a:extLst>
                      <a:ext uri="{FF2B5EF4-FFF2-40B4-BE49-F238E27FC236}">
                        <a16:creationId xmlns:a16="http://schemas.microsoft.com/office/drawing/2014/main" xmlns="" id="{B004B39D-3987-85C2-69D5-E7663008D5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534115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2" name="Straight Connector 271">
                    <a:extLst>
                      <a:ext uri="{FF2B5EF4-FFF2-40B4-BE49-F238E27FC236}">
                        <a16:creationId xmlns:a16="http://schemas.microsoft.com/office/drawing/2014/main" xmlns="" id="{05F16477-966E-2E0D-70CA-C5442C3D6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756691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3" name="Straight Connector 272">
                    <a:extLst>
                      <a:ext uri="{FF2B5EF4-FFF2-40B4-BE49-F238E27FC236}">
                        <a16:creationId xmlns:a16="http://schemas.microsoft.com/office/drawing/2014/main" xmlns="" id="{D39F6B37-250C-ECB2-6E9D-D0479B7799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468396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4" name="Straight Connector 273">
                    <a:extLst>
                      <a:ext uri="{FF2B5EF4-FFF2-40B4-BE49-F238E27FC236}">
                        <a16:creationId xmlns:a16="http://schemas.microsoft.com/office/drawing/2014/main" xmlns="" id="{29F0CD1F-ED3F-B190-5597-C3A462B83E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311057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5" name="Straight Connector 274">
                    <a:extLst>
                      <a:ext uri="{FF2B5EF4-FFF2-40B4-BE49-F238E27FC236}">
                        <a16:creationId xmlns:a16="http://schemas.microsoft.com/office/drawing/2014/main" xmlns="" id="{AC827EE1-C3D5-B725-61D3-5E34C270E9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543640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xmlns="" id="{7EE07C4E-15BF-2463-BBF4-D9AD21F69D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733058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xmlns="" id="{2EB9C55F-D927-3F7D-7735-FF8D58E59D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564495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00" name="Straight Connector 299">
                    <a:extLst>
                      <a:ext uri="{FF2B5EF4-FFF2-40B4-BE49-F238E27FC236}">
                        <a16:creationId xmlns:a16="http://schemas.microsoft.com/office/drawing/2014/main" xmlns="" id="{5C7F6832-5845-C07A-5BA8-FA67B6480F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593388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01" name="Straight Connector 300">
                    <a:extLst>
                      <a:ext uri="{FF2B5EF4-FFF2-40B4-BE49-F238E27FC236}">
                        <a16:creationId xmlns:a16="http://schemas.microsoft.com/office/drawing/2014/main" xmlns="" id="{2D389A83-34E2-A3D6-58EB-10DC57E116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854424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02" name="Straight Connector 301">
                    <a:extLst>
                      <a:ext uri="{FF2B5EF4-FFF2-40B4-BE49-F238E27FC236}">
                        <a16:creationId xmlns:a16="http://schemas.microsoft.com/office/drawing/2014/main" xmlns="" id="{9BEDF652-4DDE-233C-4856-7E5FD5A571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254048" y="2286508"/>
                    <a:ext cx="0" cy="9144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1587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xmlns="" id="{39189140-56F2-27F7-93F6-F948118FA19C}"/>
                </a:ext>
              </a:extLst>
            </p:cNvPr>
            <p:cNvSpPr/>
            <p:nvPr/>
          </p:nvSpPr>
          <p:spPr bwMode="auto">
            <a:xfrm>
              <a:off x="6810375" y="2301875"/>
              <a:ext cx="2825750" cy="349250"/>
            </a:xfrm>
            <a:custGeom>
              <a:avLst/>
              <a:gdLst>
                <a:gd name="connsiteX0" fmla="*/ 0 w 2825750"/>
                <a:gd name="connsiteY0" fmla="*/ 0 h 349250"/>
                <a:gd name="connsiteX1" fmla="*/ 1374775 w 2825750"/>
                <a:gd name="connsiteY1" fmla="*/ 0 h 349250"/>
                <a:gd name="connsiteX2" fmla="*/ 1374775 w 2825750"/>
                <a:gd name="connsiteY2" fmla="*/ 34925 h 349250"/>
                <a:gd name="connsiteX3" fmla="*/ 2060575 w 2825750"/>
                <a:gd name="connsiteY3" fmla="*/ 34925 h 349250"/>
                <a:gd name="connsiteX4" fmla="*/ 2060575 w 2825750"/>
                <a:gd name="connsiteY4" fmla="*/ 92075 h 349250"/>
                <a:gd name="connsiteX5" fmla="*/ 2327275 w 2825750"/>
                <a:gd name="connsiteY5" fmla="*/ 92075 h 349250"/>
                <a:gd name="connsiteX6" fmla="*/ 2327275 w 2825750"/>
                <a:gd name="connsiteY6" fmla="*/ 187325 h 349250"/>
                <a:gd name="connsiteX7" fmla="*/ 2501900 w 2825750"/>
                <a:gd name="connsiteY7" fmla="*/ 187325 h 349250"/>
                <a:gd name="connsiteX8" fmla="*/ 2501900 w 2825750"/>
                <a:gd name="connsiteY8" fmla="*/ 349250 h 349250"/>
                <a:gd name="connsiteX9" fmla="*/ 2825750 w 2825750"/>
                <a:gd name="connsiteY9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5750" h="349250">
                  <a:moveTo>
                    <a:pt x="0" y="0"/>
                  </a:moveTo>
                  <a:lnTo>
                    <a:pt x="1374775" y="0"/>
                  </a:lnTo>
                  <a:lnTo>
                    <a:pt x="1374775" y="34925"/>
                  </a:lnTo>
                  <a:lnTo>
                    <a:pt x="2060575" y="34925"/>
                  </a:lnTo>
                  <a:lnTo>
                    <a:pt x="2060575" y="92075"/>
                  </a:lnTo>
                  <a:lnTo>
                    <a:pt x="2327275" y="92075"/>
                  </a:lnTo>
                  <a:lnTo>
                    <a:pt x="2327275" y="187325"/>
                  </a:lnTo>
                  <a:lnTo>
                    <a:pt x="2501900" y="187325"/>
                  </a:lnTo>
                  <a:lnTo>
                    <a:pt x="2501900" y="349250"/>
                  </a:lnTo>
                  <a:lnTo>
                    <a:pt x="2825750" y="349250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xmlns="" id="{6668F662-3863-1EB0-F47E-5D9B58F79CAA}"/>
              </a:ext>
            </a:extLst>
          </p:cNvPr>
          <p:cNvGrpSpPr/>
          <p:nvPr/>
        </p:nvGrpSpPr>
        <p:grpSpPr>
          <a:xfrm>
            <a:off x="6920103" y="2330513"/>
            <a:ext cx="2317750" cy="974725"/>
            <a:chOff x="6810375" y="2298700"/>
            <a:chExt cx="2317750" cy="974725"/>
          </a:xfrm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xmlns="" id="{0E50B66F-E1C2-CA43-E820-914DED521A0E}"/>
                </a:ext>
              </a:extLst>
            </p:cNvPr>
            <p:cNvGrpSpPr/>
            <p:nvPr/>
          </p:nvGrpSpPr>
          <p:grpSpPr>
            <a:xfrm>
              <a:off x="8134354" y="2577697"/>
              <a:ext cx="97469" cy="92882"/>
              <a:chOff x="8134354" y="2577697"/>
              <a:chExt cx="97469" cy="92882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xmlns="" id="{816DE9BE-A356-87FB-600E-9AD2AB277A64}"/>
                  </a:ext>
                </a:extLst>
              </p:cNvPr>
              <p:cNvCxnSpPr/>
              <p:nvPr/>
            </p:nvCxnSpPr>
            <p:spPr bwMode="auto">
              <a:xfrm>
                <a:off x="8231823" y="2579139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xmlns="" id="{37FAE28E-E160-28A6-ECB3-1C8AF998749A}"/>
                  </a:ext>
                </a:extLst>
              </p:cNvPr>
              <p:cNvCxnSpPr/>
              <p:nvPr/>
            </p:nvCxnSpPr>
            <p:spPr bwMode="auto">
              <a:xfrm>
                <a:off x="8134354" y="2577697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xmlns="" id="{EAE30948-BAEC-79C3-B8A8-93F35FD7FE87}"/>
                </a:ext>
              </a:extLst>
            </p:cNvPr>
            <p:cNvSpPr/>
            <p:nvPr/>
          </p:nvSpPr>
          <p:spPr bwMode="auto">
            <a:xfrm>
              <a:off x="6810375" y="2298700"/>
              <a:ext cx="2317750" cy="974725"/>
            </a:xfrm>
            <a:custGeom>
              <a:avLst/>
              <a:gdLst>
                <a:gd name="connsiteX0" fmla="*/ 0 w 2317750"/>
                <a:gd name="connsiteY0" fmla="*/ 0 h 974725"/>
                <a:gd name="connsiteX1" fmla="*/ 425450 w 2317750"/>
                <a:gd name="connsiteY1" fmla="*/ 0 h 974725"/>
                <a:gd name="connsiteX2" fmla="*/ 425450 w 2317750"/>
                <a:gd name="connsiteY2" fmla="*/ 177800 h 974725"/>
                <a:gd name="connsiteX3" fmla="*/ 1304925 w 2317750"/>
                <a:gd name="connsiteY3" fmla="*/ 177800 h 974725"/>
                <a:gd name="connsiteX4" fmla="*/ 1304925 w 2317750"/>
                <a:gd name="connsiteY4" fmla="*/ 333375 h 974725"/>
                <a:gd name="connsiteX5" fmla="*/ 1784350 w 2317750"/>
                <a:gd name="connsiteY5" fmla="*/ 333375 h 974725"/>
                <a:gd name="connsiteX6" fmla="*/ 1784350 w 2317750"/>
                <a:gd name="connsiteY6" fmla="*/ 663575 h 974725"/>
                <a:gd name="connsiteX7" fmla="*/ 2317750 w 2317750"/>
                <a:gd name="connsiteY7" fmla="*/ 663575 h 974725"/>
                <a:gd name="connsiteX8" fmla="*/ 2317750 w 2317750"/>
                <a:gd name="connsiteY8" fmla="*/ 974725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7750" h="974725">
                  <a:moveTo>
                    <a:pt x="0" y="0"/>
                  </a:moveTo>
                  <a:lnTo>
                    <a:pt x="425450" y="0"/>
                  </a:lnTo>
                  <a:lnTo>
                    <a:pt x="425450" y="177800"/>
                  </a:lnTo>
                  <a:lnTo>
                    <a:pt x="1304925" y="177800"/>
                  </a:lnTo>
                  <a:lnTo>
                    <a:pt x="1304925" y="333375"/>
                  </a:lnTo>
                  <a:lnTo>
                    <a:pt x="1784350" y="333375"/>
                  </a:lnTo>
                  <a:lnTo>
                    <a:pt x="1784350" y="663575"/>
                  </a:lnTo>
                  <a:lnTo>
                    <a:pt x="2317750" y="663575"/>
                  </a:lnTo>
                  <a:lnTo>
                    <a:pt x="2317750" y="974725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C9AE9BF1-F8E3-BAAB-6550-3F9963D229FF}"/>
              </a:ext>
            </a:extLst>
          </p:cNvPr>
          <p:cNvGrpSpPr/>
          <p:nvPr/>
        </p:nvGrpSpPr>
        <p:grpSpPr>
          <a:xfrm>
            <a:off x="6916928" y="4467886"/>
            <a:ext cx="2816225" cy="276530"/>
            <a:chOff x="6807200" y="4436073"/>
            <a:chExt cx="2816225" cy="276530"/>
          </a:xfrm>
        </p:grpSpPr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xmlns="" id="{7547EC1A-9469-3755-AA16-EC7FB5713D5C}"/>
                </a:ext>
              </a:extLst>
            </p:cNvPr>
            <p:cNvGrpSpPr/>
            <p:nvPr/>
          </p:nvGrpSpPr>
          <p:grpSpPr>
            <a:xfrm>
              <a:off x="8117909" y="4436073"/>
              <a:ext cx="1468700" cy="276530"/>
              <a:chOff x="8117909" y="4436073"/>
              <a:chExt cx="1468700" cy="276530"/>
            </a:xfrm>
          </p:grpSpPr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xmlns="" id="{BED0C0D3-3326-FFE9-6081-631C3B66308A}"/>
                  </a:ext>
                </a:extLst>
              </p:cNvPr>
              <p:cNvCxnSpPr/>
              <p:nvPr/>
            </p:nvCxnSpPr>
            <p:spPr bwMode="auto">
              <a:xfrm>
                <a:off x="8158228" y="4437515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xmlns="" id="{42736623-3599-F1CE-76D1-66B1FD09B9C5}"/>
                  </a:ext>
                </a:extLst>
              </p:cNvPr>
              <p:cNvCxnSpPr/>
              <p:nvPr/>
            </p:nvCxnSpPr>
            <p:spPr bwMode="auto">
              <a:xfrm>
                <a:off x="8117909" y="4436073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xmlns="" id="{4586AC35-E8EB-96A9-F670-C640BA983272}"/>
                  </a:ext>
                </a:extLst>
              </p:cNvPr>
              <p:cNvGrpSpPr/>
              <p:nvPr/>
            </p:nvGrpSpPr>
            <p:grpSpPr>
              <a:xfrm>
                <a:off x="8246742" y="4479424"/>
                <a:ext cx="777224" cy="91440"/>
                <a:chOff x="8246742" y="4400049"/>
                <a:chExt cx="777224" cy="91440"/>
              </a:xfrm>
            </p:grpSpPr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xmlns="" id="{D49CE66B-B6C8-AB73-7A67-036F7B6A1BA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18555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xmlns="" id="{2D0A98B8-C1C2-5761-4BE4-5DF9D1E02D6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94182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xmlns="" id="{C74E0783-454F-D2FC-9540-A5B850B23C4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302936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xmlns="" id="{80375D9A-5854-8F52-B7CF-6395522BE7E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246742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xmlns="" id="{CEAEBA7B-DCB0-C938-5F8A-9B39382AD3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79832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xmlns="" id="{1408F6B4-D3FF-1630-8A24-F56725826F8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912266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6" name="Straight Connector 375">
                  <a:extLst>
                    <a:ext uri="{FF2B5EF4-FFF2-40B4-BE49-F238E27FC236}">
                      <a16:creationId xmlns:a16="http://schemas.microsoft.com/office/drawing/2014/main" xmlns="" id="{3F4EE9E9-80DE-B62B-7BB0-A1C6B1B16C2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341707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xmlns="" id="{7D0F335E-4891-DB66-C9C9-3C7C03E7871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023966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xmlns="" id="{98FFE1B6-6890-C5A2-CEC2-31302319110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552213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xmlns="" id="{05A9C19C-75E7-BD2A-E436-7225277FC0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726708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xmlns="" id="{431F94C4-FF36-9368-806A-51758A16D3A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44899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xmlns="" id="{2A90C9D5-F392-9CC9-D883-E1537E36D62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869062" y="4400049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xmlns="" id="{AC3DF5E1-BADC-CAE5-41A5-79C56F8E3E09}"/>
                  </a:ext>
                </a:extLst>
              </p:cNvPr>
              <p:cNvGrpSpPr/>
              <p:nvPr/>
            </p:nvGrpSpPr>
            <p:grpSpPr>
              <a:xfrm>
                <a:off x="9188871" y="4621163"/>
                <a:ext cx="397738" cy="91440"/>
                <a:chOff x="9188871" y="4544963"/>
                <a:chExt cx="397738" cy="91440"/>
              </a:xfrm>
            </p:grpSpPr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xmlns="" id="{40C09D12-DDA1-3F81-3BA0-0F14098997F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188871" y="454496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xmlns="" id="{99BA22CB-7B13-681B-F0B9-8E5684CB0ED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484160" y="454496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xmlns="" id="{0F01A8E5-DDA9-0727-775D-A0C78553A7A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243816" y="454496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4" name="Straight Connector 383">
                  <a:extLst>
                    <a:ext uri="{FF2B5EF4-FFF2-40B4-BE49-F238E27FC236}">
                      <a16:creationId xmlns:a16="http://schemas.microsoft.com/office/drawing/2014/main" xmlns="" id="{E8510A7C-A886-94F9-4732-CDCF685CB88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63250" y="454496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5" name="Straight Connector 384">
                  <a:extLst>
                    <a:ext uri="{FF2B5EF4-FFF2-40B4-BE49-F238E27FC236}">
                      <a16:creationId xmlns:a16="http://schemas.microsoft.com/office/drawing/2014/main" xmlns="" id="{D44B8FAF-CDD9-FC10-CCDF-D4380E172C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86609" y="454496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xmlns="" id="{541E7EDB-5C73-106D-6F31-0DB7B766B69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519756" y="4544963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xmlns="" id="{B89B78E9-AB62-A10E-89B6-8A8EFD8F57EC}"/>
                </a:ext>
              </a:extLst>
            </p:cNvPr>
            <p:cNvSpPr/>
            <p:nvPr/>
          </p:nvSpPr>
          <p:spPr bwMode="auto">
            <a:xfrm>
              <a:off x="6807200" y="4476750"/>
              <a:ext cx="2816225" cy="190500"/>
            </a:xfrm>
            <a:custGeom>
              <a:avLst/>
              <a:gdLst>
                <a:gd name="connsiteX0" fmla="*/ 0 w 2816225"/>
                <a:gd name="connsiteY0" fmla="*/ 0 h 190500"/>
                <a:gd name="connsiteX1" fmla="*/ 1365250 w 2816225"/>
                <a:gd name="connsiteY1" fmla="*/ 0 h 190500"/>
                <a:gd name="connsiteX2" fmla="*/ 1365250 w 2816225"/>
                <a:gd name="connsiteY2" fmla="*/ 47625 h 190500"/>
                <a:gd name="connsiteX3" fmla="*/ 2317750 w 2816225"/>
                <a:gd name="connsiteY3" fmla="*/ 47625 h 190500"/>
                <a:gd name="connsiteX4" fmla="*/ 2317750 w 2816225"/>
                <a:gd name="connsiteY4" fmla="*/ 190500 h 190500"/>
                <a:gd name="connsiteX5" fmla="*/ 2816225 w 2816225"/>
                <a:gd name="connsiteY5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6225" h="190500">
                  <a:moveTo>
                    <a:pt x="0" y="0"/>
                  </a:moveTo>
                  <a:lnTo>
                    <a:pt x="1365250" y="0"/>
                  </a:lnTo>
                  <a:lnTo>
                    <a:pt x="1365250" y="47625"/>
                  </a:lnTo>
                  <a:lnTo>
                    <a:pt x="2317750" y="47625"/>
                  </a:lnTo>
                  <a:lnTo>
                    <a:pt x="2317750" y="190500"/>
                  </a:lnTo>
                  <a:lnTo>
                    <a:pt x="2816225" y="190500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xmlns="" id="{E137AED3-3CBC-2A96-4BAA-B23047F8E2A6}"/>
              </a:ext>
            </a:extLst>
          </p:cNvPr>
          <p:cNvGrpSpPr/>
          <p:nvPr/>
        </p:nvGrpSpPr>
        <p:grpSpPr>
          <a:xfrm>
            <a:off x="7114493" y="4462843"/>
            <a:ext cx="2220001" cy="710602"/>
            <a:chOff x="7004765" y="4431030"/>
            <a:chExt cx="2220001" cy="710602"/>
          </a:xfrm>
        </p:grpSpPr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17FB4583-55E8-2327-3098-1F5CB79E890F}"/>
                </a:ext>
              </a:extLst>
            </p:cNvPr>
            <p:cNvCxnSpPr/>
            <p:nvPr/>
          </p:nvCxnSpPr>
          <p:spPr bwMode="auto">
            <a:xfrm>
              <a:off x="8057861" y="4512524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8C258D64-B394-92B5-8483-09B78E58CCC3}"/>
                </a:ext>
              </a:extLst>
            </p:cNvPr>
            <p:cNvCxnSpPr/>
            <p:nvPr/>
          </p:nvCxnSpPr>
          <p:spPr bwMode="auto">
            <a:xfrm>
              <a:off x="7004765" y="4431030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03E8AD76-69B2-690A-D845-6B1E76E63B94}"/>
                </a:ext>
              </a:extLst>
            </p:cNvPr>
            <p:cNvCxnSpPr/>
            <p:nvPr/>
          </p:nvCxnSpPr>
          <p:spPr bwMode="auto">
            <a:xfrm>
              <a:off x="8911756" y="4858748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63EF53BF-AC2E-7278-1046-B230E74A1486}"/>
                </a:ext>
              </a:extLst>
            </p:cNvPr>
            <p:cNvCxnSpPr/>
            <p:nvPr/>
          </p:nvCxnSpPr>
          <p:spPr bwMode="auto">
            <a:xfrm>
              <a:off x="8744484" y="4715784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xmlns="" id="{14749AE3-8D4E-1EE7-0470-4B6689D5E333}"/>
                </a:ext>
              </a:extLst>
            </p:cNvPr>
            <p:cNvGrpSpPr/>
            <p:nvPr/>
          </p:nvGrpSpPr>
          <p:grpSpPr>
            <a:xfrm>
              <a:off x="8220075" y="4587655"/>
              <a:ext cx="228258" cy="91440"/>
              <a:chOff x="8220075" y="4644805"/>
              <a:chExt cx="228258" cy="91440"/>
            </a:xfrm>
          </p:grpSpPr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xmlns="" id="{99D7E597-E7C5-3B22-5DEF-E32DA95AA1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20075" y="4644805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xmlns="" id="{38A46244-0336-1458-F2BE-8260D434981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73713" y="4644805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xmlns="" id="{5EB83C87-D8FD-F78B-7F48-316D1C6EC7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48333" y="4644805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xmlns="" id="{B1BEEA9E-46FA-C9E1-F971-57F3CC0FE5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64188" y="4644805"/>
                <a:ext cx="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256152FB-D52F-FFEB-1D48-18FB85889C19}"/>
                </a:ext>
              </a:extLst>
            </p:cNvPr>
            <p:cNvCxnSpPr/>
            <p:nvPr/>
          </p:nvCxnSpPr>
          <p:spPr bwMode="auto">
            <a:xfrm>
              <a:off x="9224766" y="5050192"/>
              <a:ext cx="0" cy="91440"/>
            </a:xfrm>
            <a:prstGeom prst="line">
              <a:avLst/>
            </a:prstGeom>
            <a:noFill/>
            <a:ln w="19050" cap="flat" cmpd="sng" algn="ctr">
              <a:solidFill>
                <a:srgbClr val="E1471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4" name="Freeform 393">
            <a:extLst>
              <a:ext uri="{FF2B5EF4-FFF2-40B4-BE49-F238E27FC236}">
                <a16:creationId xmlns:a16="http://schemas.microsoft.com/office/drawing/2014/main" xmlns="" id="{FD7DFDBD-F805-9DD3-8308-2B366E833B26}"/>
              </a:ext>
            </a:extLst>
          </p:cNvPr>
          <p:cNvSpPr/>
          <p:nvPr/>
        </p:nvSpPr>
        <p:spPr bwMode="auto">
          <a:xfrm>
            <a:off x="6920103" y="4511738"/>
            <a:ext cx="2489200" cy="981075"/>
          </a:xfrm>
          <a:custGeom>
            <a:avLst/>
            <a:gdLst>
              <a:gd name="connsiteX0" fmla="*/ 0 w 2489200"/>
              <a:gd name="connsiteY0" fmla="*/ 0 h 981075"/>
              <a:gd name="connsiteX1" fmla="*/ 419100 w 2489200"/>
              <a:gd name="connsiteY1" fmla="*/ 0 h 981075"/>
              <a:gd name="connsiteX2" fmla="*/ 419100 w 2489200"/>
              <a:gd name="connsiteY2" fmla="*/ 73025 h 981075"/>
              <a:gd name="connsiteX3" fmla="*/ 1301750 w 2489200"/>
              <a:gd name="connsiteY3" fmla="*/ 73025 h 981075"/>
              <a:gd name="connsiteX4" fmla="*/ 1301750 w 2489200"/>
              <a:gd name="connsiteY4" fmla="*/ 152400 h 981075"/>
              <a:gd name="connsiteX5" fmla="*/ 1771650 w 2489200"/>
              <a:gd name="connsiteY5" fmla="*/ 152400 h 981075"/>
              <a:gd name="connsiteX6" fmla="*/ 1771650 w 2489200"/>
              <a:gd name="connsiteY6" fmla="*/ 279400 h 981075"/>
              <a:gd name="connsiteX7" fmla="*/ 2041525 w 2489200"/>
              <a:gd name="connsiteY7" fmla="*/ 279400 h 981075"/>
              <a:gd name="connsiteX8" fmla="*/ 2041525 w 2489200"/>
              <a:gd name="connsiteY8" fmla="*/ 425450 h 981075"/>
              <a:gd name="connsiteX9" fmla="*/ 2305050 w 2489200"/>
              <a:gd name="connsiteY9" fmla="*/ 425450 h 981075"/>
              <a:gd name="connsiteX10" fmla="*/ 2305050 w 2489200"/>
              <a:gd name="connsiteY10" fmla="*/ 619125 h 981075"/>
              <a:gd name="connsiteX11" fmla="*/ 2489200 w 2489200"/>
              <a:gd name="connsiteY11" fmla="*/ 619125 h 981075"/>
              <a:gd name="connsiteX12" fmla="*/ 2489200 w 2489200"/>
              <a:gd name="connsiteY12" fmla="*/ 981075 h 98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9200" h="981075">
                <a:moveTo>
                  <a:pt x="0" y="0"/>
                </a:moveTo>
                <a:lnTo>
                  <a:pt x="419100" y="0"/>
                </a:lnTo>
                <a:lnTo>
                  <a:pt x="419100" y="73025"/>
                </a:lnTo>
                <a:lnTo>
                  <a:pt x="1301750" y="73025"/>
                </a:lnTo>
                <a:lnTo>
                  <a:pt x="1301750" y="152400"/>
                </a:lnTo>
                <a:lnTo>
                  <a:pt x="1771650" y="152400"/>
                </a:lnTo>
                <a:lnTo>
                  <a:pt x="1771650" y="279400"/>
                </a:lnTo>
                <a:lnTo>
                  <a:pt x="2041525" y="279400"/>
                </a:lnTo>
                <a:lnTo>
                  <a:pt x="2041525" y="425450"/>
                </a:lnTo>
                <a:lnTo>
                  <a:pt x="2305050" y="425450"/>
                </a:lnTo>
                <a:lnTo>
                  <a:pt x="2305050" y="619125"/>
                </a:lnTo>
                <a:lnTo>
                  <a:pt x="2489200" y="619125"/>
                </a:lnTo>
                <a:lnTo>
                  <a:pt x="2489200" y="981075"/>
                </a:lnTo>
              </a:path>
            </a:pathLst>
          </a:custGeom>
          <a:noFill/>
          <a:ln w="28575">
            <a:solidFill>
              <a:srgbClr val="E1471D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1BA71064-0493-48F7-ADA9-2C63210C7338}"/>
              </a:ext>
            </a:extLst>
          </p:cNvPr>
          <p:cNvSpPr/>
          <p:nvPr/>
        </p:nvSpPr>
        <p:spPr bwMode="auto">
          <a:xfrm>
            <a:off x="2864644" y="4514850"/>
            <a:ext cx="2478881" cy="985838"/>
          </a:xfrm>
          <a:custGeom>
            <a:avLst/>
            <a:gdLst>
              <a:gd name="connsiteX0" fmla="*/ 2478881 w 2478881"/>
              <a:gd name="connsiteY0" fmla="*/ 985838 h 985838"/>
              <a:gd name="connsiteX1" fmla="*/ 2478881 w 2478881"/>
              <a:gd name="connsiteY1" fmla="*/ 716756 h 985838"/>
              <a:gd name="connsiteX2" fmla="*/ 2466975 w 2478881"/>
              <a:gd name="connsiteY2" fmla="*/ 716756 h 985838"/>
              <a:gd name="connsiteX3" fmla="*/ 2466975 w 2478881"/>
              <a:gd name="connsiteY3" fmla="*/ 438150 h 985838"/>
              <a:gd name="connsiteX4" fmla="*/ 2305050 w 2478881"/>
              <a:gd name="connsiteY4" fmla="*/ 438150 h 985838"/>
              <a:gd name="connsiteX5" fmla="*/ 2305050 w 2478881"/>
              <a:gd name="connsiteY5" fmla="*/ 328613 h 985838"/>
              <a:gd name="connsiteX6" fmla="*/ 2290762 w 2478881"/>
              <a:gd name="connsiteY6" fmla="*/ 328613 h 985838"/>
              <a:gd name="connsiteX7" fmla="*/ 2290762 w 2478881"/>
              <a:gd name="connsiteY7" fmla="*/ 216694 h 985838"/>
              <a:gd name="connsiteX8" fmla="*/ 2026444 w 2478881"/>
              <a:gd name="connsiteY8" fmla="*/ 216694 h 985838"/>
              <a:gd name="connsiteX9" fmla="*/ 2026444 w 2478881"/>
              <a:gd name="connsiteY9" fmla="*/ 140494 h 985838"/>
              <a:gd name="connsiteX10" fmla="*/ 1354931 w 2478881"/>
              <a:gd name="connsiteY10" fmla="*/ 140494 h 985838"/>
              <a:gd name="connsiteX11" fmla="*/ 1354931 w 2478881"/>
              <a:gd name="connsiteY11" fmla="*/ 90488 h 985838"/>
              <a:gd name="connsiteX12" fmla="*/ 1307306 w 2478881"/>
              <a:gd name="connsiteY12" fmla="*/ 90488 h 985838"/>
              <a:gd name="connsiteX13" fmla="*/ 1307306 w 2478881"/>
              <a:gd name="connsiteY13" fmla="*/ 61913 h 985838"/>
              <a:gd name="connsiteX14" fmla="*/ 38100 w 2478881"/>
              <a:gd name="connsiteY14" fmla="*/ 61913 h 985838"/>
              <a:gd name="connsiteX15" fmla="*/ 38100 w 2478881"/>
              <a:gd name="connsiteY15" fmla="*/ 0 h 985838"/>
              <a:gd name="connsiteX16" fmla="*/ 0 w 2478881"/>
              <a:gd name="connsiteY16" fmla="*/ 0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78881" h="985838">
                <a:moveTo>
                  <a:pt x="2478881" y="985838"/>
                </a:moveTo>
                <a:lnTo>
                  <a:pt x="2478881" y="716756"/>
                </a:lnTo>
                <a:lnTo>
                  <a:pt x="2466975" y="716756"/>
                </a:lnTo>
                <a:lnTo>
                  <a:pt x="2466975" y="438150"/>
                </a:lnTo>
                <a:lnTo>
                  <a:pt x="2305050" y="438150"/>
                </a:lnTo>
                <a:lnTo>
                  <a:pt x="2305050" y="328613"/>
                </a:lnTo>
                <a:lnTo>
                  <a:pt x="2290762" y="328613"/>
                </a:lnTo>
                <a:lnTo>
                  <a:pt x="2290762" y="216694"/>
                </a:lnTo>
                <a:lnTo>
                  <a:pt x="2026444" y="216694"/>
                </a:lnTo>
                <a:lnTo>
                  <a:pt x="2026444" y="140494"/>
                </a:lnTo>
                <a:lnTo>
                  <a:pt x="1354931" y="140494"/>
                </a:lnTo>
                <a:lnTo>
                  <a:pt x="1354931" y="90488"/>
                </a:lnTo>
                <a:lnTo>
                  <a:pt x="1307306" y="90488"/>
                </a:lnTo>
                <a:lnTo>
                  <a:pt x="1307306" y="61913"/>
                </a:lnTo>
                <a:lnTo>
                  <a:pt x="38100" y="61913"/>
                </a:lnTo>
                <a:lnTo>
                  <a:pt x="3810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xmlns="" id="{A36A8DAC-EDD0-3780-EC28-9691D29C1452}"/>
              </a:ext>
            </a:extLst>
          </p:cNvPr>
          <p:cNvGrpSpPr/>
          <p:nvPr/>
        </p:nvGrpSpPr>
        <p:grpSpPr>
          <a:xfrm>
            <a:off x="2852928" y="4521263"/>
            <a:ext cx="2813014" cy="179222"/>
            <a:chOff x="2743200" y="4489450"/>
            <a:chExt cx="2832100" cy="179222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xmlns="" id="{75EE2113-8C33-B1BC-967B-62FDCB2C6F0F}"/>
                </a:ext>
              </a:extLst>
            </p:cNvPr>
            <p:cNvGrpSpPr/>
            <p:nvPr/>
          </p:nvGrpSpPr>
          <p:grpSpPr>
            <a:xfrm>
              <a:off x="4117617" y="4499387"/>
              <a:ext cx="1424080" cy="169285"/>
              <a:chOff x="4117617" y="4499387"/>
              <a:chExt cx="1424080" cy="169285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xmlns="" id="{15779799-3FEC-DF31-A64B-4A062C7D4523}"/>
                  </a:ext>
                </a:extLst>
              </p:cNvPr>
              <p:cNvGrpSpPr/>
              <p:nvPr/>
            </p:nvGrpSpPr>
            <p:grpSpPr>
              <a:xfrm>
                <a:off x="4117617" y="4499387"/>
                <a:ext cx="373202" cy="91440"/>
                <a:chOff x="4117617" y="4448587"/>
                <a:chExt cx="373202" cy="91440"/>
              </a:xfrm>
            </p:grpSpPr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xmlns="" id="{EA0D1EF2-A60D-969A-4C84-4DB4CC5566C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117617" y="444858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xmlns="" id="{CAA6A0A4-8441-BEAA-C38E-68B1D8C8431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01372" y="444858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3" name="Straight Connector 342">
                  <a:extLst>
                    <a:ext uri="{FF2B5EF4-FFF2-40B4-BE49-F238E27FC236}">
                      <a16:creationId xmlns:a16="http://schemas.microsoft.com/office/drawing/2014/main" xmlns="" id="{364D060E-A731-E8E7-1321-25648E131CA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59162" y="444858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xmlns="" id="{EE421F6A-B2EE-05B4-B324-F8350D03E30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295941" y="444858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xmlns="" id="{E0B1126E-F297-6E3B-F39C-0652389FE56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490819" y="444858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xmlns="" id="{3A694E09-5661-02B6-5548-D466D182FD64}"/>
                  </a:ext>
                </a:extLst>
              </p:cNvPr>
              <p:cNvGrpSpPr/>
              <p:nvPr/>
            </p:nvGrpSpPr>
            <p:grpSpPr>
              <a:xfrm>
                <a:off x="4542147" y="4577232"/>
                <a:ext cx="999550" cy="91440"/>
                <a:chOff x="4542147" y="4567707"/>
                <a:chExt cx="999550" cy="9144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xmlns="" id="{012370C1-AA52-D310-0825-BA2CB3BBED2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542147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xmlns="" id="{A60B5566-0674-29DA-0987-ECA185CD38C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791946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xmlns="" id="{5E0A61C6-9364-C7AB-6326-7882686B4AC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23696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xmlns="" id="{332CEA10-246C-446C-0F0C-846CE6F7BE1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859942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5" name="Straight Connector 354">
                  <a:extLst>
                    <a:ext uri="{FF2B5EF4-FFF2-40B4-BE49-F238E27FC236}">
                      <a16:creationId xmlns:a16="http://schemas.microsoft.com/office/drawing/2014/main" xmlns="" id="{816059A7-FE54-E452-4680-31A6ADB344E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4949246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6" name="Straight Connector 355">
                  <a:extLst>
                    <a:ext uri="{FF2B5EF4-FFF2-40B4-BE49-F238E27FC236}">
                      <a16:creationId xmlns:a16="http://schemas.microsoft.com/office/drawing/2014/main" xmlns="" id="{7D8540AF-D4A0-BED2-97BA-94F6581501E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98217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xmlns="" id="{122135D4-8076-E08B-1BE7-DCCDCB93D65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39517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xmlns="" id="{BA7C5C85-93FC-A962-A304-73F86B2F4B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76876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xmlns="" id="{8A30D853-65EC-CEF6-F1B1-33A556D2697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511801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xmlns="" id="{AF219AF1-0BEC-74EA-0F99-47AD1C1DFA0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541697" y="4567707"/>
                  <a:ext cx="0" cy="9144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xmlns="" id="{C8F79A94-5581-28B7-162A-4076F6A6EF84}"/>
                </a:ext>
              </a:extLst>
            </p:cNvPr>
            <p:cNvSpPr/>
            <p:nvPr/>
          </p:nvSpPr>
          <p:spPr bwMode="auto">
            <a:xfrm>
              <a:off x="2743200" y="4489450"/>
              <a:ext cx="2832100" cy="136525"/>
            </a:xfrm>
            <a:custGeom>
              <a:avLst/>
              <a:gdLst>
                <a:gd name="connsiteX0" fmla="*/ 0 w 2832100"/>
                <a:gd name="connsiteY0" fmla="*/ 0 h 136525"/>
                <a:gd name="connsiteX1" fmla="*/ 444500 w 2832100"/>
                <a:gd name="connsiteY1" fmla="*/ 0 h 136525"/>
                <a:gd name="connsiteX2" fmla="*/ 444500 w 2832100"/>
                <a:gd name="connsiteY2" fmla="*/ 57150 h 136525"/>
                <a:gd name="connsiteX3" fmla="*/ 1797050 w 2832100"/>
                <a:gd name="connsiteY3" fmla="*/ 57150 h 136525"/>
                <a:gd name="connsiteX4" fmla="*/ 1797050 w 2832100"/>
                <a:gd name="connsiteY4" fmla="*/ 136525 h 136525"/>
                <a:gd name="connsiteX5" fmla="*/ 2832100 w 2832100"/>
                <a:gd name="connsiteY5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2100" h="136525">
                  <a:moveTo>
                    <a:pt x="0" y="0"/>
                  </a:moveTo>
                  <a:lnTo>
                    <a:pt x="444500" y="0"/>
                  </a:lnTo>
                  <a:lnTo>
                    <a:pt x="444500" y="57150"/>
                  </a:lnTo>
                  <a:lnTo>
                    <a:pt x="1797050" y="57150"/>
                  </a:lnTo>
                  <a:lnTo>
                    <a:pt x="1797050" y="136525"/>
                  </a:lnTo>
                  <a:lnTo>
                    <a:pt x="2832100" y="136525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95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98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D6F62E-6E21-778E-68E4-95F22796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First-line Acalabrutinib + Rituximab in Older Patients With MCL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3F613-24AA-2E92-61A1-957261716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Investigator-initiated, single-center, single-arm phase II trial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Primary objective: ORR, CR (confirmation by PET/CT scan and/or BM biopsy/aspiration and/or endoscopies), and safety</a:t>
            </a:r>
          </a:p>
          <a:p>
            <a:r>
              <a:rPr lang="en-US" dirty="0"/>
              <a:t>Secondary Objectives​: PFS, OS, and MRD</a:t>
            </a:r>
          </a:p>
          <a:p>
            <a:endParaRPr lang="en-US" dirty="0"/>
          </a:p>
        </p:txBody>
      </p:sp>
      <p:sp>
        <p:nvSpPr>
          <p:cNvPr id="4" name="Text Box 23">
            <a:extLst>
              <a:ext uri="{FF2B5EF4-FFF2-40B4-BE49-F238E27FC236}">
                <a16:creationId xmlns:a16="http://schemas.microsoft.com/office/drawing/2014/main" xmlns="" id="{E01F4EC8-DA24-A0D1-52F6-D5AA34FD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55" y="2592090"/>
            <a:ext cx="30480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Older (aged ≥65 yr) patients with previously untreated MCL;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PS ≤2, normal organ function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cardiology clearance prior to study start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50)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150CC368-B3A7-70C7-922A-74E1F1C1A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893" y="3406789"/>
            <a:ext cx="74980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Acalabrutinib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100 mg PO BID until PD or other reason for discontinuation</a:t>
            </a:r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19BC2D45-42C1-4369-21FB-0E1239F9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893" y="2645306"/>
            <a:ext cx="56692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Rituximab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375 mg/m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IV weekly for 1 mo</a:t>
            </a:r>
            <a:r>
              <a:rPr lang="en-US" alt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,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then once per mo for 12 mo, then once every 2 mo up to total of 24 mo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D9CF0B22-2A0E-ADD8-02C0-C2503231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Jain. ICML 2023. Abstr 099. </a:t>
            </a:r>
          </a:p>
        </p:txBody>
      </p:sp>
      <p:sp>
        <p:nvSpPr>
          <p:cNvPr id="8" name="Line 52">
            <a:extLst>
              <a:ext uri="{FF2B5EF4-FFF2-40B4-BE49-F238E27FC236}">
                <a16:creationId xmlns:a16="http://schemas.microsoft.com/office/drawing/2014/main" xmlns="" id="{14B675B3-0D9F-7BC9-C0F9-4C739AE8A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4855" y="3379236"/>
            <a:ext cx="3657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94B9C605-A762-3073-8EC5-89762C38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749" y="2251725"/>
            <a:ext cx="5437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Responses evaluated every 3 cycles (initial response after 12 wk) 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AEC62-C15E-768F-A346-B24749AA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First-line Acalabrutinib + Rituximab in Older Patients With MCL: Baseline Characteristics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xmlns="" id="{8E9030A9-7FEB-B8C1-386E-CE74CF4CC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Jain. ICML 2023. Abstr 099. </a:t>
            </a:r>
          </a:p>
        </p:txBody>
      </p:sp>
      <p:graphicFrame>
        <p:nvGraphicFramePr>
          <p:cNvPr id="9" name="Group 32">
            <a:extLst>
              <a:ext uri="{FF2B5EF4-FFF2-40B4-BE49-F238E27FC236}">
                <a16:creationId xmlns:a16="http://schemas.microsoft.com/office/drawing/2014/main" xmlns="" id="{EAA90559-EC73-857C-F98E-08AE5C07B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275547"/>
              </p:ext>
            </p:extLst>
          </p:nvPr>
        </p:nvGraphicFramePr>
        <p:xfrm>
          <a:off x="719137" y="1600128"/>
          <a:ext cx="5212080" cy="3657744"/>
        </p:xfrm>
        <a:graphic>
          <a:graphicData uri="http://schemas.openxmlformats.org/drawingml/2006/table">
            <a:tbl>
              <a:tblPr/>
              <a:tblGrid>
                <a:gridCol w="338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(range)​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69 (65-81)​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Male, n (%)​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 (72)​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Bone marrow involvement, n (%)​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 (90)​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GI involvement, n/N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35/47 (75)​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sMIPI risk,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53458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(8)​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972871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Intermediate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 (70)​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01340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(22)​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30789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LDH &gt; ULN, n (%)​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(44)​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596081"/>
                  </a:ext>
                </a:extLst>
              </a:tr>
            </a:tbl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3FC195EF-324E-3952-C9AB-6A4E149EDB36}"/>
              </a:ext>
            </a:extLst>
          </p:cNvPr>
          <p:cNvSpPr txBox="1"/>
          <p:nvPr/>
        </p:nvSpPr>
        <p:spPr>
          <a:xfrm>
            <a:off x="6045980" y="5257744"/>
            <a:ext cx="543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sz="1600" b="0" dirty="0">
                <a:solidFill>
                  <a:schemeClr val="bg1"/>
                </a:solidFill>
                <a:latin typeface="+mn-lt"/>
              </a:rPr>
              <a:t>*Mutations only, FISH negative (n = 6); mutations, FISH positive (n = 4); FISH positive only (n = 2).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b="0" baseline="30000" dirty="0">
                <a:solidFill>
                  <a:schemeClr val="bg1"/>
                </a:solidFill>
                <a:latin typeface="+mn-lt"/>
              </a:rPr>
              <a:t>†</a:t>
            </a:r>
            <a:r>
              <a:rPr lang="en-US" sz="1600" b="0" dirty="0">
                <a:solidFill>
                  <a:schemeClr val="bg1"/>
                </a:solidFill>
                <a:latin typeface="+mn-lt"/>
              </a:rPr>
              <a:t>12 patients with leukemic phase (7 negative and 5 positive).</a:t>
            </a:r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xmlns="" id="{DA0D9FA4-523D-8C5E-2721-2AE9C4EBC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82855"/>
              </p:ext>
            </p:extLst>
          </p:nvPr>
        </p:nvGraphicFramePr>
        <p:xfrm>
          <a:off x="6095999" y="1600128"/>
          <a:ext cx="5386203" cy="3657616"/>
        </p:xfrm>
        <a:graphic>
          <a:graphicData uri="http://schemas.openxmlformats.org/drawingml/2006/table">
            <a:tbl>
              <a:tblPr/>
              <a:tblGrid>
                <a:gridCol w="3496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9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Characteristic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Blastoid or pleomorphic, n (%)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7875605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Blastoid, n​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7930699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Pleomorphic, 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1048593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TP53 aberrant, n/N (%)*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12/43 (28)​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96803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SOX-11 positive, n/N (%)</a:t>
                      </a:r>
                      <a:r>
                        <a:rPr lang="en-US" sz="1800" b="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†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39/48 (81)​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460372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Ki-67 &lt;30%​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29/42 (69)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34882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Ki-67 &lt;50%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38/42 (90)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7154178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Ki-67 ≥30%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13/42 (31) 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172459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Ki-67 ≥50%​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4/42 (10)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941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0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F553D-8B97-C416-A9FE-ECAB8404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First-line Acalabrutinib + Rituximab in Older Patients With MCL: Response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E889CA51-141F-4B2A-3F7A-96CA6E21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1582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oup 32">
            <a:extLst>
              <a:ext uri="{FF2B5EF4-FFF2-40B4-BE49-F238E27FC236}">
                <a16:creationId xmlns:a16="http://schemas.microsoft.com/office/drawing/2014/main" xmlns="" id="{7AEBFCBC-D423-8B1A-90A9-BC837DDF8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78205"/>
              </p:ext>
            </p:extLst>
          </p:nvPr>
        </p:nvGraphicFramePr>
        <p:xfrm>
          <a:off x="719137" y="1477481"/>
          <a:ext cx="7680960" cy="4000660"/>
        </p:xfrm>
        <a:graphic>
          <a:graphicData uri="http://schemas.openxmlformats.org/drawingml/2006/table">
            <a:tbl>
              <a:tblPr/>
              <a:tblGrid>
                <a:gridCol w="603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Response (ITT)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Wk 12 best response,* evaluable patients,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ORR, n/N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46/50 (92)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CR, n/N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37/50 (74)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PR, n/N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9/50 (18)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Best response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evaluable patients,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53458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ORR, n/N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46/50 (92)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972871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CR, n/N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46/50 (92)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01340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MRD negative at LFU, n/N (%)</a:t>
                      </a:r>
                      <a:r>
                        <a:rPr kumimoji="0" lang="en-US" sz="18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§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19/32 (60)</a:t>
                      </a:r>
                      <a:endParaRPr kumimoji="0" lang="en-US" sz="18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30789"/>
                  </a:ext>
                </a:extLst>
              </a:tr>
              <a:tr h="286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Median acalabrutinib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+ rituximab cycles to reach CR, n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(2-7)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1011925"/>
                  </a:ext>
                </a:extLst>
              </a:tr>
            </a:tbl>
          </a:graphicData>
        </a:graphic>
      </p:graphicFrame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8972DB09-5F43-A31F-851F-BC2AC7523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Jain. ICML 2023. Abstr 099. 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7CB41D2D-7296-3DC0-643A-B8CDDB3CB3D3}"/>
              </a:ext>
            </a:extLst>
          </p:cNvPr>
          <p:cNvSpPr txBox="1"/>
          <p:nvPr/>
        </p:nvSpPr>
        <p:spPr>
          <a:xfrm>
            <a:off x="609759" y="547814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*Wk 12 best response without ITT: ORR/CR, 94%/76%; ORR/CR with PET/CT scan alone, 93%/78%.</a:t>
            </a: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defRPr/>
            </a:pP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†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1</a:t>
            </a:r>
            <a:r>
              <a:rPr lang="en-US" sz="1400" b="0" dirty="0">
                <a:solidFill>
                  <a:schemeClr val="bg1"/>
                </a:solidFill>
                <a:latin typeface="+mn-lt"/>
              </a:rPr>
              <a:t> patient discontinued treatment within first 3 cycles for grade 3 AEs and 3 patients were nonresponders. </a:t>
            </a:r>
          </a:p>
          <a:p>
            <a:pPr lvl="0">
              <a:spcBef>
                <a:spcPts val="0"/>
              </a:spcBef>
              <a:defRPr/>
            </a:pP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‡</a:t>
            </a:r>
            <a:r>
              <a:rPr lang="en-US" sz="1400" b="0" dirty="0">
                <a:solidFill>
                  <a:schemeClr val="bg1"/>
                </a:solidFill>
                <a:latin typeface="+mn-lt"/>
              </a:rPr>
              <a:t>Best response without ITT: ORR/CR, 94%/94%.</a:t>
            </a:r>
          </a:p>
          <a:p>
            <a:pPr lvl="0">
              <a:spcBef>
                <a:spcPts val="0"/>
              </a:spcBef>
              <a:defRPr/>
            </a:pPr>
            <a:r>
              <a:rPr kumimoji="0" lang="en-US" sz="1400" b="0" i="0" u="none" strike="noStrike" kern="1200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+mn-cs"/>
              </a:rPr>
              <a:t>§</a:t>
            </a:r>
            <a:r>
              <a:rPr lang="en-US" sz="1400" b="0" dirty="0">
                <a:solidFill>
                  <a:schemeClr val="bg1"/>
                </a:solidFill>
                <a:latin typeface="+mn-lt"/>
              </a:rPr>
              <a:t>13/32 were MRD negative (all CMR).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2D24934-8ABF-88A6-6FD5-B0FBA984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7724" y="1501246"/>
            <a:ext cx="3602804" cy="4650686"/>
          </a:xfrm>
        </p:spPr>
        <p:txBody>
          <a:bodyPr/>
          <a:lstStyle/>
          <a:p>
            <a:r>
              <a:rPr lang="en-US" sz="2400" dirty="0"/>
              <a:t>1 patient had SD: BM cleared but developed RASopathy/CMML</a:t>
            </a:r>
          </a:p>
          <a:p>
            <a:r>
              <a:rPr lang="en-US" sz="2400" dirty="0"/>
              <a:t>3 patients died: 1 primary refractory, 1 unknown in CR, 1 off study RAS/CMML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79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ACB994B-0214-1E77-FBBA-409C7AF75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9" t="19223" r="4211" b="13822"/>
          <a:stretch/>
        </p:blipFill>
        <p:spPr>
          <a:xfrm>
            <a:off x="1973705" y="1334124"/>
            <a:ext cx="8414480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9A542-4C49-59C3-D9D7-64897D0B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First-line Acalabrutinib + Rituximab in Older Patients With MCL: Survival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BC4EBF-1367-096D-A773-4E80699D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67" y="1665212"/>
            <a:ext cx="10877529" cy="465068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C6F28A22-9356-5100-9716-0641A9AB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68" y="6367337"/>
            <a:ext cx="4427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Jain. ICML 2023. Abstr 099. Reproduced with permission.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E344B4-7140-6935-F1B3-DA76BA18B5EC}"/>
              </a:ext>
            </a:extLst>
          </p:cNvPr>
          <p:cNvSpPr txBox="1"/>
          <p:nvPr/>
        </p:nvSpPr>
        <p:spPr bwMode="auto">
          <a:xfrm>
            <a:off x="4825954" y="5627132"/>
            <a:ext cx="3012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Median follow-up: 17 mo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F86C34-E618-0EA9-C17D-17BF677583A4}"/>
              </a:ext>
            </a:extLst>
          </p:cNvPr>
          <p:cNvSpPr txBox="1"/>
          <p:nvPr/>
        </p:nvSpPr>
        <p:spPr bwMode="auto">
          <a:xfrm>
            <a:off x="1117252" y="1497850"/>
            <a:ext cx="4453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PFS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462B4E-C60B-A08B-3806-146D8A7E5287}"/>
              </a:ext>
            </a:extLst>
          </p:cNvPr>
          <p:cNvSpPr txBox="1"/>
          <p:nvPr/>
        </p:nvSpPr>
        <p:spPr bwMode="auto">
          <a:xfrm>
            <a:off x="1874989" y="5232186"/>
            <a:ext cx="3012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2-yr PFS: 92%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D3B3DA-0227-8220-2B3E-BCA6ED1381FC}"/>
              </a:ext>
            </a:extLst>
          </p:cNvPr>
          <p:cNvSpPr txBox="1"/>
          <p:nvPr/>
        </p:nvSpPr>
        <p:spPr bwMode="auto">
          <a:xfrm rot="16200000">
            <a:off x="85626" y="3189441"/>
            <a:ext cx="88537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PFS (%)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DCE3E34-75B7-D66E-2C18-2605BABDCB50}"/>
              </a:ext>
            </a:extLst>
          </p:cNvPr>
          <p:cNvGrpSpPr/>
          <p:nvPr/>
        </p:nvGrpSpPr>
        <p:grpSpPr>
          <a:xfrm>
            <a:off x="871448" y="4647400"/>
            <a:ext cx="5157216" cy="369332"/>
            <a:chOff x="978821" y="4207833"/>
            <a:chExt cx="2606366" cy="36933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E07F2-7D0C-CF55-D312-A3DADB42889F}"/>
                </a:ext>
              </a:extLst>
            </p:cNvPr>
            <p:cNvSpPr txBox="1"/>
            <p:nvPr/>
          </p:nvSpPr>
          <p:spPr bwMode="auto">
            <a:xfrm>
              <a:off x="978821" y="420783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FDCAED68-DC92-8E13-71AB-68BD4153C289}"/>
                </a:ext>
              </a:extLst>
            </p:cNvPr>
            <p:cNvSpPr txBox="1"/>
            <p:nvPr/>
          </p:nvSpPr>
          <p:spPr bwMode="auto">
            <a:xfrm>
              <a:off x="1259622" y="420783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41B55E2-BE8E-3A83-1FC3-575FA5D2D32F}"/>
                </a:ext>
              </a:extLst>
            </p:cNvPr>
            <p:cNvSpPr txBox="1"/>
            <p:nvPr/>
          </p:nvSpPr>
          <p:spPr bwMode="auto">
            <a:xfrm>
              <a:off x="1541671" y="420783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D0BA5FF-C7AA-E2BC-33C0-7F329633DCB1}"/>
                </a:ext>
              </a:extLst>
            </p:cNvPr>
            <p:cNvSpPr txBox="1"/>
            <p:nvPr/>
          </p:nvSpPr>
          <p:spPr bwMode="auto">
            <a:xfrm>
              <a:off x="1822472" y="420783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9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9E7B5CF-B1E5-BD1D-7A97-40A036693720}"/>
                </a:ext>
              </a:extLst>
            </p:cNvPr>
            <p:cNvSpPr txBox="1"/>
            <p:nvPr/>
          </p:nvSpPr>
          <p:spPr bwMode="auto">
            <a:xfrm>
              <a:off x="2040001" y="420783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12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AF9A983-ABC3-745F-137F-BC95500A64CC}"/>
                </a:ext>
              </a:extLst>
            </p:cNvPr>
            <p:cNvSpPr txBox="1"/>
            <p:nvPr/>
          </p:nvSpPr>
          <p:spPr bwMode="auto">
            <a:xfrm>
              <a:off x="2320803" y="420783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15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551786BA-FBF1-3820-8883-D335A5E2D4F1}"/>
                </a:ext>
              </a:extLst>
            </p:cNvPr>
            <p:cNvSpPr txBox="1"/>
            <p:nvPr/>
          </p:nvSpPr>
          <p:spPr bwMode="auto">
            <a:xfrm>
              <a:off x="2602852" y="420783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18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A5FC7DD-455A-B0E7-F7C7-87C56D15A172}"/>
                </a:ext>
              </a:extLst>
            </p:cNvPr>
            <p:cNvSpPr txBox="1"/>
            <p:nvPr/>
          </p:nvSpPr>
          <p:spPr bwMode="auto">
            <a:xfrm>
              <a:off x="2883653" y="420783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21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CAA460F-9707-0C0F-63B2-E32357BB0F5D}"/>
                </a:ext>
              </a:extLst>
            </p:cNvPr>
            <p:cNvSpPr txBox="1"/>
            <p:nvPr/>
          </p:nvSpPr>
          <p:spPr bwMode="auto">
            <a:xfrm>
              <a:off x="3166483" y="420783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24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8914E8-46BD-81D1-534B-E6DAC583AFB3}"/>
              </a:ext>
            </a:extLst>
          </p:cNvPr>
          <p:cNvSpPr txBox="1"/>
          <p:nvPr/>
        </p:nvSpPr>
        <p:spPr bwMode="auto">
          <a:xfrm>
            <a:off x="3048392" y="4922294"/>
            <a:ext cx="720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Mo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D0A0218-BDF8-F4FE-27C8-806E0242DDCA}"/>
              </a:ext>
            </a:extLst>
          </p:cNvPr>
          <p:cNvGrpSpPr/>
          <p:nvPr/>
        </p:nvGrpSpPr>
        <p:grpSpPr>
          <a:xfrm rot="16200000">
            <a:off x="3352184" y="2431674"/>
            <a:ext cx="91440" cy="4462272"/>
            <a:chOff x="779453" y="1539976"/>
            <a:chExt cx="518685" cy="32838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33DEE580-5CCF-B826-2F3D-27325A7FBC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79E175E-2701-4BCE-078B-7E01B57270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062849E4-99DE-4307-854B-B35F382CE6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3426E37-BE2C-6865-0EFA-1B43CB50A6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85EED697-8D4E-43D2-219F-E3E0B145B7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B422426-54AA-7073-C2E6-866C699F14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6B4D3E8-A537-B6B6-5747-186A4E664B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0028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9A0639CB-9A9E-F059-9E1A-30ABF3A3DC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4133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C358ED2-F9E0-D1BA-2DB5-75025B0E12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8237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9683C09-A559-6806-56C5-027A4CB79C75}"/>
              </a:ext>
            </a:extLst>
          </p:cNvPr>
          <p:cNvGrpSpPr/>
          <p:nvPr/>
        </p:nvGrpSpPr>
        <p:grpSpPr>
          <a:xfrm>
            <a:off x="600205" y="1997751"/>
            <a:ext cx="535724" cy="2814845"/>
            <a:chOff x="465447" y="1533347"/>
            <a:chExt cx="535724" cy="28148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FD3FEB7-2B3E-978E-0A5E-598AC779095E}"/>
                </a:ext>
              </a:extLst>
            </p:cNvPr>
            <p:cNvSpPr txBox="1"/>
            <p:nvPr/>
          </p:nvSpPr>
          <p:spPr bwMode="auto">
            <a:xfrm>
              <a:off x="465447" y="1533347"/>
              <a:ext cx="535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100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7423C32-6EC6-00EB-A4D8-9187B9BEF4AA}"/>
                </a:ext>
              </a:extLst>
            </p:cNvPr>
            <p:cNvSpPr txBox="1"/>
            <p:nvPr/>
          </p:nvSpPr>
          <p:spPr bwMode="auto">
            <a:xfrm>
              <a:off x="582467" y="2022450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80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497A63B-BA4B-F5E3-90FA-02F2DFD9A339}"/>
                </a:ext>
              </a:extLst>
            </p:cNvPr>
            <p:cNvSpPr txBox="1"/>
            <p:nvPr/>
          </p:nvSpPr>
          <p:spPr bwMode="auto">
            <a:xfrm>
              <a:off x="582467" y="2511553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EEB3321-2AC1-8087-5AC1-6948C4C7D972}"/>
                </a:ext>
              </a:extLst>
            </p:cNvPr>
            <p:cNvSpPr txBox="1"/>
            <p:nvPr/>
          </p:nvSpPr>
          <p:spPr bwMode="auto">
            <a:xfrm>
              <a:off x="582467" y="3000656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40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2DF2427-E4C8-9E72-ABD2-04BED572F545}"/>
                </a:ext>
              </a:extLst>
            </p:cNvPr>
            <p:cNvSpPr txBox="1"/>
            <p:nvPr/>
          </p:nvSpPr>
          <p:spPr bwMode="auto">
            <a:xfrm>
              <a:off x="582467" y="3489759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2A9E749-581D-C94B-CD8F-4185612B04C4}"/>
                </a:ext>
              </a:extLst>
            </p:cNvPr>
            <p:cNvSpPr txBox="1"/>
            <p:nvPr/>
          </p:nvSpPr>
          <p:spPr bwMode="auto">
            <a:xfrm>
              <a:off x="699485" y="3978860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+mn-lt"/>
                </a:rPr>
                <a:t>0</a:t>
              </a: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7BBA85F-4B58-129A-522C-0743210CDA34}"/>
              </a:ext>
            </a:extLst>
          </p:cNvPr>
          <p:cNvSpPr/>
          <p:nvPr/>
        </p:nvSpPr>
        <p:spPr bwMode="auto">
          <a:xfrm>
            <a:off x="1170754" y="2153384"/>
            <a:ext cx="4541843" cy="2476500"/>
          </a:xfrm>
          <a:custGeom>
            <a:avLst/>
            <a:gdLst>
              <a:gd name="connsiteX0" fmla="*/ 0 w 5053013"/>
              <a:gd name="connsiteY0" fmla="*/ 0 h 2476500"/>
              <a:gd name="connsiteX1" fmla="*/ 0 w 5053013"/>
              <a:gd name="connsiteY1" fmla="*/ 2476500 h 2476500"/>
              <a:gd name="connsiteX2" fmla="*/ 5053013 w 5053013"/>
              <a:gd name="connsiteY2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3013" h="2476500">
                <a:moveTo>
                  <a:pt x="0" y="0"/>
                </a:moveTo>
                <a:lnTo>
                  <a:pt x="0" y="2476500"/>
                </a:lnTo>
                <a:lnTo>
                  <a:pt x="5053013" y="24765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A4FF608-F5D1-82AA-0E32-852D2009F6BC}"/>
              </a:ext>
            </a:extLst>
          </p:cNvPr>
          <p:cNvGrpSpPr/>
          <p:nvPr/>
        </p:nvGrpSpPr>
        <p:grpSpPr>
          <a:xfrm>
            <a:off x="1098926" y="2187665"/>
            <a:ext cx="76201" cy="2442005"/>
            <a:chOff x="779453" y="1539976"/>
            <a:chExt cx="518685" cy="205237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214DEF9-8465-EF9B-88FC-4A32DD0AA9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F084C56-26AC-2E25-CBC7-F6BC10215F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9E18536-A466-7913-020A-8A6B08ACFB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49FA479-27CE-1ECB-090A-C9FC4795DC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D7B510F-A5C9-2E61-C05C-9E1721D44C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681BBFC-A961-8AE5-DFA6-C99A256B2D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0227F6-C19B-50D0-8186-0ACA70FFC2D9}"/>
              </a:ext>
            </a:extLst>
          </p:cNvPr>
          <p:cNvSpPr txBox="1"/>
          <p:nvPr/>
        </p:nvSpPr>
        <p:spPr bwMode="auto">
          <a:xfrm>
            <a:off x="1277259" y="2722433"/>
            <a:ext cx="2726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Median PFS: NR and 24 mo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E20848-248A-9EF4-C8AD-53758CC30301}"/>
              </a:ext>
            </a:extLst>
          </p:cNvPr>
          <p:cNvSpPr txBox="1"/>
          <p:nvPr/>
        </p:nvSpPr>
        <p:spPr bwMode="auto">
          <a:xfrm>
            <a:off x="2559252" y="3151488"/>
            <a:ext cx="1820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Progression/Total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7331D9D-E768-55DB-0333-84B829204122}"/>
              </a:ext>
            </a:extLst>
          </p:cNvPr>
          <p:cNvSpPr txBox="1"/>
          <p:nvPr/>
        </p:nvSpPr>
        <p:spPr bwMode="auto">
          <a:xfrm>
            <a:off x="1249066" y="4239658"/>
            <a:ext cx="745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i="1" dirty="0">
                <a:solidFill>
                  <a:schemeClr val="bg1"/>
                </a:solidFill>
                <a:latin typeface="Calibri" panose="020F0502020204030204" pitchFamily="34" charset="0"/>
              </a:rPr>
              <a:t>P </a:t>
            </a: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= .09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ECBB10E-4AD6-222F-AC7E-AB43F66639FE}"/>
              </a:ext>
            </a:extLst>
          </p:cNvPr>
          <p:cNvGrpSpPr/>
          <p:nvPr/>
        </p:nvGrpSpPr>
        <p:grpSpPr>
          <a:xfrm>
            <a:off x="1388005" y="3481980"/>
            <a:ext cx="1951251" cy="646331"/>
            <a:chOff x="1384105" y="3481980"/>
            <a:chExt cx="1951251" cy="64633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A570A59A-2112-E42A-53BD-347C1A694892}"/>
                </a:ext>
              </a:extLst>
            </p:cNvPr>
            <p:cNvSpPr txBox="1"/>
            <p:nvPr/>
          </p:nvSpPr>
          <p:spPr bwMode="auto">
            <a:xfrm>
              <a:off x="1606998" y="3481980"/>
              <a:ext cx="17283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accent1"/>
                  </a:solidFill>
                  <a:latin typeface="+mn-lt"/>
                </a:rPr>
                <a:t>Ki67 &lt;30%  </a:t>
              </a:r>
              <a:r>
                <a:rPr lang="en-US" b="0" dirty="0">
                  <a:solidFill>
                    <a:schemeClr val="accent1"/>
                  </a:solidFill>
                  <a:latin typeface="+mn-lt"/>
                </a:rPr>
                <a:t>1/29</a:t>
              </a:r>
            </a:p>
            <a:p>
              <a:pPr algn="r">
                <a:spcBef>
                  <a:spcPts val="0"/>
                </a:spcBef>
              </a:pPr>
              <a:r>
                <a:rPr lang="en-US" dirty="0">
                  <a:solidFill>
                    <a:schemeClr val="accent3"/>
                  </a:solidFill>
                  <a:latin typeface="+mn-lt"/>
                </a:rPr>
                <a:t>Ki67 ≥30%  </a:t>
              </a:r>
              <a:r>
                <a:rPr lang="en-US" b="0" dirty="0">
                  <a:solidFill>
                    <a:schemeClr val="accent3"/>
                  </a:solidFill>
                  <a:latin typeface="+mn-lt"/>
                </a:rPr>
                <a:t>3/13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9971AE98-7CCE-82F8-4ADE-DDC75FFE6F5E}"/>
                </a:ext>
              </a:extLst>
            </p:cNvPr>
            <p:cNvGrpSpPr/>
            <p:nvPr/>
          </p:nvGrpSpPr>
          <p:grpSpPr>
            <a:xfrm>
              <a:off x="1384105" y="3620401"/>
              <a:ext cx="274989" cy="88900"/>
              <a:chOff x="1329166" y="3194049"/>
              <a:chExt cx="274989" cy="889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072947AB-A6CE-F226-FC3A-19D233CAE92C}"/>
                  </a:ext>
                </a:extLst>
              </p:cNvPr>
              <p:cNvCxnSpPr/>
              <p:nvPr/>
            </p:nvCxnSpPr>
            <p:spPr bwMode="auto">
              <a:xfrm>
                <a:off x="1329166" y="3238500"/>
                <a:ext cx="27498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1587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A6B611EF-FDD9-228B-71FB-976C397CC7F5}"/>
                  </a:ext>
                </a:extLst>
              </p:cNvPr>
              <p:cNvSpPr/>
              <p:nvPr/>
            </p:nvSpPr>
            <p:spPr bwMode="auto">
              <a:xfrm rot="2700000">
                <a:off x="1415903" y="3194049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8F3569A-C157-8808-3D7E-75DD5D23E1BC}"/>
                </a:ext>
              </a:extLst>
            </p:cNvPr>
            <p:cNvGrpSpPr/>
            <p:nvPr/>
          </p:nvGrpSpPr>
          <p:grpSpPr>
            <a:xfrm>
              <a:off x="1384105" y="3898167"/>
              <a:ext cx="274989" cy="88900"/>
              <a:chOff x="1329166" y="3194049"/>
              <a:chExt cx="274989" cy="889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C1804B75-7194-73FA-D66B-54E1331B98CE}"/>
                  </a:ext>
                </a:extLst>
              </p:cNvPr>
              <p:cNvCxnSpPr/>
              <p:nvPr/>
            </p:nvCxnSpPr>
            <p:spPr bwMode="auto">
              <a:xfrm>
                <a:off x="1329166" y="3238500"/>
                <a:ext cx="27498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1471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0EE77CC4-3CC3-90F5-74DA-CA2A885943BA}"/>
                  </a:ext>
                </a:extLst>
              </p:cNvPr>
              <p:cNvSpPr/>
              <p:nvPr/>
            </p:nvSpPr>
            <p:spPr bwMode="auto">
              <a:xfrm rot="2700000">
                <a:off x="1415903" y="3194049"/>
                <a:ext cx="88900" cy="88900"/>
              </a:xfrm>
              <a:prstGeom prst="rect">
                <a:avLst/>
              </a:prstGeom>
              <a:solidFill>
                <a:srgbClr val="E1471D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BC029C84-609D-8199-9229-01AE7376BA6A}"/>
              </a:ext>
            </a:extLst>
          </p:cNvPr>
          <p:cNvGrpSpPr/>
          <p:nvPr/>
        </p:nvGrpSpPr>
        <p:grpSpPr>
          <a:xfrm>
            <a:off x="1183440" y="2193694"/>
            <a:ext cx="4492537" cy="1488463"/>
            <a:chOff x="1125565" y="2193694"/>
            <a:chExt cx="4492537" cy="148846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xmlns="" id="{2801AB50-654B-01BE-6132-552C1E1C1E5B}"/>
                </a:ext>
              </a:extLst>
            </p:cNvPr>
            <p:cNvSpPr/>
            <p:nvPr/>
          </p:nvSpPr>
          <p:spPr bwMode="auto">
            <a:xfrm rot="2700000">
              <a:off x="1439483" y="2316002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xmlns="" id="{39D48DDB-6B08-32FF-A3CB-7EE139AD318C}"/>
                </a:ext>
              </a:extLst>
            </p:cNvPr>
            <p:cNvSpPr/>
            <p:nvPr/>
          </p:nvSpPr>
          <p:spPr bwMode="auto">
            <a:xfrm>
              <a:off x="1125565" y="2193694"/>
              <a:ext cx="4448987" cy="1488463"/>
            </a:xfrm>
            <a:custGeom>
              <a:avLst/>
              <a:gdLst>
                <a:gd name="connsiteX0" fmla="*/ 0 w 4448987"/>
                <a:gd name="connsiteY0" fmla="*/ 0 h 1488463"/>
                <a:gd name="connsiteX1" fmla="*/ 360840 w 4448987"/>
                <a:gd name="connsiteY1" fmla="*/ 0 h 1488463"/>
                <a:gd name="connsiteX2" fmla="*/ 360840 w 4448987"/>
                <a:gd name="connsiteY2" fmla="*/ 196821 h 1488463"/>
                <a:gd name="connsiteX3" fmla="*/ 2771903 w 4448987"/>
                <a:gd name="connsiteY3" fmla="*/ 196821 h 1488463"/>
                <a:gd name="connsiteX4" fmla="*/ 2771903 w 4448987"/>
                <a:gd name="connsiteY4" fmla="*/ 475652 h 1488463"/>
                <a:gd name="connsiteX5" fmla="*/ 4448987 w 4448987"/>
                <a:gd name="connsiteY5" fmla="*/ 475652 h 1488463"/>
                <a:gd name="connsiteX6" fmla="*/ 4448987 w 4448987"/>
                <a:gd name="connsiteY6" fmla="*/ 1488463 h 14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8987" h="1488463">
                  <a:moveTo>
                    <a:pt x="0" y="0"/>
                  </a:moveTo>
                  <a:lnTo>
                    <a:pt x="360840" y="0"/>
                  </a:lnTo>
                  <a:lnTo>
                    <a:pt x="360840" y="196821"/>
                  </a:lnTo>
                  <a:lnTo>
                    <a:pt x="2771903" y="196821"/>
                  </a:lnTo>
                  <a:lnTo>
                    <a:pt x="2771903" y="475652"/>
                  </a:lnTo>
                  <a:lnTo>
                    <a:pt x="4448987" y="475652"/>
                  </a:lnTo>
                  <a:lnTo>
                    <a:pt x="4448987" y="1488463"/>
                  </a:lnTo>
                </a:path>
              </a:pathLst>
            </a:custGeom>
            <a:noFill/>
            <a:ln w="28575">
              <a:solidFill>
                <a:srgbClr val="E1471D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xmlns="" id="{8B1EF4D5-0DF9-D800-1268-FEEFA9AB32B7}"/>
                </a:ext>
              </a:extLst>
            </p:cNvPr>
            <p:cNvSpPr/>
            <p:nvPr/>
          </p:nvSpPr>
          <p:spPr bwMode="auto">
            <a:xfrm rot="2700000">
              <a:off x="2542641" y="2335236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FDC6CC56-D6EF-34A1-2B6E-303FD1CE4A30}"/>
                </a:ext>
              </a:extLst>
            </p:cNvPr>
            <p:cNvSpPr/>
            <p:nvPr/>
          </p:nvSpPr>
          <p:spPr bwMode="auto">
            <a:xfrm rot="2700000">
              <a:off x="3666174" y="2335235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79D29020-D583-29DC-6209-E6297EAD6E93}"/>
                </a:ext>
              </a:extLst>
            </p:cNvPr>
            <p:cNvSpPr/>
            <p:nvPr/>
          </p:nvSpPr>
          <p:spPr bwMode="auto">
            <a:xfrm rot="2700000">
              <a:off x="3859837" y="2622361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xmlns="" id="{DAB843BE-C6DC-B55D-5BB0-AC85981007B8}"/>
                </a:ext>
              </a:extLst>
            </p:cNvPr>
            <p:cNvSpPr/>
            <p:nvPr/>
          </p:nvSpPr>
          <p:spPr bwMode="auto">
            <a:xfrm rot="2700000">
              <a:off x="4044370" y="2622361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69A064D7-892F-CFEB-F626-42472334E635}"/>
                </a:ext>
              </a:extLst>
            </p:cNvPr>
            <p:cNvSpPr/>
            <p:nvPr/>
          </p:nvSpPr>
          <p:spPr bwMode="auto">
            <a:xfrm rot="2700000">
              <a:off x="4414567" y="2622361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xmlns="" id="{FF6ACC96-1347-D820-2D8E-528F877254DB}"/>
                </a:ext>
              </a:extLst>
            </p:cNvPr>
            <p:cNvSpPr/>
            <p:nvPr/>
          </p:nvSpPr>
          <p:spPr bwMode="auto">
            <a:xfrm rot="2700000">
              <a:off x="4972238" y="2622361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xmlns="" id="{BFF4409D-AB09-9842-A15A-D8F84D239C00}"/>
                </a:ext>
              </a:extLst>
            </p:cNvPr>
            <p:cNvSpPr/>
            <p:nvPr/>
          </p:nvSpPr>
          <p:spPr bwMode="auto">
            <a:xfrm rot="2700000">
              <a:off x="5529202" y="3580798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59647BDC-7646-51B9-23E3-44D1131A3009}"/>
                </a:ext>
              </a:extLst>
            </p:cNvPr>
            <p:cNvSpPr/>
            <p:nvPr/>
          </p:nvSpPr>
          <p:spPr bwMode="auto">
            <a:xfrm rot="2700000">
              <a:off x="5344974" y="2622361"/>
              <a:ext cx="88900" cy="88900"/>
            </a:xfrm>
            <a:prstGeom prst="rect">
              <a:avLst/>
            </a:prstGeom>
            <a:solidFill>
              <a:srgbClr val="E1471D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8A798F23-DA32-588B-1BF8-EDDBEAE36556}"/>
              </a:ext>
            </a:extLst>
          </p:cNvPr>
          <p:cNvGrpSpPr/>
          <p:nvPr/>
        </p:nvGrpSpPr>
        <p:grpSpPr>
          <a:xfrm>
            <a:off x="1867390" y="2235290"/>
            <a:ext cx="3808021" cy="88900"/>
            <a:chOff x="1809515" y="2120482"/>
            <a:chExt cx="3808021" cy="8890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xmlns="" id="{2007B446-2586-EE66-708F-0CC7933373A2}"/>
                </a:ext>
              </a:extLst>
            </p:cNvPr>
            <p:cNvSpPr/>
            <p:nvPr/>
          </p:nvSpPr>
          <p:spPr bwMode="auto">
            <a:xfrm rot="2700000">
              <a:off x="1809515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5C9B322B-7F30-BC23-CBBC-27ECCB5584A7}"/>
                </a:ext>
              </a:extLst>
            </p:cNvPr>
            <p:cNvSpPr/>
            <p:nvPr/>
          </p:nvSpPr>
          <p:spPr bwMode="auto">
            <a:xfrm rot="2700000">
              <a:off x="2375593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860782C6-4E78-4620-5270-8DBC28F38C7E}"/>
                </a:ext>
              </a:extLst>
            </p:cNvPr>
            <p:cNvSpPr/>
            <p:nvPr/>
          </p:nvSpPr>
          <p:spPr bwMode="auto">
            <a:xfrm rot="2700000">
              <a:off x="2546639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5E93D98E-3941-52C3-BF0F-7CF53A725D78}"/>
                </a:ext>
              </a:extLst>
            </p:cNvPr>
            <p:cNvSpPr/>
            <p:nvPr/>
          </p:nvSpPr>
          <p:spPr bwMode="auto">
            <a:xfrm rot="2700000">
              <a:off x="2743682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52B655C7-9422-4248-D187-CCB4797395CD}"/>
                </a:ext>
              </a:extLst>
            </p:cNvPr>
            <p:cNvSpPr/>
            <p:nvPr/>
          </p:nvSpPr>
          <p:spPr bwMode="auto">
            <a:xfrm rot="2700000">
              <a:off x="2931704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BB2B2BFE-0B76-444B-C0D6-7D9A85133AEC}"/>
                </a:ext>
              </a:extLst>
            </p:cNvPr>
            <p:cNvSpPr/>
            <p:nvPr/>
          </p:nvSpPr>
          <p:spPr bwMode="auto">
            <a:xfrm rot="2700000">
              <a:off x="3295468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xmlns="" id="{0038CA3E-52AD-AD62-5F8E-EC4839F12E23}"/>
                </a:ext>
              </a:extLst>
            </p:cNvPr>
            <p:cNvSpPr/>
            <p:nvPr/>
          </p:nvSpPr>
          <p:spPr bwMode="auto">
            <a:xfrm rot="2700000">
              <a:off x="3488411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0C6541D9-6808-3DD4-54F8-69C91514E594}"/>
                </a:ext>
              </a:extLst>
            </p:cNvPr>
            <p:cNvSpPr/>
            <p:nvPr/>
          </p:nvSpPr>
          <p:spPr bwMode="auto">
            <a:xfrm rot="2700000">
              <a:off x="3668603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3B6442CD-11A9-C458-8D3B-D3E4FF077148}"/>
                </a:ext>
              </a:extLst>
            </p:cNvPr>
            <p:cNvSpPr/>
            <p:nvPr/>
          </p:nvSpPr>
          <p:spPr bwMode="auto">
            <a:xfrm rot="2700000">
              <a:off x="3851949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940B9531-36C6-8E27-39B7-47D95D5B57DA}"/>
                </a:ext>
              </a:extLst>
            </p:cNvPr>
            <p:cNvSpPr/>
            <p:nvPr/>
          </p:nvSpPr>
          <p:spPr bwMode="auto">
            <a:xfrm rot="2700000">
              <a:off x="4040792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xmlns="" id="{55512D0D-0288-CF0D-69E5-5393FDB4F455}"/>
                </a:ext>
              </a:extLst>
            </p:cNvPr>
            <p:cNvSpPr/>
            <p:nvPr/>
          </p:nvSpPr>
          <p:spPr bwMode="auto">
            <a:xfrm rot="2700000">
              <a:off x="4228814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E1CF3DF8-01A1-A733-E616-3BB39DFDB0E6}"/>
                </a:ext>
              </a:extLst>
            </p:cNvPr>
            <p:cNvSpPr/>
            <p:nvPr/>
          </p:nvSpPr>
          <p:spPr bwMode="auto">
            <a:xfrm rot="2700000">
              <a:off x="4416262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25DE9C40-A166-27A8-23A3-A9FECA1F5EE5}"/>
                </a:ext>
              </a:extLst>
            </p:cNvPr>
            <p:cNvSpPr/>
            <p:nvPr/>
          </p:nvSpPr>
          <p:spPr bwMode="auto">
            <a:xfrm rot="2700000">
              <a:off x="4781421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BF64812E-3662-23EB-81B3-D7BFB272894E}"/>
                </a:ext>
              </a:extLst>
            </p:cNvPr>
            <p:cNvSpPr/>
            <p:nvPr/>
          </p:nvSpPr>
          <p:spPr bwMode="auto">
            <a:xfrm rot="2700000">
              <a:off x="5153166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0B6FE3F9-D4F7-FE51-E11D-A81086F2F502}"/>
                </a:ext>
              </a:extLst>
            </p:cNvPr>
            <p:cNvSpPr/>
            <p:nvPr/>
          </p:nvSpPr>
          <p:spPr bwMode="auto">
            <a:xfrm rot="2700000">
              <a:off x="5341188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179D72CE-1BA2-14C0-BF62-CD9A7A709E05}"/>
                </a:ext>
              </a:extLst>
            </p:cNvPr>
            <p:cNvSpPr/>
            <p:nvPr/>
          </p:nvSpPr>
          <p:spPr bwMode="auto">
            <a:xfrm rot="2700000">
              <a:off x="5528636" y="2120482"/>
              <a:ext cx="88900" cy="88900"/>
            </a:xfrm>
            <a:prstGeom prst="rect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6" name="Freeform 135">
            <a:extLst>
              <a:ext uri="{FF2B5EF4-FFF2-40B4-BE49-F238E27FC236}">
                <a16:creationId xmlns:a16="http://schemas.microsoft.com/office/drawing/2014/main" xmlns="" id="{95704F64-855D-8627-0716-DA2891E034FB}"/>
              </a:ext>
            </a:extLst>
          </p:cNvPr>
          <p:cNvSpPr/>
          <p:nvPr/>
        </p:nvSpPr>
        <p:spPr bwMode="auto">
          <a:xfrm>
            <a:off x="1185498" y="2193740"/>
            <a:ext cx="4453087" cy="94310"/>
          </a:xfrm>
          <a:custGeom>
            <a:avLst/>
            <a:gdLst>
              <a:gd name="connsiteX0" fmla="*/ 0 w 4453087"/>
              <a:gd name="connsiteY0" fmla="*/ 0 h 94310"/>
              <a:gd name="connsiteX1" fmla="*/ 172219 w 4453087"/>
              <a:gd name="connsiteY1" fmla="*/ 0 h 94310"/>
              <a:gd name="connsiteX2" fmla="*/ 172219 w 4453087"/>
              <a:gd name="connsiteY2" fmla="*/ 94310 h 94310"/>
              <a:gd name="connsiteX3" fmla="*/ 4453087 w 4453087"/>
              <a:gd name="connsiteY3" fmla="*/ 94310 h 9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3087" h="94310">
                <a:moveTo>
                  <a:pt x="0" y="0"/>
                </a:moveTo>
                <a:lnTo>
                  <a:pt x="172219" y="0"/>
                </a:lnTo>
                <a:lnTo>
                  <a:pt x="172219" y="94310"/>
                </a:lnTo>
                <a:lnTo>
                  <a:pt x="4453087" y="94310"/>
                </a:lnTo>
              </a:path>
            </a:pathLst>
          </a:custGeom>
          <a:noFill/>
          <a:ln w="28575">
            <a:solidFill>
              <a:srgbClr val="01587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5138C8C7-B8AF-C07F-92D7-EFEA6C3001A4}"/>
              </a:ext>
            </a:extLst>
          </p:cNvPr>
          <p:cNvGrpSpPr/>
          <p:nvPr/>
        </p:nvGrpSpPr>
        <p:grpSpPr>
          <a:xfrm>
            <a:off x="6112106" y="1497850"/>
            <a:ext cx="5689235" cy="4103668"/>
            <a:chOff x="6551945" y="1497850"/>
            <a:chExt cx="5689235" cy="41036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E3C4253-1920-EDD8-0DCE-99ECE6E0460C}"/>
                </a:ext>
              </a:extLst>
            </p:cNvPr>
            <p:cNvSpPr txBox="1"/>
            <p:nvPr/>
          </p:nvSpPr>
          <p:spPr bwMode="auto">
            <a:xfrm>
              <a:off x="7405983" y="1497850"/>
              <a:ext cx="44187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OS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7CB5376-3595-F8D1-1769-38344AADF1C9}"/>
                </a:ext>
              </a:extLst>
            </p:cNvPr>
            <p:cNvSpPr txBox="1"/>
            <p:nvPr/>
          </p:nvSpPr>
          <p:spPr bwMode="auto">
            <a:xfrm>
              <a:off x="8115338" y="5232186"/>
              <a:ext cx="30121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2-yr OS: 96%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3BB8F2BF-D516-2DA8-2269-9508DEA31A53}"/>
                </a:ext>
              </a:extLst>
            </p:cNvPr>
            <p:cNvGrpSpPr/>
            <p:nvPr/>
          </p:nvGrpSpPr>
          <p:grpSpPr>
            <a:xfrm>
              <a:off x="7111396" y="4639953"/>
              <a:ext cx="5129784" cy="369332"/>
              <a:chOff x="978821" y="4207833"/>
              <a:chExt cx="2606366" cy="369332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CE1CBBEB-A45B-91DA-59B0-206CA92F6164}"/>
                  </a:ext>
                </a:extLst>
              </p:cNvPr>
              <p:cNvSpPr txBox="1"/>
              <p:nvPr/>
            </p:nvSpPr>
            <p:spPr bwMode="auto">
              <a:xfrm>
                <a:off x="978821" y="4207833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A6D50DD-E3AF-DD72-2005-6B1AD0B3E136}"/>
                  </a:ext>
                </a:extLst>
              </p:cNvPr>
              <p:cNvSpPr txBox="1"/>
              <p:nvPr/>
            </p:nvSpPr>
            <p:spPr bwMode="auto">
              <a:xfrm>
                <a:off x="1259622" y="4207833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F85F3EA-9FC1-4261-5C11-71052C349B82}"/>
                  </a:ext>
                </a:extLst>
              </p:cNvPr>
              <p:cNvSpPr txBox="1"/>
              <p:nvPr/>
            </p:nvSpPr>
            <p:spPr bwMode="auto">
              <a:xfrm>
                <a:off x="1541671" y="4207833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6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D64EBD27-8130-BBB4-1D16-FA16B46CD97D}"/>
                  </a:ext>
                </a:extLst>
              </p:cNvPr>
              <p:cNvSpPr txBox="1"/>
              <p:nvPr/>
            </p:nvSpPr>
            <p:spPr bwMode="auto">
              <a:xfrm>
                <a:off x="1822472" y="4207833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9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35BFDA64-5A21-5520-6E32-5A7557CAE56C}"/>
                  </a:ext>
                </a:extLst>
              </p:cNvPr>
              <p:cNvSpPr txBox="1"/>
              <p:nvPr/>
            </p:nvSpPr>
            <p:spPr bwMode="auto">
              <a:xfrm>
                <a:off x="2040001" y="4207833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5BE6834B-3F8D-AFBF-9F89-A71857BA1AB5}"/>
                  </a:ext>
                </a:extLst>
              </p:cNvPr>
              <p:cNvSpPr txBox="1"/>
              <p:nvPr/>
            </p:nvSpPr>
            <p:spPr bwMode="auto">
              <a:xfrm>
                <a:off x="2320803" y="4207833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15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3F3EBB73-7DAA-50EC-D7D9-5D0B1BDF2C0C}"/>
                  </a:ext>
                </a:extLst>
              </p:cNvPr>
              <p:cNvSpPr txBox="1"/>
              <p:nvPr/>
            </p:nvSpPr>
            <p:spPr bwMode="auto">
              <a:xfrm>
                <a:off x="2602852" y="4207833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18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6313DEB3-4216-73C4-8761-88D91D3C80A3}"/>
                  </a:ext>
                </a:extLst>
              </p:cNvPr>
              <p:cNvSpPr txBox="1"/>
              <p:nvPr/>
            </p:nvSpPr>
            <p:spPr bwMode="auto">
              <a:xfrm>
                <a:off x="2883653" y="4207833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21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F85A2706-3026-AD54-515C-4071664780E1}"/>
                  </a:ext>
                </a:extLst>
              </p:cNvPr>
              <p:cNvSpPr txBox="1"/>
              <p:nvPr/>
            </p:nvSpPr>
            <p:spPr bwMode="auto">
              <a:xfrm>
                <a:off x="3166483" y="4207833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24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57493845-BF9D-832F-F3DD-C64F56283471}"/>
                </a:ext>
              </a:extLst>
            </p:cNvPr>
            <p:cNvSpPr txBox="1"/>
            <p:nvPr/>
          </p:nvSpPr>
          <p:spPr bwMode="auto">
            <a:xfrm>
              <a:off x="9254917" y="4922294"/>
              <a:ext cx="720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+mn-lt"/>
                </a:rPr>
                <a:t>Mo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840767DD-CB69-02E8-17F5-66A548012E1F}"/>
                </a:ext>
              </a:extLst>
            </p:cNvPr>
            <p:cNvGrpSpPr/>
            <p:nvPr/>
          </p:nvGrpSpPr>
          <p:grpSpPr>
            <a:xfrm rot="16200000">
              <a:off x="9567069" y="2431495"/>
              <a:ext cx="91440" cy="4462272"/>
              <a:chOff x="779453" y="1539976"/>
              <a:chExt cx="518685" cy="328380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AA559905-E35B-446F-3732-D5D653A45F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980B2BBF-2957-581A-8081-8D8F0682E5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ACFFE345-D24C-F440-779F-64C8CE53A0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xmlns="" id="{E3E2220A-2B14-1A34-59E0-E3D93D62D9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E69403F9-2A9C-C7D7-9D12-40FAAB9478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60BD055F-C0B4-0513-71F0-91E2607B22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80ED5C8B-98E0-7F79-7F24-4A5ACCFB13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D86962EC-FC75-7723-D22E-FA727DABF7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2D253313-5305-DFEC-3B33-DC59F3F3F2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xmlns="" id="{F9E701C1-A5D7-6CFE-422C-4EBC3DC75CEB}"/>
                </a:ext>
              </a:extLst>
            </p:cNvPr>
            <p:cNvGrpSpPr/>
            <p:nvPr/>
          </p:nvGrpSpPr>
          <p:grpSpPr>
            <a:xfrm>
              <a:off x="6832201" y="2002393"/>
              <a:ext cx="535724" cy="2814845"/>
              <a:chOff x="465447" y="1533347"/>
              <a:chExt cx="535724" cy="2814845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xmlns="" id="{E9F8805D-F38D-724E-C1F8-A181009A71C0}"/>
                  </a:ext>
                </a:extLst>
              </p:cNvPr>
              <p:cNvSpPr txBox="1"/>
              <p:nvPr/>
            </p:nvSpPr>
            <p:spPr bwMode="auto">
              <a:xfrm>
                <a:off x="465447" y="1533347"/>
                <a:ext cx="53572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100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D2869E8C-C857-426F-F2F0-E9279C43653B}"/>
                  </a:ext>
                </a:extLst>
              </p:cNvPr>
              <p:cNvSpPr txBox="1"/>
              <p:nvPr/>
            </p:nvSpPr>
            <p:spPr bwMode="auto">
              <a:xfrm>
                <a:off x="582467" y="2022450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80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C4C891E2-9CBE-272E-98FD-F4339771849F}"/>
                  </a:ext>
                </a:extLst>
              </p:cNvPr>
              <p:cNvSpPr txBox="1"/>
              <p:nvPr/>
            </p:nvSpPr>
            <p:spPr bwMode="auto">
              <a:xfrm>
                <a:off x="582467" y="2511553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60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D53FF1E4-2E08-B443-83FA-E370118AE91E}"/>
                  </a:ext>
                </a:extLst>
              </p:cNvPr>
              <p:cNvSpPr txBox="1"/>
              <p:nvPr/>
            </p:nvSpPr>
            <p:spPr bwMode="auto">
              <a:xfrm>
                <a:off x="582467" y="3000656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40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4EE8979A-DBDA-73DB-EB74-DCB09034F1E2}"/>
                  </a:ext>
                </a:extLst>
              </p:cNvPr>
              <p:cNvSpPr txBox="1"/>
              <p:nvPr/>
            </p:nvSpPr>
            <p:spPr bwMode="auto">
              <a:xfrm>
                <a:off x="582467" y="3489759"/>
                <a:ext cx="4187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20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39BFF980-A96F-E135-C8FE-1D70B8EFD7D5}"/>
                  </a:ext>
                </a:extLst>
              </p:cNvPr>
              <p:cNvSpPr txBox="1"/>
              <p:nvPr/>
            </p:nvSpPr>
            <p:spPr bwMode="auto">
              <a:xfrm>
                <a:off x="699485" y="3978860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+mn-lt"/>
                  </a:rPr>
                  <a:t>0</a:t>
                </a:r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2E0F622-43B2-2A4D-D995-A26DF1A4095A}"/>
                </a:ext>
              </a:extLst>
            </p:cNvPr>
            <p:cNvSpPr/>
            <p:nvPr/>
          </p:nvSpPr>
          <p:spPr bwMode="auto">
            <a:xfrm>
              <a:off x="7377191" y="2153384"/>
              <a:ext cx="4515864" cy="2476500"/>
            </a:xfrm>
            <a:custGeom>
              <a:avLst/>
              <a:gdLst>
                <a:gd name="connsiteX0" fmla="*/ 0 w 5053013"/>
                <a:gd name="connsiteY0" fmla="*/ 0 h 2476500"/>
                <a:gd name="connsiteX1" fmla="*/ 0 w 5053013"/>
                <a:gd name="connsiteY1" fmla="*/ 2476500 h 2476500"/>
                <a:gd name="connsiteX2" fmla="*/ 5053013 w 5053013"/>
                <a:gd name="connsiteY2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3013" h="2476500">
                  <a:moveTo>
                    <a:pt x="0" y="0"/>
                  </a:moveTo>
                  <a:lnTo>
                    <a:pt x="0" y="2476500"/>
                  </a:lnTo>
                  <a:lnTo>
                    <a:pt x="5053013" y="2476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090ACE0A-00B1-772F-6164-18B604468AE5}"/>
                </a:ext>
              </a:extLst>
            </p:cNvPr>
            <p:cNvGrpSpPr/>
            <p:nvPr/>
          </p:nvGrpSpPr>
          <p:grpSpPr>
            <a:xfrm>
              <a:off x="7315377" y="2192641"/>
              <a:ext cx="76201" cy="2442005"/>
              <a:chOff x="779453" y="1539976"/>
              <a:chExt cx="518685" cy="2052375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4BE4841F-58E1-7293-D317-A52351CF96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8C75BF95-2C2C-155A-9D35-38F54A0B7C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774B57E3-C8BD-E9B9-5BCE-2F43A958D2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E63491B8-F3C2-BD62-B639-0FA6487B50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6C46EC60-4546-1548-1BCB-8DA5D1F02A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504BFC81-F595-275F-A217-DCA117C121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D807453D-B7DD-0C85-1F4F-B7AE0723D9A0}"/>
                </a:ext>
              </a:extLst>
            </p:cNvPr>
            <p:cNvSpPr txBox="1"/>
            <p:nvPr/>
          </p:nvSpPr>
          <p:spPr bwMode="auto">
            <a:xfrm rot="16200000">
              <a:off x="5592387" y="3189442"/>
              <a:ext cx="2288447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Probability of Survival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0762A3D3-2D63-18C8-3509-2D19587974EB}"/>
                </a:ext>
              </a:extLst>
            </p:cNvPr>
            <p:cNvSpPr txBox="1"/>
            <p:nvPr/>
          </p:nvSpPr>
          <p:spPr bwMode="auto">
            <a:xfrm>
              <a:off x="7708576" y="2719385"/>
              <a:ext cx="2658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Median OS: NR and 25 mo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C4354BA7-4393-7099-CA53-A4273806CF71}"/>
                </a:ext>
              </a:extLst>
            </p:cNvPr>
            <p:cNvSpPr txBox="1"/>
            <p:nvPr/>
          </p:nvSpPr>
          <p:spPr bwMode="auto">
            <a:xfrm>
              <a:off x="8990569" y="3148440"/>
              <a:ext cx="13806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Deaths/Total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FD2F9199-0998-26D7-6B7D-44854B9EBC83}"/>
                </a:ext>
              </a:extLst>
            </p:cNvPr>
            <p:cNvSpPr txBox="1"/>
            <p:nvPr/>
          </p:nvSpPr>
          <p:spPr bwMode="auto">
            <a:xfrm>
              <a:off x="7680383" y="4236610"/>
              <a:ext cx="745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600" b="0" i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 </a:t>
              </a:r>
              <a:r>
                <a:rPr lang="en-US" sz="16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= .27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11787DD0-263A-E44B-2643-027C96296F76}"/>
                </a:ext>
              </a:extLst>
            </p:cNvPr>
            <p:cNvGrpSpPr/>
            <p:nvPr/>
          </p:nvGrpSpPr>
          <p:grpSpPr>
            <a:xfrm>
              <a:off x="7819322" y="3478932"/>
              <a:ext cx="1951251" cy="646331"/>
              <a:chOff x="1384105" y="3481980"/>
              <a:chExt cx="1951251" cy="646331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43DC7394-1A44-B544-D55B-F3F49ED1D17A}"/>
                  </a:ext>
                </a:extLst>
              </p:cNvPr>
              <p:cNvSpPr txBox="1"/>
              <p:nvPr/>
            </p:nvSpPr>
            <p:spPr bwMode="auto">
              <a:xfrm>
                <a:off x="1606998" y="3481980"/>
                <a:ext cx="172835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+mn-lt"/>
                  </a:rPr>
                  <a:t>Ki67 &lt;30%  </a:t>
                </a:r>
                <a:r>
                  <a:rPr lang="en-US" b="0" dirty="0">
                    <a:solidFill>
                      <a:schemeClr val="accent1"/>
                    </a:solidFill>
                    <a:latin typeface="+mn-lt"/>
                  </a:rPr>
                  <a:t>1/29</a:t>
                </a:r>
              </a:p>
              <a:p>
                <a:pPr algn="r">
                  <a:spcBef>
                    <a:spcPts val="0"/>
                  </a:spcBef>
                </a:pPr>
                <a:r>
                  <a:rPr lang="en-US" dirty="0">
                    <a:solidFill>
                      <a:schemeClr val="accent3"/>
                    </a:solidFill>
                    <a:latin typeface="+mn-lt"/>
                  </a:rPr>
                  <a:t>Ki67 ≥30%  </a:t>
                </a:r>
                <a:r>
                  <a:rPr lang="en-US" b="0" dirty="0">
                    <a:solidFill>
                      <a:schemeClr val="accent3"/>
                    </a:solidFill>
                    <a:latin typeface="+mn-lt"/>
                  </a:rPr>
                  <a:t>2/13</a:t>
                </a: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xmlns="" id="{1A998D99-23C0-A5F7-CA17-0F8F732489D8}"/>
                  </a:ext>
                </a:extLst>
              </p:cNvPr>
              <p:cNvGrpSpPr/>
              <p:nvPr/>
            </p:nvGrpSpPr>
            <p:grpSpPr>
              <a:xfrm>
                <a:off x="1384105" y="3620401"/>
                <a:ext cx="274989" cy="88900"/>
                <a:chOff x="1329166" y="3194049"/>
                <a:chExt cx="274989" cy="88900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xmlns="" id="{537C6A93-70AF-64B9-633E-9378B644D3EA}"/>
                    </a:ext>
                  </a:extLst>
                </p:cNvPr>
                <p:cNvCxnSpPr/>
                <p:nvPr/>
              </p:nvCxnSpPr>
              <p:spPr bwMode="auto">
                <a:xfrm>
                  <a:off x="1329166" y="3238500"/>
                  <a:ext cx="27498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1587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DB1DACB3-304F-0EDA-1894-F01CC5D7E404}"/>
                    </a:ext>
                  </a:extLst>
                </p:cNvPr>
                <p:cNvSpPr/>
                <p:nvPr/>
              </p:nvSpPr>
              <p:spPr bwMode="auto">
                <a:xfrm rot="2700000">
                  <a:off x="1415903" y="3194049"/>
                  <a:ext cx="88900" cy="88900"/>
                </a:xfrm>
                <a:prstGeom prst="rect">
                  <a:avLst/>
                </a:prstGeom>
                <a:solidFill>
                  <a:schemeClr val="accent1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54EC43D8-AD11-25A9-69FF-91A97651EC14}"/>
                  </a:ext>
                </a:extLst>
              </p:cNvPr>
              <p:cNvGrpSpPr/>
              <p:nvPr/>
            </p:nvGrpSpPr>
            <p:grpSpPr>
              <a:xfrm>
                <a:off x="1384105" y="3898167"/>
                <a:ext cx="274989" cy="88900"/>
                <a:chOff x="1329166" y="3194049"/>
                <a:chExt cx="274989" cy="88900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xmlns="" id="{19470881-1092-9867-A7ED-E04277DC450D}"/>
                    </a:ext>
                  </a:extLst>
                </p:cNvPr>
                <p:cNvCxnSpPr/>
                <p:nvPr/>
              </p:nvCxnSpPr>
              <p:spPr bwMode="auto">
                <a:xfrm>
                  <a:off x="1329166" y="3238500"/>
                  <a:ext cx="27498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E1471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8E45452E-3FDB-1F42-CD6B-2F185F5279F6}"/>
                    </a:ext>
                  </a:extLst>
                </p:cNvPr>
                <p:cNvSpPr/>
                <p:nvPr/>
              </p:nvSpPr>
              <p:spPr bwMode="auto">
                <a:xfrm rot="2700000">
                  <a:off x="1415903" y="3194049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1ABCAD88-2573-7044-1E37-AAE099F8CC0A}"/>
                </a:ext>
              </a:extLst>
            </p:cNvPr>
            <p:cNvGrpSpPr/>
            <p:nvPr/>
          </p:nvGrpSpPr>
          <p:grpSpPr>
            <a:xfrm>
              <a:off x="7401636" y="2197290"/>
              <a:ext cx="4471916" cy="237151"/>
              <a:chOff x="7401636" y="2197290"/>
              <a:chExt cx="4471916" cy="237151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xmlns="" id="{F2E59BAD-7025-78DD-0E18-12029ECB58AF}"/>
                  </a:ext>
                </a:extLst>
              </p:cNvPr>
              <p:cNvGrpSpPr/>
              <p:nvPr/>
            </p:nvGrpSpPr>
            <p:grpSpPr>
              <a:xfrm>
                <a:off x="8031783" y="2345541"/>
                <a:ext cx="3678449" cy="88900"/>
                <a:chOff x="8031783" y="2245458"/>
                <a:chExt cx="3678449" cy="88900"/>
              </a:xfrm>
            </p:grpSpPr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xmlns="" id="{CB3D577D-B856-860F-E752-D71B89619D61}"/>
                    </a:ext>
                  </a:extLst>
                </p:cNvPr>
                <p:cNvSpPr/>
                <p:nvPr/>
              </p:nvSpPr>
              <p:spPr bwMode="auto">
                <a:xfrm rot="2700000">
                  <a:off x="8031783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xmlns="" id="{B1CB313E-94F1-B946-E95A-D69061548440}"/>
                    </a:ext>
                  </a:extLst>
                </p:cNvPr>
                <p:cNvSpPr/>
                <p:nvPr/>
              </p:nvSpPr>
              <p:spPr bwMode="auto">
                <a:xfrm rot="2700000">
                  <a:off x="8923000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xmlns="" id="{C8366341-58DB-78F0-D26F-53CA6F512543}"/>
                    </a:ext>
                  </a:extLst>
                </p:cNvPr>
                <p:cNvSpPr/>
                <p:nvPr/>
              </p:nvSpPr>
              <p:spPr bwMode="auto">
                <a:xfrm rot="2700000">
                  <a:off x="10041505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xmlns="" id="{D01F748B-73AD-F454-29BE-42CCA988B8D9}"/>
                    </a:ext>
                  </a:extLst>
                </p:cNvPr>
                <p:cNvSpPr/>
                <p:nvPr/>
              </p:nvSpPr>
              <p:spPr bwMode="auto">
                <a:xfrm rot="2700000">
                  <a:off x="10278672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xmlns="" id="{C5DF0038-0A3A-9590-3133-F159D7150AF8}"/>
                    </a:ext>
                  </a:extLst>
                </p:cNvPr>
                <p:cNvSpPr/>
                <p:nvPr/>
              </p:nvSpPr>
              <p:spPr bwMode="auto">
                <a:xfrm rot="2700000">
                  <a:off x="10431652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xmlns="" id="{CF1AE01E-44DE-8209-68D2-FE8CBEDA64AD}"/>
                    </a:ext>
                  </a:extLst>
                </p:cNvPr>
                <p:cNvSpPr/>
                <p:nvPr/>
              </p:nvSpPr>
              <p:spPr bwMode="auto">
                <a:xfrm rot="2700000">
                  <a:off x="10837094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xmlns="" id="{0BDA39A2-42D6-3495-4A6D-A46957863657}"/>
                    </a:ext>
                  </a:extLst>
                </p:cNvPr>
                <p:cNvSpPr/>
                <p:nvPr/>
              </p:nvSpPr>
              <p:spPr bwMode="auto">
                <a:xfrm rot="2700000">
                  <a:off x="11285160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xmlns="" id="{EFC2EE57-5A7B-B5EB-D1B2-E9EEB55278B3}"/>
                    </a:ext>
                  </a:extLst>
                </p:cNvPr>
                <p:cNvSpPr/>
                <p:nvPr/>
              </p:nvSpPr>
              <p:spPr bwMode="auto">
                <a:xfrm rot="2700000">
                  <a:off x="11565140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0DD83EA2-B782-67EB-D782-B39F942FFA07}"/>
                    </a:ext>
                  </a:extLst>
                </p:cNvPr>
                <p:cNvSpPr/>
                <p:nvPr/>
              </p:nvSpPr>
              <p:spPr bwMode="auto">
                <a:xfrm rot="2700000">
                  <a:off x="11621332" y="2245458"/>
                  <a:ext cx="88900" cy="88900"/>
                </a:xfrm>
                <a:prstGeom prst="rect">
                  <a:avLst/>
                </a:prstGeom>
                <a:solidFill>
                  <a:srgbClr val="E1471D"/>
                </a:solidFill>
                <a:ln w="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rtlCol="0" anchor="b"/>
                <a:lstStyle/>
                <a:p>
                  <a:pPr algn="ctr" eaLnBrk="1" hangingPunct="1">
                    <a:spcBef>
                      <a:spcPct val="35000"/>
                    </a:spcBef>
                    <a:spcAft>
                      <a:spcPct val="25000"/>
                    </a:spcAft>
                    <a:buClr>
                      <a:schemeClr val="folHlink"/>
                    </a:buClr>
                    <a:buNone/>
                  </a:pPr>
                  <a:endParaRPr lang="en-US" sz="1800" b="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xmlns="" id="{EED2CC25-D883-76E6-1546-F3097EC295E9}"/>
                  </a:ext>
                </a:extLst>
              </p:cNvPr>
              <p:cNvSpPr/>
              <p:nvPr/>
            </p:nvSpPr>
            <p:spPr bwMode="auto">
              <a:xfrm>
                <a:off x="7401636" y="2197290"/>
                <a:ext cx="4471916" cy="195617"/>
              </a:xfrm>
              <a:custGeom>
                <a:avLst/>
                <a:gdLst>
                  <a:gd name="connsiteX0" fmla="*/ 0 w 4471916"/>
                  <a:gd name="connsiteY0" fmla="*/ 0 h 195617"/>
                  <a:gd name="connsiteX1" fmla="*/ 673289 w 4471916"/>
                  <a:gd name="connsiteY1" fmla="*/ 0 h 195617"/>
                  <a:gd name="connsiteX2" fmla="*/ 673289 w 4471916"/>
                  <a:gd name="connsiteY2" fmla="*/ 195617 h 195617"/>
                  <a:gd name="connsiteX3" fmla="*/ 4471916 w 4471916"/>
                  <a:gd name="connsiteY3" fmla="*/ 195617 h 19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1916" h="195617">
                    <a:moveTo>
                      <a:pt x="0" y="0"/>
                    </a:moveTo>
                    <a:lnTo>
                      <a:pt x="673289" y="0"/>
                    </a:lnTo>
                    <a:lnTo>
                      <a:pt x="673289" y="195617"/>
                    </a:lnTo>
                    <a:lnTo>
                      <a:pt x="4471916" y="195617"/>
                    </a:lnTo>
                  </a:path>
                </a:pathLst>
              </a:custGeom>
              <a:noFill/>
              <a:ln w="28575">
                <a:solidFill>
                  <a:srgbClr val="E1471D"/>
                </a:solidFill>
                <a:miter lim="800000"/>
                <a:headEnd/>
                <a:tailEnd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xmlns="" id="{55874063-E0C6-1DC6-431D-08A03EFF79E1}"/>
                </a:ext>
              </a:extLst>
            </p:cNvPr>
            <p:cNvGrpSpPr/>
            <p:nvPr/>
          </p:nvGrpSpPr>
          <p:grpSpPr>
            <a:xfrm>
              <a:off x="8713701" y="2239097"/>
              <a:ext cx="3068757" cy="88900"/>
              <a:chOff x="8713701" y="2125366"/>
              <a:chExt cx="3068757" cy="889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25CBA18C-B6FC-9CB0-8DD5-05878E339864}"/>
                  </a:ext>
                </a:extLst>
              </p:cNvPr>
              <p:cNvSpPr/>
              <p:nvPr/>
            </p:nvSpPr>
            <p:spPr bwMode="auto">
              <a:xfrm rot="2700000">
                <a:off x="8713701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xmlns="" id="{10AD9A0A-7B57-6FDF-87B1-2230DB3B5060}"/>
                  </a:ext>
                </a:extLst>
              </p:cNvPr>
              <p:cNvSpPr/>
              <p:nvPr/>
            </p:nvSpPr>
            <p:spPr bwMode="auto">
              <a:xfrm rot="2700000">
                <a:off x="8761161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232A9678-9FDF-3002-8F34-D50EACD710B0}"/>
                  </a:ext>
                </a:extLst>
              </p:cNvPr>
              <p:cNvSpPr/>
              <p:nvPr/>
            </p:nvSpPr>
            <p:spPr bwMode="auto">
              <a:xfrm rot="2700000">
                <a:off x="8832123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82243740-6382-04C5-5FA5-2B9A8B290D97}"/>
                  </a:ext>
                </a:extLst>
              </p:cNvPr>
              <p:cNvSpPr/>
              <p:nvPr/>
            </p:nvSpPr>
            <p:spPr bwMode="auto">
              <a:xfrm rot="2700000">
                <a:off x="8919985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D7FAA3B2-7C32-7E61-1825-183B0F377523}"/>
                  </a:ext>
                </a:extLst>
              </p:cNvPr>
              <p:cNvSpPr/>
              <p:nvPr/>
            </p:nvSpPr>
            <p:spPr bwMode="auto">
              <a:xfrm rot="2700000">
                <a:off x="8948781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65C5C738-0F7C-2DD1-8CEA-4C6D059FD978}"/>
                  </a:ext>
                </a:extLst>
              </p:cNvPr>
              <p:cNvSpPr/>
              <p:nvPr/>
            </p:nvSpPr>
            <p:spPr bwMode="auto">
              <a:xfrm rot="2700000">
                <a:off x="9075980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51613997-0470-BC51-967F-CCC13331E1CE}"/>
                  </a:ext>
                </a:extLst>
              </p:cNvPr>
              <p:cNvSpPr/>
              <p:nvPr/>
            </p:nvSpPr>
            <p:spPr bwMode="auto">
              <a:xfrm rot="2700000">
                <a:off x="9350812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025CE222-75BB-5855-8F2B-210E5DDA0BD6}"/>
                  </a:ext>
                </a:extLst>
              </p:cNvPr>
              <p:cNvSpPr/>
              <p:nvPr/>
            </p:nvSpPr>
            <p:spPr bwMode="auto">
              <a:xfrm rot="2700000">
                <a:off x="9685680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70207E78-47D4-14E9-CD7F-C015D8F5EA64}"/>
                  </a:ext>
                </a:extLst>
              </p:cNvPr>
              <p:cNvSpPr/>
              <p:nvPr/>
            </p:nvSpPr>
            <p:spPr bwMode="auto">
              <a:xfrm rot="2700000">
                <a:off x="9718899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334B42AF-5A04-AD0E-D48B-50CECD62B546}"/>
                  </a:ext>
                </a:extLst>
              </p:cNvPr>
              <p:cNvSpPr/>
              <p:nvPr/>
            </p:nvSpPr>
            <p:spPr bwMode="auto">
              <a:xfrm rot="2700000">
                <a:off x="10016926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8640F2E1-ED04-11AC-62AF-A4712147EAB2}"/>
                  </a:ext>
                </a:extLst>
              </p:cNvPr>
              <p:cNvSpPr/>
              <p:nvPr/>
            </p:nvSpPr>
            <p:spPr bwMode="auto">
              <a:xfrm rot="2700000">
                <a:off x="10077569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6AAE37D1-076E-446E-1673-AD63FC37B61E}"/>
                  </a:ext>
                </a:extLst>
              </p:cNvPr>
              <p:cNvSpPr/>
              <p:nvPr/>
            </p:nvSpPr>
            <p:spPr bwMode="auto">
              <a:xfrm rot="2700000">
                <a:off x="10301409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63497347-7CEE-BC2F-76AA-5BADFA86D6D2}"/>
                  </a:ext>
                </a:extLst>
              </p:cNvPr>
              <p:cNvSpPr/>
              <p:nvPr/>
            </p:nvSpPr>
            <p:spPr bwMode="auto">
              <a:xfrm rot="2700000">
                <a:off x="10339020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35A8C9AA-8107-87C9-D806-883992045DAC}"/>
                  </a:ext>
                </a:extLst>
              </p:cNvPr>
              <p:cNvSpPr/>
              <p:nvPr/>
            </p:nvSpPr>
            <p:spPr bwMode="auto">
              <a:xfrm rot="2700000">
                <a:off x="10537891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09C37462-C00B-8A87-EC8F-8264ACE5AE29}"/>
                  </a:ext>
                </a:extLst>
              </p:cNvPr>
              <p:cNvSpPr/>
              <p:nvPr/>
            </p:nvSpPr>
            <p:spPr bwMode="auto">
              <a:xfrm rot="2700000">
                <a:off x="11062561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D60424E3-348A-8AB7-062C-2C00DC6C3DA8}"/>
                  </a:ext>
                </a:extLst>
              </p:cNvPr>
              <p:cNvSpPr/>
              <p:nvPr/>
            </p:nvSpPr>
            <p:spPr bwMode="auto">
              <a:xfrm rot="2700000">
                <a:off x="11195418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4B8BB1EB-AFB6-16B3-813B-D9C4136774D2}"/>
                  </a:ext>
                </a:extLst>
              </p:cNvPr>
              <p:cNvSpPr/>
              <p:nvPr/>
            </p:nvSpPr>
            <p:spPr bwMode="auto">
              <a:xfrm rot="2700000">
                <a:off x="11431822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xmlns="" id="{61E89518-F7A4-D7C2-E137-A12A6ED8A884}"/>
                  </a:ext>
                </a:extLst>
              </p:cNvPr>
              <p:cNvSpPr/>
              <p:nvPr/>
            </p:nvSpPr>
            <p:spPr bwMode="auto">
              <a:xfrm rot="2700000">
                <a:off x="11633491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A1B9F37B-962A-77F8-F231-6F41ADA04399}"/>
                  </a:ext>
                </a:extLst>
              </p:cNvPr>
              <p:cNvSpPr/>
              <p:nvPr/>
            </p:nvSpPr>
            <p:spPr bwMode="auto">
              <a:xfrm rot="2700000">
                <a:off x="11693558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xmlns="" id="{F17421E8-D701-2B73-BA83-9B32664076C1}"/>
                  </a:ext>
                </a:extLst>
              </p:cNvPr>
              <p:cNvSpPr/>
              <p:nvPr/>
            </p:nvSpPr>
            <p:spPr bwMode="auto">
              <a:xfrm rot="2700000">
                <a:off x="10565189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1D2E9924-01A1-410D-0FBD-077C399076CC}"/>
                  </a:ext>
                </a:extLst>
              </p:cNvPr>
              <p:cNvSpPr/>
              <p:nvPr/>
            </p:nvSpPr>
            <p:spPr bwMode="auto">
              <a:xfrm rot="2700000">
                <a:off x="10666775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F0CCE1DF-0C48-0B9E-9027-2E536120EFDF}"/>
                  </a:ext>
                </a:extLst>
              </p:cNvPr>
              <p:cNvSpPr/>
              <p:nvPr/>
            </p:nvSpPr>
            <p:spPr bwMode="auto">
              <a:xfrm rot="2700000">
                <a:off x="10822377" y="2125366"/>
                <a:ext cx="88900" cy="889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tlCol="0" anchor="b"/>
              <a:lstStyle/>
              <a:p>
                <a:pPr algn="ctr" eaLnBrk="1" hangingPunct="1"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None/>
                </a:pPr>
                <a:endParaRPr lang="en-US" sz="1800" b="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xmlns="" id="{10A9BEB4-72DA-7D13-4DEE-C88E577A02B0}"/>
                </a:ext>
              </a:extLst>
            </p:cNvPr>
            <p:cNvSpPr/>
            <p:nvPr/>
          </p:nvSpPr>
          <p:spPr bwMode="auto">
            <a:xfrm>
              <a:off x="7397087" y="2192740"/>
              <a:ext cx="4467367" cy="90985"/>
            </a:xfrm>
            <a:custGeom>
              <a:avLst/>
              <a:gdLst>
                <a:gd name="connsiteX0" fmla="*/ 0 w 4467367"/>
                <a:gd name="connsiteY0" fmla="*/ 0 h 90985"/>
                <a:gd name="connsiteX1" fmla="*/ 1219200 w 4467367"/>
                <a:gd name="connsiteY1" fmla="*/ 0 h 90985"/>
                <a:gd name="connsiteX2" fmla="*/ 1219200 w 4467367"/>
                <a:gd name="connsiteY2" fmla="*/ 90985 h 90985"/>
                <a:gd name="connsiteX3" fmla="*/ 4467367 w 4467367"/>
                <a:gd name="connsiteY3" fmla="*/ 90985 h 9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7367" h="90985">
                  <a:moveTo>
                    <a:pt x="0" y="0"/>
                  </a:moveTo>
                  <a:lnTo>
                    <a:pt x="1219200" y="0"/>
                  </a:lnTo>
                  <a:lnTo>
                    <a:pt x="1219200" y="90985"/>
                  </a:lnTo>
                  <a:lnTo>
                    <a:pt x="4467367" y="90985"/>
                  </a:lnTo>
                </a:path>
              </a:pathLst>
            </a:custGeom>
            <a:noFill/>
            <a:ln w="28575">
              <a:solidFill>
                <a:srgbClr val="01587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6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1293F-70CF-3AE1-A7FA-2BC17A24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First-line Acalabrutinib + Rituximab in Older Patients With MCL: AEs and Patient Disposition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4B588040-4930-7566-A0AA-E884A3F93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sz="2600" dirty="0">
                <a:solidFill>
                  <a:srgbClr val="FF0000"/>
                </a:solidFill>
              </a:rPr>
              <a:t>10/50 patients discontinued study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3 for disease progression/ transformation​ at 2, 3, and 16 mo after treatment start​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1 by patient choice (logistics)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4 for AEs: recurrent syncope, multiple intolerance, neuropathy, melanoma recurrence, atrial fibrillation*​​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1 for RAS/CMML </a:t>
            </a:r>
          </a:p>
          <a:p>
            <a:pPr lvl="1">
              <a:spcAft>
                <a:spcPts val="500"/>
              </a:spcAft>
            </a:pPr>
            <a:r>
              <a:rPr lang="en-US" sz="2400" dirty="0"/>
              <a:t>1 unknown​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209F5974-F1BE-FB2A-B716-2BFB0DBF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Jain. ICML 2023. Abstr 099. </a:t>
            </a:r>
          </a:p>
        </p:txBody>
      </p:sp>
      <p:graphicFrame>
        <p:nvGraphicFramePr>
          <p:cNvPr id="10" name="Group 32">
            <a:extLst>
              <a:ext uri="{FF2B5EF4-FFF2-40B4-BE49-F238E27FC236}">
                <a16:creationId xmlns:a16="http://schemas.microsoft.com/office/drawing/2014/main" xmlns="" id="{7DE8F79D-68FA-A476-8540-C83658A07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25649"/>
              </p:ext>
            </p:extLst>
          </p:nvPr>
        </p:nvGraphicFramePr>
        <p:xfrm>
          <a:off x="6235187" y="1477482"/>
          <a:ext cx="5212080" cy="4755040"/>
        </p:xfrm>
        <a:graphic>
          <a:graphicData uri="http://schemas.openxmlformats.org/drawingml/2006/table">
            <a:tbl>
              <a:tblPr/>
              <a:tblGrid>
                <a:gridCol w="2489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567">
                  <a:extLst>
                    <a:ext uri="{9D8B030D-6E8A-4147-A177-3AD203B41FA5}">
                      <a16:colId xmlns:a16="http://schemas.microsoft.com/office/drawing/2014/main" xmlns="" val="3273557605"/>
                    </a:ext>
                  </a:extLst>
                </a:gridCol>
              </a:tblGrid>
              <a:tr h="2821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7468567"/>
                  </a:ext>
                </a:extLst>
              </a:tr>
              <a:tr h="2821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 1/2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Grade 3/4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Hematologic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Neutropenia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Thrombocytopenia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Anemia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9 (18)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 (2)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Nonhematologic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53458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Fatigue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(78)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972871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Myalgia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(62)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01340"/>
                  </a:ext>
                </a:extLst>
              </a:tr>
              <a:tr h="28210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Headache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(34)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6430789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Bruising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(28)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9596081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Atrial fibrillation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769355"/>
                  </a:ext>
                </a:extLst>
              </a:tr>
              <a:tr h="28208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COVID-19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(32)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35098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2A609A-40BE-9704-7373-357423D5AAF8}"/>
              </a:ext>
            </a:extLst>
          </p:cNvPr>
          <p:cNvSpPr txBox="1"/>
          <p:nvPr/>
        </p:nvSpPr>
        <p:spPr bwMode="auto">
          <a:xfrm>
            <a:off x="6200250" y="6189468"/>
            <a:ext cx="48220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dirty="0">
                <a:solidFill>
                  <a:schemeClr val="bg1"/>
                </a:solidFill>
                <a:latin typeface="+mn-lt"/>
              </a:rPr>
              <a:t>*Patient had past medical history of VT before study treatment.</a:t>
            </a:r>
          </a:p>
        </p:txBody>
      </p:sp>
    </p:spTree>
    <p:extLst>
      <p:ext uri="{BB962C8B-B14F-4D97-AF65-F5344CB8AC3E}">
        <p14:creationId xmlns:p14="http://schemas.microsoft.com/office/powerpoint/2010/main" val="14497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00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A93ADC1-4FC6-1B48-8C36-DF97CE69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702286"/>
          </a:xfrm>
        </p:spPr>
        <p:txBody>
          <a:bodyPr/>
          <a:lstStyle/>
          <a:p>
            <a:r>
              <a:rPr lang="en-US" sz="2400" dirty="0"/>
              <a:t>Dose-escalation and dose-expansion phase I/II study in patients with previously treated CLL/SLL, MCL, or other B-cell malignancies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238127"/>
            <a:ext cx="9719574" cy="1103313"/>
          </a:xfrm>
        </p:spPr>
        <p:txBody>
          <a:bodyPr/>
          <a:lstStyle/>
          <a:p>
            <a:r>
              <a:rPr lang="en-US" dirty="0"/>
              <a:t>BRUIN</a:t>
            </a:r>
            <a:r>
              <a:rPr lang="en-US" b="0" dirty="0"/>
              <a:t>: Updated Results and Subgroup Analysis With </a:t>
            </a:r>
            <a:r>
              <a:rPr lang="en-US" dirty="0">
                <a:solidFill>
                  <a:srgbClr val="FF0000"/>
                </a:solidFill>
              </a:rPr>
              <a:t>Pirtobrutinib for Previously Treated MCL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0484" name="Text Box 23">
            <a:extLst>
              <a:ext uri="{FF2B5EF4-FFF2-40B4-BE49-F238E27FC236}">
                <a16:creationId xmlns:a16="http://schemas.microsoft.com/office/drawing/2014/main" xmlns="" id="{64FE162B-3EC3-45F7-BE70-11BF0B9D4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5" y="2588464"/>
            <a:ext cx="41504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≥18 yr of age with </a:t>
            </a: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previously treated MCL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; active disease in need of treatment; ECOG PS 0-2</a:t>
            </a:r>
            <a:b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166)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94" name="Line 33">
            <a:extLst>
              <a:ext uri="{FF2B5EF4-FFF2-40B4-BE49-F238E27FC236}">
                <a16:creationId xmlns:a16="http://schemas.microsoft.com/office/drawing/2014/main" xmlns="" id="{5C9F2226-A200-4132-9525-3EE0F543D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5130" y="3233952"/>
            <a:ext cx="41182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xmlns="" id="{44489EFA-1967-4034-88AE-08A69E7C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182" y="2494195"/>
            <a:ext cx="5201797" cy="136939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Pirtobrutinib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Phase I: 25-300 mg QD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Phase II: 200 mg QD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28-day cycles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xmlns="" id="{D75FE0C2-9635-6E47-5D50-6878988A62D5}"/>
              </a:ext>
            </a:extLst>
          </p:cNvPr>
          <p:cNvSpPr txBox="1">
            <a:spLocks/>
          </p:cNvSpPr>
          <p:nvPr/>
        </p:nvSpPr>
        <p:spPr bwMode="auto">
          <a:xfrm>
            <a:off x="604675" y="4304074"/>
            <a:ext cx="108775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endpoint: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ORR (phase II)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analysis set (n = 90) included patients who enrolled on phase I or II,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had measurable disease, received prior cBTKi</a:t>
            </a:r>
            <a:r>
              <a:rPr lang="en-US" sz="2400" b="0" kern="0" dirty="0">
                <a:solidFill>
                  <a:srgbClr val="000000"/>
                </a:solidFill>
              </a:rPr>
              <a:t>-containing regimen, and were without known CNS involvement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xmlns="" id="{2DA3BFF6-D409-1429-2977-BBDA9E17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1" y="6375908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NCT0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3740529. Wang. SOHO 2023. Abstr MCL-155.</a:t>
            </a:r>
            <a:endParaRPr lang="fr-FR" altLang="en-US" sz="1200" b="0" dirty="0">
              <a:solidFill>
                <a:srgbClr val="455560"/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EA018DC-1092-5131-8E75-4E4CBE28550F}"/>
              </a:ext>
            </a:extLst>
          </p:cNvPr>
          <p:cNvGrpSpPr/>
          <p:nvPr/>
        </p:nvGrpSpPr>
        <p:grpSpPr>
          <a:xfrm>
            <a:off x="8869472" y="6298815"/>
            <a:ext cx="2877113" cy="394353"/>
            <a:chOff x="8869472" y="6298815"/>
            <a:chExt cx="2877113" cy="3943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59A34EB-6568-828D-8F24-A976BE3B8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07173" y="6298815"/>
              <a:ext cx="739412" cy="3943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16F6772-FDBC-467E-87B1-0A0C73027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472" y="6375841"/>
              <a:ext cx="2159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altLang="en-US" sz="1200" b="0" dirty="0">
                  <a:solidFill>
                    <a:srgbClr val="455560"/>
                  </a:solidFill>
                  <a:latin typeface="Calibri" panose="020F0502020204030204" pitchFamily="34" charset="0"/>
                </a:rPr>
                <a:t>Slide credit: </a:t>
              </a:r>
              <a:r>
                <a:rPr lang="en-US" altLang="en-US" sz="1200" b="0" dirty="0">
                  <a:solidFill>
                    <a:schemeClr val="bg2"/>
                  </a:solidFill>
                  <a:latin typeface="Calibri" panose="020F0502020204030204" pitchFamily="34" charset="0"/>
                  <a:hlinkClick r:id="rId4"/>
                </a:rPr>
                <a:t>clinicaloptions.com</a:t>
              </a:r>
              <a:endParaRPr lang="en-US" altLang="en-US" sz="1200" b="0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7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D0CB9494-E903-8832-FAB5-413F52B7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1" y="6375908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Wang. SOHO 2023. Abstr MCL-155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BRUIN MCL: Baseline Characteristics</a:t>
            </a:r>
          </a:p>
        </p:txBody>
      </p:sp>
      <p:graphicFrame>
        <p:nvGraphicFramePr>
          <p:cNvPr id="7" name="Group 32">
            <a:extLst>
              <a:ext uri="{FF2B5EF4-FFF2-40B4-BE49-F238E27FC236}">
                <a16:creationId xmlns:a16="http://schemas.microsoft.com/office/drawing/2014/main" xmlns="" id="{0E35E37C-760E-899E-0FF1-56E594889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98388"/>
              </p:ext>
            </p:extLst>
          </p:nvPr>
        </p:nvGraphicFramePr>
        <p:xfrm>
          <a:off x="719138" y="1341440"/>
          <a:ext cx="5424795" cy="4279536"/>
        </p:xfrm>
        <a:graphic>
          <a:graphicData uri="http://schemas.openxmlformats.org/drawingml/2006/table">
            <a:tbl>
              <a:tblPr/>
              <a:tblGrid>
                <a:gridCol w="2650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69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902">
                  <a:extLst>
                    <a:ext uri="{9D8B030D-6E8A-4147-A177-3AD203B41FA5}">
                      <a16:colId xmlns:a16="http://schemas.microsoft.com/office/drawing/2014/main" xmlns="" val="3037568736"/>
                    </a:ext>
                  </a:extLst>
                </a:gridCol>
              </a:tblGrid>
              <a:tr h="314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 cBTKi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90)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cBTKi Naive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70.0 (46-87)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(60-86)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Male,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 (80.0)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(71.4)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5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Histology, n (%)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Classic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Pleomorphic/blastoid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 (77.8)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(22.0)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(78.6)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(21.4)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04416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ECOG PS 0/1/2,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67.8/31.1/1.1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35.7/57.1/7.1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sMIPI score, n (%)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 risk (0-3)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Intermediate risk (4-5)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High risk (6-11)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(22.2)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 (55.6)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(22.2)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(21.4)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(35.7)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(42.9)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797248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Tumor bulk &lt;5 cm*/≥5 cm,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73.3/26.7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64.3/35.7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21933"/>
                  </a:ext>
                </a:extLst>
              </a:tr>
              <a:tr h="18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Bone marrow involvement, n (%)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 (51.1)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 (48.9)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(28.6)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(71.4)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311980"/>
                  </a:ext>
                </a:extLst>
              </a:tr>
              <a:tr h="446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prior lines of systemic therapy, n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(1-8)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(1-3)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4823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BA2650-D725-C5D6-1035-1C04197280E7}"/>
              </a:ext>
            </a:extLst>
          </p:cNvPr>
          <p:cNvSpPr txBox="1"/>
          <p:nvPr/>
        </p:nvSpPr>
        <p:spPr bwMode="auto">
          <a:xfrm>
            <a:off x="3848100" y="6341448"/>
            <a:ext cx="449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July 29, 2022</a:t>
            </a:r>
          </a:p>
        </p:txBody>
      </p:sp>
      <p:graphicFrame>
        <p:nvGraphicFramePr>
          <p:cNvPr id="6" name="Group 32">
            <a:extLst>
              <a:ext uri="{FF2B5EF4-FFF2-40B4-BE49-F238E27FC236}">
                <a16:creationId xmlns:a16="http://schemas.microsoft.com/office/drawing/2014/main" xmlns="" id="{E7916353-B26E-D710-4551-B627B9EF9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65225"/>
              </p:ext>
            </p:extLst>
          </p:nvPr>
        </p:nvGraphicFramePr>
        <p:xfrm>
          <a:off x="6244694" y="1341440"/>
          <a:ext cx="5261506" cy="4709240"/>
        </p:xfrm>
        <a:graphic>
          <a:graphicData uri="http://schemas.openxmlformats.org/drawingml/2006/table">
            <a:tbl>
              <a:tblPr/>
              <a:tblGrid>
                <a:gridCol w="2773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xmlns="" val="1496802468"/>
                    </a:ext>
                  </a:extLst>
                </a:gridCol>
              </a:tblGrid>
              <a:tr h="342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Characteristic, n (%)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Prior cBTKi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90)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cBTKi Naive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9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Prior therapy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BTKi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Anti-CD20 antibody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Chemotherapy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Immunomodulator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SCT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Autologous SCT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Allogeneic SCT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BCL2 inhibitor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 T-cell therapy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PI3K inhibitor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86 (95.6)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79 (87.8)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(21.1)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(21.1)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(18.9)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(4.4)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(15.6)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 (4.4)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 (3.3)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(100.0)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(100.0)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(7.1)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(50.0)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(50.0)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(7.1)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671526"/>
                  </a:ext>
                </a:extLst>
              </a:tr>
              <a:tr h="61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Reason for discontinuing prior BTKi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Toxicity/other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74 (82.2)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 (17.8)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483913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TP53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(18.9)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(21.1)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(21.4)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(28.5)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934545"/>
                  </a:ext>
                </a:extLst>
              </a:tr>
              <a:tr h="481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Ki-67 index</a:t>
                      </a:r>
                      <a:endParaRPr kumimoji="0" lang="en-US" sz="1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&lt;30%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≥30%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9(10.0)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(27.8)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(14.3)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(42.9)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3778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EABD9A-0527-1E43-E2A6-2B9B278DF9E7}"/>
              </a:ext>
            </a:extLst>
          </p:cNvPr>
          <p:cNvSpPr txBox="1"/>
          <p:nvPr/>
        </p:nvSpPr>
        <p:spPr bwMode="auto">
          <a:xfrm>
            <a:off x="685800" y="5670000"/>
            <a:ext cx="5063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*&lt;5 cm includes 7 patients treated with prior </a:t>
            </a:r>
            <a:r>
              <a:rPr lang="en-US" sz="1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cBTKi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 and 1 patient who was </a:t>
            </a:r>
            <a:r>
              <a:rPr lang="en-US" sz="1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cBTKi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 naive without a measurable lymph node. </a:t>
            </a:r>
          </a:p>
        </p:txBody>
      </p:sp>
    </p:spTree>
    <p:extLst>
      <p:ext uri="{BB962C8B-B14F-4D97-AF65-F5344CB8AC3E}">
        <p14:creationId xmlns:p14="http://schemas.microsoft.com/office/powerpoint/2010/main" val="16635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BRUIN MCL: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BA2650-D725-C5D6-1035-1C04197280E7}"/>
              </a:ext>
            </a:extLst>
          </p:cNvPr>
          <p:cNvSpPr txBox="1"/>
          <p:nvPr/>
        </p:nvSpPr>
        <p:spPr bwMode="auto">
          <a:xfrm>
            <a:off x="609757" y="587499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July 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29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*Patients with &gt;100% increase in SPD.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1" name="Table 60">
            <a:extLst>
              <a:ext uri="{FF2B5EF4-FFF2-40B4-BE49-F238E27FC236}">
                <a16:creationId xmlns:a16="http://schemas.microsoft.com/office/drawing/2014/main" xmlns="" id="{DB065262-595A-FDD0-93A7-F4F89E429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86508"/>
              </p:ext>
            </p:extLst>
          </p:nvPr>
        </p:nvGraphicFramePr>
        <p:xfrm>
          <a:off x="7265363" y="1017326"/>
          <a:ext cx="4243453" cy="22538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5386">
                  <a:extLst>
                    <a:ext uri="{9D8B030D-6E8A-4147-A177-3AD203B41FA5}">
                      <a16:colId xmlns:a16="http://schemas.microsoft.com/office/drawing/2014/main" xmlns="" val="2958253383"/>
                    </a:ext>
                  </a:extLst>
                </a:gridCol>
                <a:gridCol w="1628067">
                  <a:extLst>
                    <a:ext uri="{9D8B030D-6E8A-4147-A177-3AD203B41FA5}">
                      <a16:colId xmlns:a16="http://schemas.microsoft.com/office/drawing/2014/main" xmlns="" val="599074519"/>
                    </a:ext>
                  </a:extLst>
                </a:gridCol>
              </a:tblGrid>
              <a:tr h="3884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BTKi-Pretreated MCL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= 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1793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 % (95% CI)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56.7 (45.8-67.1)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728496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response,* n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709458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(18.9)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40088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(37.8)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246949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(17.8)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159561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(15.6)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496952"/>
                  </a:ext>
                </a:extLst>
              </a:tr>
            </a:tbl>
          </a:graphicData>
        </a:graphic>
      </p:graphicFrame>
      <p:graphicFrame>
        <p:nvGraphicFramePr>
          <p:cNvPr id="264" name="Table 60">
            <a:extLst>
              <a:ext uri="{FF2B5EF4-FFF2-40B4-BE49-F238E27FC236}">
                <a16:creationId xmlns:a16="http://schemas.microsoft.com/office/drawing/2014/main" xmlns="" id="{A60F4FD5-374F-76F8-2B81-2A7BEE9D8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26426"/>
              </p:ext>
            </p:extLst>
          </p:nvPr>
        </p:nvGraphicFramePr>
        <p:xfrm>
          <a:off x="7265364" y="3418922"/>
          <a:ext cx="4243452" cy="22538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7911">
                  <a:extLst>
                    <a:ext uri="{9D8B030D-6E8A-4147-A177-3AD203B41FA5}">
                      <a16:colId xmlns:a16="http://schemas.microsoft.com/office/drawing/2014/main" xmlns="" val="2958253383"/>
                    </a:ext>
                  </a:extLst>
                </a:gridCol>
                <a:gridCol w="1615541">
                  <a:extLst>
                    <a:ext uri="{9D8B030D-6E8A-4147-A177-3AD203B41FA5}">
                      <a16:colId xmlns:a16="http://schemas.microsoft.com/office/drawing/2014/main" xmlns="" val="599074519"/>
                    </a:ext>
                  </a:extLst>
                </a:gridCol>
              </a:tblGrid>
              <a:tr h="3884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BTKi-Naive MCL</a:t>
                      </a:r>
                      <a:endParaRPr lang="en-US" sz="16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= 14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1793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ORR, % (95% CI)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85.7 (57.2-98.2)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728496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 response,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†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 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709458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(42.9)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40088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(42.9)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246949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159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(7.1)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969732"/>
                  </a:ext>
                </a:extLst>
              </a:tr>
            </a:tbl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133B6B30-ABED-6816-08AD-C7150885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1" y="6375908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Wang. SOHO 2023. Abstr MCL-155. 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B197D3-41A6-2331-F1FA-2226F29E3761}"/>
              </a:ext>
            </a:extLst>
          </p:cNvPr>
          <p:cNvSpPr txBox="1"/>
          <p:nvPr/>
        </p:nvSpPr>
        <p:spPr bwMode="auto">
          <a:xfrm>
            <a:off x="7184365" y="5687080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*9 patients not evaluable.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1 patient not evaluable.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7904BF-0650-20B6-7FE2-5C564FF8BAB6}"/>
              </a:ext>
            </a:extLst>
          </p:cNvPr>
          <p:cNvSpPr txBox="1"/>
          <p:nvPr/>
        </p:nvSpPr>
        <p:spPr bwMode="auto">
          <a:xfrm>
            <a:off x="609758" y="4950377"/>
            <a:ext cx="6391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  <a:sym typeface="Arial" panose="020B0604020202020204" pitchFamily="34" charset="0"/>
              </a:rPr>
              <a:t>ORR was maintained </a:t>
            </a:r>
            <a:r>
              <a:rPr lang="en-US" sz="2000" b="0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</a:rPr>
              <a:t>in high-risk patients, </a:t>
            </a:r>
            <a:r>
              <a:rPr lang="en-GB" sz="2000" b="0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</a:rPr>
              <a:t>including those with </a:t>
            </a:r>
            <a:r>
              <a:rPr lang="en-US" sz="2000" b="0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</a:rPr>
              <a:t>blastoid/pleomorphic variants</a:t>
            </a:r>
            <a:r>
              <a:rPr lang="en-GB" sz="2000" b="0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</a:rPr>
              <a:t>, elevated Ki-67, and </a:t>
            </a:r>
            <a:r>
              <a:rPr lang="en-GB" sz="2000" b="0" i="1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</a:rPr>
              <a:t>TP53</a:t>
            </a:r>
            <a:r>
              <a:rPr lang="en-GB" sz="2000" b="0" dirty="0">
                <a:solidFill>
                  <a:srgbClr val="000000"/>
                </a:solidFill>
                <a:latin typeface="+mn-lt"/>
                <a:ea typeface="Geneva" pitchFamily="37" charset="-128"/>
                <a:cs typeface="Arial"/>
              </a:rPr>
              <a:t> status </a:t>
            </a:r>
            <a:endParaRPr lang="en-US" sz="2000" b="0" dirty="0">
              <a:solidFill>
                <a:srgbClr val="000000"/>
              </a:solidFill>
              <a:latin typeface="+mn-lt"/>
              <a:ea typeface="Geneva" pitchFamily="37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004782-0A22-ECB5-F22E-7E1F114ADEE7}"/>
              </a:ext>
            </a:extLst>
          </p:cNvPr>
          <p:cNvSpPr txBox="1"/>
          <p:nvPr/>
        </p:nvSpPr>
        <p:spPr bwMode="auto">
          <a:xfrm>
            <a:off x="5219700" y="1507048"/>
            <a:ext cx="1010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Prior cBTKi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cBTKi naive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D7AF9D-E49B-DE55-AD0F-3F35543B4FD2}"/>
              </a:ext>
            </a:extLst>
          </p:cNvPr>
          <p:cNvSpPr/>
          <p:nvPr/>
        </p:nvSpPr>
        <p:spPr bwMode="auto">
          <a:xfrm>
            <a:off x="5073650" y="1600200"/>
            <a:ext cx="146050" cy="14605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AF8C6B-23FC-9D4A-4DDA-9D3FC06CB9AF}"/>
              </a:ext>
            </a:extLst>
          </p:cNvPr>
          <p:cNvSpPr/>
          <p:nvPr/>
        </p:nvSpPr>
        <p:spPr bwMode="auto">
          <a:xfrm>
            <a:off x="5073650" y="1811724"/>
            <a:ext cx="146050" cy="14605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7698C0-E086-CF21-7933-A57667825C39}"/>
              </a:ext>
            </a:extLst>
          </p:cNvPr>
          <p:cNvSpPr txBox="1"/>
          <p:nvPr/>
        </p:nvSpPr>
        <p:spPr bwMode="auto">
          <a:xfrm>
            <a:off x="1193800" y="123957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A174750-3682-ABA5-6190-5CBBBF110B87}"/>
              </a:ext>
            </a:extLst>
          </p:cNvPr>
          <p:cNvSpPr/>
          <p:nvPr/>
        </p:nvSpPr>
        <p:spPr bwMode="auto">
          <a:xfrm>
            <a:off x="1219200" y="1468758"/>
            <a:ext cx="261938" cy="45719"/>
          </a:xfrm>
          <a:custGeom>
            <a:avLst/>
            <a:gdLst>
              <a:gd name="connsiteX0" fmla="*/ 0 w 261938"/>
              <a:gd name="connsiteY0" fmla="*/ 52388 h 52388"/>
              <a:gd name="connsiteX1" fmla="*/ 0 w 261938"/>
              <a:gd name="connsiteY1" fmla="*/ 52388 h 52388"/>
              <a:gd name="connsiteX2" fmla="*/ 0 w 261938"/>
              <a:gd name="connsiteY2" fmla="*/ 0 h 52388"/>
              <a:gd name="connsiteX3" fmla="*/ 261938 w 261938"/>
              <a:gd name="connsiteY3" fmla="*/ 0 h 52388"/>
              <a:gd name="connsiteX4" fmla="*/ 261938 w 261938"/>
              <a:gd name="connsiteY4" fmla="*/ 52388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38" h="52388">
                <a:moveTo>
                  <a:pt x="0" y="52388"/>
                </a:moveTo>
                <a:lnTo>
                  <a:pt x="0" y="52388"/>
                </a:lnTo>
                <a:lnTo>
                  <a:pt x="0" y="0"/>
                </a:lnTo>
                <a:lnTo>
                  <a:pt x="261938" y="0"/>
                </a:lnTo>
                <a:lnTo>
                  <a:pt x="261938" y="52388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CE7023-9425-C9EF-AFCE-9A5B2DA79287}"/>
              </a:ext>
            </a:extLst>
          </p:cNvPr>
          <p:cNvSpPr txBox="1"/>
          <p:nvPr/>
        </p:nvSpPr>
        <p:spPr bwMode="auto">
          <a:xfrm rot="16200000">
            <a:off x="-1019744" y="3041057"/>
            <a:ext cx="3319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% Change in SPD From Baseline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DF5E3C9-8112-0873-3DD2-95CF7A10C77A}"/>
              </a:ext>
            </a:extLst>
          </p:cNvPr>
          <p:cNvGrpSpPr/>
          <p:nvPr/>
        </p:nvGrpSpPr>
        <p:grpSpPr>
          <a:xfrm>
            <a:off x="633579" y="1376563"/>
            <a:ext cx="513282" cy="3601102"/>
            <a:chOff x="633579" y="1376563"/>
            <a:chExt cx="513282" cy="36011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44247-09CD-4CF4-D03A-69ADAF302BCE}"/>
                </a:ext>
              </a:extLst>
            </p:cNvPr>
            <p:cNvSpPr txBox="1"/>
            <p:nvPr/>
          </p:nvSpPr>
          <p:spPr bwMode="auto">
            <a:xfrm>
              <a:off x="688081" y="1376563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56C57F-2435-5BDB-497D-CEE824FADED3}"/>
                </a:ext>
              </a:extLst>
            </p:cNvPr>
            <p:cNvSpPr txBox="1"/>
            <p:nvPr/>
          </p:nvSpPr>
          <p:spPr bwMode="auto">
            <a:xfrm>
              <a:off x="779453" y="178480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0C5F660-A450-1523-E68D-2C89F9CF6FAD}"/>
                </a:ext>
              </a:extLst>
            </p:cNvPr>
            <p:cNvSpPr txBox="1"/>
            <p:nvPr/>
          </p:nvSpPr>
          <p:spPr bwMode="auto">
            <a:xfrm>
              <a:off x="779453" y="2202797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879AD5B-2534-8AC0-4D62-7DFDF7B9FC69}"/>
                </a:ext>
              </a:extLst>
            </p:cNvPr>
            <p:cNvSpPr txBox="1"/>
            <p:nvPr/>
          </p:nvSpPr>
          <p:spPr bwMode="auto">
            <a:xfrm>
              <a:off x="779453" y="2612665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639C9A3-3218-C2BB-DB32-00D2E0B29B76}"/>
                </a:ext>
              </a:extLst>
            </p:cNvPr>
            <p:cNvSpPr txBox="1"/>
            <p:nvPr/>
          </p:nvSpPr>
          <p:spPr bwMode="auto">
            <a:xfrm>
              <a:off x="870824" y="3024268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111ADAE-80BD-F610-3C1E-88F8BECFD9F2}"/>
                </a:ext>
              </a:extLst>
            </p:cNvPr>
            <p:cNvSpPr txBox="1"/>
            <p:nvPr/>
          </p:nvSpPr>
          <p:spPr bwMode="auto">
            <a:xfrm>
              <a:off x="724951" y="3434136"/>
              <a:ext cx="421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-25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0512269-A31A-46A9-A43C-A4E50E34295D}"/>
                </a:ext>
              </a:extLst>
            </p:cNvPr>
            <p:cNvSpPr txBox="1"/>
            <p:nvPr/>
          </p:nvSpPr>
          <p:spPr bwMode="auto">
            <a:xfrm>
              <a:off x="724950" y="3844004"/>
              <a:ext cx="4219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-50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3ED6FE8-AECA-6D36-D624-E1C48E520881}"/>
                </a:ext>
              </a:extLst>
            </p:cNvPr>
            <p:cNvSpPr txBox="1"/>
            <p:nvPr/>
          </p:nvSpPr>
          <p:spPr bwMode="auto">
            <a:xfrm>
              <a:off x="724951" y="4260510"/>
              <a:ext cx="4219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-75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E7CD2AB-19FB-A3BB-1C56-95D45C26B888}"/>
                </a:ext>
              </a:extLst>
            </p:cNvPr>
            <p:cNvSpPr txBox="1"/>
            <p:nvPr/>
          </p:nvSpPr>
          <p:spPr bwMode="auto">
            <a:xfrm>
              <a:off x="633579" y="4669888"/>
              <a:ext cx="5132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-100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3B7FDF5-B1E9-B4B6-398C-0498239F77B0}"/>
              </a:ext>
            </a:extLst>
          </p:cNvPr>
          <p:cNvCxnSpPr/>
          <p:nvPr/>
        </p:nvCxnSpPr>
        <p:spPr bwMode="auto">
          <a:xfrm>
            <a:off x="1146861" y="3178156"/>
            <a:ext cx="593098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BC60A97A-3D0F-99A9-D62F-468A795CDE38}"/>
              </a:ext>
            </a:extLst>
          </p:cNvPr>
          <p:cNvCxnSpPr/>
          <p:nvPr/>
        </p:nvCxnSpPr>
        <p:spPr bwMode="auto">
          <a:xfrm>
            <a:off x="1146861" y="3999459"/>
            <a:ext cx="593098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EC29BA25-CB02-1E1C-CC46-E50F0D503640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V="1">
            <a:off x="1146861" y="1530467"/>
            <a:ext cx="907" cy="329331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14B82BB-D997-BCF6-3768-1186D7F06C39}"/>
              </a:ext>
            </a:extLst>
          </p:cNvPr>
          <p:cNvGrpSpPr/>
          <p:nvPr/>
        </p:nvGrpSpPr>
        <p:grpSpPr>
          <a:xfrm>
            <a:off x="1067390" y="1539976"/>
            <a:ext cx="79471" cy="3283800"/>
            <a:chOff x="779453" y="1539976"/>
            <a:chExt cx="518685" cy="32838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7D2E1AF-FCE6-7332-71F4-38DF497E13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E31D956-1D07-091C-58EF-C18F51F6BA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DE8F43D-96F5-F73B-19E3-4D20CAB403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57DD139-248D-8322-3540-139D20983D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CB83CFA-CA7D-CEBC-DB76-56375BBB3C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8A64372-23A6-999A-5527-6E55F28D2E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B547A48F-C953-96DB-7511-DB02D06C9A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0028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252FCDB-8216-8212-194A-A2AA379A6C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4133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DBBC23EB-97E1-0800-5BC0-2699534BEF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8237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C4F52B4-2BC1-CC3E-0B1D-0E24292AD6ED}"/>
              </a:ext>
            </a:extLst>
          </p:cNvPr>
          <p:cNvCxnSpPr>
            <a:cxnSpLocks/>
          </p:cNvCxnSpPr>
          <p:nvPr/>
        </p:nvCxnSpPr>
        <p:spPr bwMode="auto">
          <a:xfrm flipH="1">
            <a:off x="1486368" y="1539336"/>
            <a:ext cx="2381" cy="1629006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EF3F586-EB0F-F57A-7ED2-0471685C4A11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9829" y="1539336"/>
            <a:ext cx="2381" cy="1629006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F37B102D-0BD8-7F9F-BD90-E20B609D5CA2}"/>
              </a:ext>
            </a:extLst>
          </p:cNvPr>
          <p:cNvCxnSpPr>
            <a:cxnSpLocks/>
          </p:cNvCxnSpPr>
          <p:nvPr/>
        </p:nvCxnSpPr>
        <p:spPr bwMode="auto">
          <a:xfrm flipH="1">
            <a:off x="1353290" y="1539336"/>
            <a:ext cx="2381" cy="1629006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FBAA74FC-BD03-A062-A498-4C7428D8D1D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86751" y="1539336"/>
            <a:ext cx="2381" cy="1629006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8E97F62A-29F8-F166-B6A5-E439C4D7EE77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0212" y="1539336"/>
            <a:ext cx="2381" cy="1629006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2603052B-AEEF-05A0-4BD5-ECC49494CE7A}"/>
              </a:ext>
            </a:extLst>
          </p:cNvPr>
          <p:cNvCxnSpPr>
            <a:cxnSpLocks/>
          </p:cNvCxnSpPr>
          <p:nvPr/>
        </p:nvCxnSpPr>
        <p:spPr bwMode="auto">
          <a:xfrm>
            <a:off x="1552908" y="1883569"/>
            <a:ext cx="0" cy="12847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1A6E2009-D893-DC1A-8644-7B3D95735772}"/>
              </a:ext>
            </a:extLst>
          </p:cNvPr>
          <p:cNvCxnSpPr>
            <a:cxnSpLocks/>
          </p:cNvCxnSpPr>
          <p:nvPr/>
        </p:nvCxnSpPr>
        <p:spPr bwMode="auto">
          <a:xfrm>
            <a:off x="1621964" y="2286000"/>
            <a:ext cx="0" cy="88234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3C37993-0191-13C4-F1B4-C2012E876ECF}"/>
              </a:ext>
            </a:extLst>
          </p:cNvPr>
          <p:cNvCxnSpPr>
            <a:cxnSpLocks/>
          </p:cNvCxnSpPr>
          <p:nvPr/>
        </p:nvCxnSpPr>
        <p:spPr bwMode="auto">
          <a:xfrm>
            <a:off x="1691020" y="2402681"/>
            <a:ext cx="0" cy="765661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46229F3-862B-FD2F-8EB2-748BA620EEEA}"/>
              </a:ext>
            </a:extLst>
          </p:cNvPr>
          <p:cNvCxnSpPr>
            <a:cxnSpLocks/>
          </p:cNvCxnSpPr>
          <p:nvPr/>
        </p:nvCxnSpPr>
        <p:spPr bwMode="auto">
          <a:xfrm>
            <a:off x="1755314" y="2464594"/>
            <a:ext cx="0" cy="70374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xmlns="" id="{CA49EDB3-11BA-6BA3-FEB7-4404D43CC285}"/>
              </a:ext>
            </a:extLst>
          </p:cNvPr>
          <p:cNvCxnSpPr>
            <a:cxnSpLocks/>
          </p:cNvCxnSpPr>
          <p:nvPr/>
        </p:nvCxnSpPr>
        <p:spPr bwMode="auto">
          <a:xfrm>
            <a:off x="1821989" y="2647950"/>
            <a:ext cx="0" cy="52039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xmlns="" id="{DABF2FF0-1BD8-D2A1-FD07-4D43CA383EB1}"/>
              </a:ext>
            </a:extLst>
          </p:cNvPr>
          <p:cNvCxnSpPr>
            <a:cxnSpLocks/>
          </p:cNvCxnSpPr>
          <p:nvPr/>
        </p:nvCxnSpPr>
        <p:spPr bwMode="auto">
          <a:xfrm>
            <a:off x="1891045" y="2717006"/>
            <a:ext cx="0" cy="451336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xmlns="" id="{EC2624BB-1904-A4FA-30F3-B7E50520E6A7}"/>
              </a:ext>
            </a:extLst>
          </p:cNvPr>
          <p:cNvCxnSpPr>
            <a:cxnSpLocks/>
          </p:cNvCxnSpPr>
          <p:nvPr/>
        </p:nvCxnSpPr>
        <p:spPr bwMode="auto">
          <a:xfrm>
            <a:off x="1955338" y="2862263"/>
            <a:ext cx="0" cy="30607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xmlns="" id="{24816D96-858D-BEE4-56E9-2DF29FD0C6A4}"/>
              </a:ext>
            </a:extLst>
          </p:cNvPr>
          <p:cNvCxnSpPr>
            <a:cxnSpLocks/>
          </p:cNvCxnSpPr>
          <p:nvPr/>
        </p:nvCxnSpPr>
        <p:spPr bwMode="auto">
          <a:xfrm>
            <a:off x="2024394" y="2990850"/>
            <a:ext cx="0" cy="17749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1C9A116C-94F9-100D-6D31-7B473725FF0D}"/>
              </a:ext>
            </a:extLst>
          </p:cNvPr>
          <p:cNvCxnSpPr>
            <a:cxnSpLocks/>
          </p:cNvCxnSpPr>
          <p:nvPr/>
        </p:nvCxnSpPr>
        <p:spPr bwMode="auto">
          <a:xfrm>
            <a:off x="2088688" y="3100388"/>
            <a:ext cx="0" cy="67954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xmlns="" id="{76E9A1C1-8DDE-46A6-FA61-3AD1408279E9}"/>
              </a:ext>
            </a:extLst>
          </p:cNvPr>
          <p:cNvCxnSpPr>
            <a:cxnSpLocks/>
          </p:cNvCxnSpPr>
          <p:nvPr/>
        </p:nvCxnSpPr>
        <p:spPr bwMode="auto">
          <a:xfrm>
            <a:off x="2157744" y="3109913"/>
            <a:ext cx="0" cy="5842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B26CD798-3FF6-B0C3-E559-F1BD723B7FA5}"/>
              </a:ext>
            </a:extLst>
          </p:cNvPr>
          <p:cNvCxnSpPr>
            <a:cxnSpLocks/>
          </p:cNvCxnSpPr>
          <p:nvPr/>
        </p:nvCxnSpPr>
        <p:spPr bwMode="auto">
          <a:xfrm>
            <a:off x="2222038" y="3126581"/>
            <a:ext cx="0" cy="41761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5F8F6719-A0F8-F4C6-8DBB-A26337D11AFB}"/>
              </a:ext>
            </a:extLst>
          </p:cNvPr>
          <p:cNvCxnSpPr>
            <a:cxnSpLocks/>
          </p:cNvCxnSpPr>
          <p:nvPr/>
        </p:nvCxnSpPr>
        <p:spPr bwMode="auto">
          <a:xfrm>
            <a:off x="2357769" y="3194946"/>
            <a:ext cx="0" cy="5842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xmlns="" id="{199BBE1C-967F-9790-D8FA-48920DAF72DE}"/>
              </a:ext>
            </a:extLst>
          </p:cNvPr>
          <p:cNvCxnSpPr>
            <a:cxnSpLocks/>
          </p:cNvCxnSpPr>
          <p:nvPr/>
        </p:nvCxnSpPr>
        <p:spPr bwMode="auto">
          <a:xfrm>
            <a:off x="2422063" y="3194946"/>
            <a:ext cx="0" cy="8641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xmlns="" id="{E0C99028-A4E9-4F96-290A-B44E07CD4AD5}"/>
              </a:ext>
            </a:extLst>
          </p:cNvPr>
          <p:cNvCxnSpPr>
            <a:cxnSpLocks/>
          </p:cNvCxnSpPr>
          <p:nvPr/>
        </p:nvCxnSpPr>
        <p:spPr bwMode="auto">
          <a:xfrm>
            <a:off x="2488738" y="3194946"/>
            <a:ext cx="0" cy="3340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xmlns="" id="{8AB1354B-D929-A31D-3630-C0011B6476C1}"/>
              </a:ext>
            </a:extLst>
          </p:cNvPr>
          <p:cNvCxnSpPr>
            <a:cxnSpLocks/>
          </p:cNvCxnSpPr>
          <p:nvPr/>
        </p:nvCxnSpPr>
        <p:spPr bwMode="auto">
          <a:xfrm>
            <a:off x="2557794" y="3194946"/>
            <a:ext cx="0" cy="41979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xmlns="" id="{BEFA9E1B-5E8C-16E3-74E4-E355F3232C43}"/>
              </a:ext>
            </a:extLst>
          </p:cNvPr>
          <p:cNvCxnSpPr>
            <a:cxnSpLocks/>
          </p:cNvCxnSpPr>
          <p:nvPr/>
        </p:nvCxnSpPr>
        <p:spPr bwMode="auto">
          <a:xfrm>
            <a:off x="2624469" y="3194946"/>
            <a:ext cx="0" cy="465035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xmlns="" id="{CE73AB52-1737-9B92-C3E5-19BD6E4E2354}"/>
              </a:ext>
            </a:extLst>
          </p:cNvPr>
          <p:cNvCxnSpPr>
            <a:cxnSpLocks/>
          </p:cNvCxnSpPr>
          <p:nvPr/>
        </p:nvCxnSpPr>
        <p:spPr bwMode="auto">
          <a:xfrm>
            <a:off x="2693526" y="3194946"/>
            <a:ext cx="0" cy="4983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4F9BCF51-2B41-9C44-104B-BC16400EA436}"/>
              </a:ext>
            </a:extLst>
          </p:cNvPr>
          <p:cNvCxnSpPr>
            <a:cxnSpLocks/>
          </p:cNvCxnSpPr>
          <p:nvPr/>
        </p:nvCxnSpPr>
        <p:spPr bwMode="auto">
          <a:xfrm>
            <a:off x="2757820" y="3194946"/>
            <a:ext cx="0" cy="5245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B3FAE04F-5ADE-57FA-A8F2-47E1E8FF3454}"/>
              </a:ext>
            </a:extLst>
          </p:cNvPr>
          <p:cNvCxnSpPr>
            <a:cxnSpLocks/>
          </p:cNvCxnSpPr>
          <p:nvPr/>
        </p:nvCxnSpPr>
        <p:spPr bwMode="auto">
          <a:xfrm>
            <a:off x="2822114" y="3194946"/>
            <a:ext cx="0" cy="717448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9E18E3D0-906C-596D-18AE-CF38C5F4B76A}"/>
              </a:ext>
            </a:extLst>
          </p:cNvPr>
          <p:cNvCxnSpPr>
            <a:cxnSpLocks/>
          </p:cNvCxnSpPr>
          <p:nvPr/>
        </p:nvCxnSpPr>
        <p:spPr bwMode="auto">
          <a:xfrm>
            <a:off x="2893551" y="3194946"/>
            <a:ext cx="0" cy="717448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9FE5C56A-DEF5-23F9-6560-9096FD577153}"/>
              </a:ext>
            </a:extLst>
          </p:cNvPr>
          <p:cNvCxnSpPr>
            <a:cxnSpLocks/>
          </p:cNvCxnSpPr>
          <p:nvPr/>
        </p:nvCxnSpPr>
        <p:spPr bwMode="auto">
          <a:xfrm>
            <a:off x="2960226" y="3194946"/>
            <a:ext cx="0" cy="74126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0550865B-4291-9676-BD22-4D5FF971907A}"/>
              </a:ext>
            </a:extLst>
          </p:cNvPr>
          <p:cNvCxnSpPr>
            <a:cxnSpLocks/>
          </p:cNvCxnSpPr>
          <p:nvPr/>
        </p:nvCxnSpPr>
        <p:spPr bwMode="auto">
          <a:xfrm>
            <a:off x="3026901" y="3194946"/>
            <a:ext cx="0" cy="750785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xmlns="" id="{765DA907-1CB5-2465-82D3-CB010946EFA7}"/>
              </a:ext>
            </a:extLst>
          </p:cNvPr>
          <p:cNvCxnSpPr>
            <a:cxnSpLocks/>
          </p:cNvCxnSpPr>
          <p:nvPr/>
        </p:nvCxnSpPr>
        <p:spPr bwMode="auto">
          <a:xfrm>
            <a:off x="3091195" y="3194946"/>
            <a:ext cx="0" cy="84841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xmlns="" id="{BB7D87AE-B772-089E-4833-AEE5C9893FB3}"/>
              </a:ext>
            </a:extLst>
          </p:cNvPr>
          <p:cNvCxnSpPr>
            <a:cxnSpLocks/>
          </p:cNvCxnSpPr>
          <p:nvPr/>
        </p:nvCxnSpPr>
        <p:spPr bwMode="auto">
          <a:xfrm>
            <a:off x="3157870" y="3194946"/>
            <a:ext cx="0" cy="96271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xmlns="" id="{C034CD8D-7420-46A5-E2B8-5B599A0052D2}"/>
              </a:ext>
            </a:extLst>
          </p:cNvPr>
          <p:cNvCxnSpPr>
            <a:cxnSpLocks/>
          </p:cNvCxnSpPr>
          <p:nvPr/>
        </p:nvCxnSpPr>
        <p:spPr bwMode="auto">
          <a:xfrm>
            <a:off x="3224545" y="3194946"/>
            <a:ext cx="0" cy="101034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xmlns="" id="{34E5DFAB-C56D-0BF4-C8CE-7D3FB1248239}"/>
              </a:ext>
            </a:extLst>
          </p:cNvPr>
          <p:cNvCxnSpPr>
            <a:cxnSpLocks/>
          </p:cNvCxnSpPr>
          <p:nvPr/>
        </p:nvCxnSpPr>
        <p:spPr bwMode="auto">
          <a:xfrm>
            <a:off x="3293601" y="3194946"/>
            <a:ext cx="0" cy="10317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xmlns="" id="{B334A1FB-C75C-ABE0-B765-F86B98B6BA4A}"/>
              </a:ext>
            </a:extLst>
          </p:cNvPr>
          <p:cNvCxnSpPr>
            <a:cxnSpLocks/>
          </p:cNvCxnSpPr>
          <p:nvPr/>
        </p:nvCxnSpPr>
        <p:spPr bwMode="auto">
          <a:xfrm>
            <a:off x="3357895" y="3194946"/>
            <a:ext cx="0" cy="104606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xmlns="" id="{868BFF22-0D3A-48D8-BD38-6E59FAD3E53B}"/>
              </a:ext>
            </a:extLst>
          </p:cNvPr>
          <p:cNvCxnSpPr>
            <a:cxnSpLocks/>
          </p:cNvCxnSpPr>
          <p:nvPr/>
        </p:nvCxnSpPr>
        <p:spPr bwMode="auto">
          <a:xfrm>
            <a:off x="3426952" y="3194946"/>
            <a:ext cx="0" cy="1072254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xmlns="" id="{830E3A2B-C0BE-92EB-CA7B-9A28E4B6A60B}"/>
              </a:ext>
            </a:extLst>
          </p:cNvPr>
          <p:cNvCxnSpPr>
            <a:cxnSpLocks/>
          </p:cNvCxnSpPr>
          <p:nvPr/>
        </p:nvCxnSpPr>
        <p:spPr bwMode="auto">
          <a:xfrm>
            <a:off x="3491246" y="3194946"/>
            <a:ext cx="0" cy="112702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7964B17B-EE9C-C562-7BF1-5BF4C8242E0D}"/>
              </a:ext>
            </a:extLst>
          </p:cNvPr>
          <p:cNvCxnSpPr>
            <a:cxnSpLocks/>
          </p:cNvCxnSpPr>
          <p:nvPr/>
        </p:nvCxnSpPr>
        <p:spPr bwMode="auto">
          <a:xfrm>
            <a:off x="3562684" y="3194946"/>
            <a:ext cx="0" cy="1148454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FC721838-1BCF-53BC-9F8A-EB0D9314B464}"/>
              </a:ext>
            </a:extLst>
          </p:cNvPr>
          <p:cNvCxnSpPr>
            <a:cxnSpLocks/>
          </p:cNvCxnSpPr>
          <p:nvPr/>
        </p:nvCxnSpPr>
        <p:spPr bwMode="auto">
          <a:xfrm>
            <a:off x="3626978" y="3194946"/>
            <a:ext cx="0" cy="1148454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B7AFEAFC-567A-DF15-AD9A-BA314B224085}"/>
              </a:ext>
            </a:extLst>
          </p:cNvPr>
          <p:cNvCxnSpPr>
            <a:cxnSpLocks/>
          </p:cNvCxnSpPr>
          <p:nvPr/>
        </p:nvCxnSpPr>
        <p:spPr bwMode="auto">
          <a:xfrm>
            <a:off x="3691272" y="3194946"/>
            <a:ext cx="0" cy="115321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xmlns="" id="{FBF65CFA-ADA6-69E9-9F3D-DF6DEA331EC2}"/>
              </a:ext>
            </a:extLst>
          </p:cNvPr>
          <p:cNvCxnSpPr>
            <a:cxnSpLocks/>
          </p:cNvCxnSpPr>
          <p:nvPr/>
        </p:nvCxnSpPr>
        <p:spPr bwMode="auto">
          <a:xfrm>
            <a:off x="3760328" y="3194946"/>
            <a:ext cx="0" cy="116274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xmlns="" id="{99EC722F-2B52-A6A4-618F-5E2A0C57873A}"/>
              </a:ext>
            </a:extLst>
          </p:cNvPr>
          <p:cNvCxnSpPr>
            <a:cxnSpLocks/>
          </p:cNvCxnSpPr>
          <p:nvPr/>
        </p:nvCxnSpPr>
        <p:spPr bwMode="auto">
          <a:xfrm>
            <a:off x="3824622" y="3194946"/>
            <a:ext cx="0" cy="1162742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458665A9-C1DD-3CBA-46AD-4E3BBBDFC5F2}"/>
              </a:ext>
            </a:extLst>
          </p:cNvPr>
          <p:cNvCxnSpPr>
            <a:cxnSpLocks/>
          </p:cNvCxnSpPr>
          <p:nvPr/>
        </p:nvCxnSpPr>
        <p:spPr bwMode="auto">
          <a:xfrm>
            <a:off x="3893678" y="3194946"/>
            <a:ext cx="0" cy="1184173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xmlns="" id="{CF10FB20-47F1-E4D3-8E43-4FE40EB2F0D8}"/>
              </a:ext>
            </a:extLst>
          </p:cNvPr>
          <p:cNvCxnSpPr>
            <a:cxnSpLocks/>
          </p:cNvCxnSpPr>
          <p:nvPr/>
        </p:nvCxnSpPr>
        <p:spPr bwMode="auto">
          <a:xfrm>
            <a:off x="3960353" y="3194946"/>
            <a:ext cx="0" cy="12222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1" name="Straight Connector 20480">
            <a:extLst>
              <a:ext uri="{FF2B5EF4-FFF2-40B4-BE49-F238E27FC236}">
                <a16:creationId xmlns:a16="http://schemas.microsoft.com/office/drawing/2014/main" xmlns="" id="{23EC8CE1-A94B-290B-3EBF-A0BEDCA04E18}"/>
              </a:ext>
            </a:extLst>
          </p:cNvPr>
          <p:cNvCxnSpPr>
            <a:cxnSpLocks/>
          </p:cNvCxnSpPr>
          <p:nvPr/>
        </p:nvCxnSpPr>
        <p:spPr bwMode="auto">
          <a:xfrm>
            <a:off x="4024647" y="3194946"/>
            <a:ext cx="0" cy="12222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3" name="Straight Connector 20482">
            <a:extLst>
              <a:ext uri="{FF2B5EF4-FFF2-40B4-BE49-F238E27FC236}">
                <a16:creationId xmlns:a16="http://schemas.microsoft.com/office/drawing/2014/main" xmlns="" id="{A0A62F64-9198-014A-C07B-F90364EBA86B}"/>
              </a:ext>
            </a:extLst>
          </p:cNvPr>
          <p:cNvCxnSpPr>
            <a:cxnSpLocks/>
          </p:cNvCxnSpPr>
          <p:nvPr/>
        </p:nvCxnSpPr>
        <p:spPr bwMode="auto">
          <a:xfrm>
            <a:off x="4093703" y="3194946"/>
            <a:ext cx="0" cy="1250848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5" name="Straight Connector 20484">
            <a:extLst>
              <a:ext uri="{FF2B5EF4-FFF2-40B4-BE49-F238E27FC236}">
                <a16:creationId xmlns:a16="http://schemas.microsoft.com/office/drawing/2014/main" xmlns="" id="{76634D2B-CC54-B18B-C658-97E6706F1229}"/>
              </a:ext>
            </a:extLst>
          </p:cNvPr>
          <p:cNvCxnSpPr>
            <a:cxnSpLocks/>
          </p:cNvCxnSpPr>
          <p:nvPr/>
        </p:nvCxnSpPr>
        <p:spPr bwMode="auto">
          <a:xfrm>
            <a:off x="4157997" y="3194946"/>
            <a:ext cx="0" cy="12603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7" name="Straight Connector 20486">
            <a:extLst>
              <a:ext uri="{FF2B5EF4-FFF2-40B4-BE49-F238E27FC236}">
                <a16:creationId xmlns:a16="http://schemas.microsoft.com/office/drawing/2014/main" xmlns="" id="{43A59DF1-106B-8EAF-9421-E37D93D87002}"/>
              </a:ext>
            </a:extLst>
          </p:cNvPr>
          <p:cNvCxnSpPr>
            <a:cxnSpLocks/>
          </p:cNvCxnSpPr>
          <p:nvPr/>
        </p:nvCxnSpPr>
        <p:spPr bwMode="auto">
          <a:xfrm>
            <a:off x="4224672" y="3194946"/>
            <a:ext cx="0" cy="1265135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89" name="Straight Connector 20488">
            <a:extLst>
              <a:ext uri="{FF2B5EF4-FFF2-40B4-BE49-F238E27FC236}">
                <a16:creationId xmlns:a16="http://schemas.microsoft.com/office/drawing/2014/main" xmlns="" id="{F57AB54D-34EE-9F8B-D8EA-9CBF735A7C8E}"/>
              </a:ext>
            </a:extLst>
          </p:cNvPr>
          <p:cNvCxnSpPr>
            <a:cxnSpLocks/>
          </p:cNvCxnSpPr>
          <p:nvPr/>
        </p:nvCxnSpPr>
        <p:spPr bwMode="auto">
          <a:xfrm>
            <a:off x="4296110" y="3194946"/>
            <a:ext cx="0" cy="1265135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90" name="Straight Connector 20489">
            <a:extLst>
              <a:ext uri="{FF2B5EF4-FFF2-40B4-BE49-F238E27FC236}">
                <a16:creationId xmlns:a16="http://schemas.microsoft.com/office/drawing/2014/main" xmlns="" id="{A7EB3C96-4A0A-656E-C742-A955A0AE838D}"/>
              </a:ext>
            </a:extLst>
          </p:cNvPr>
          <p:cNvCxnSpPr>
            <a:cxnSpLocks/>
          </p:cNvCxnSpPr>
          <p:nvPr/>
        </p:nvCxnSpPr>
        <p:spPr bwMode="auto">
          <a:xfrm>
            <a:off x="4358023" y="3194946"/>
            <a:ext cx="0" cy="127942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93" name="Straight Connector 20492">
            <a:extLst>
              <a:ext uri="{FF2B5EF4-FFF2-40B4-BE49-F238E27FC236}">
                <a16:creationId xmlns:a16="http://schemas.microsoft.com/office/drawing/2014/main" xmlns="" id="{5328D167-DF8A-9FC1-58C5-95FB943CACB4}"/>
              </a:ext>
            </a:extLst>
          </p:cNvPr>
          <p:cNvCxnSpPr>
            <a:cxnSpLocks/>
          </p:cNvCxnSpPr>
          <p:nvPr/>
        </p:nvCxnSpPr>
        <p:spPr bwMode="auto">
          <a:xfrm>
            <a:off x="4424699" y="3194946"/>
            <a:ext cx="0" cy="1327048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95" name="Straight Connector 20494">
            <a:extLst>
              <a:ext uri="{FF2B5EF4-FFF2-40B4-BE49-F238E27FC236}">
                <a16:creationId xmlns:a16="http://schemas.microsoft.com/office/drawing/2014/main" xmlns="" id="{FECD6FCA-6EB5-D102-10D2-7F1C0C173F41}"/>
              </a:ext>
            </a:extLst>
          </p:cNvPr>
          <p:cNvCxnSpPr>
            <a:cxnSpLocks/>
          </p:cNvCxnSpPr>
          <p:nvPr/>
        </p:nvCxnSpPr>
        <p:spPr bwMode="auto">
          <a:xfrm>
            <a:off x="4498517" y="3194946"/>
            <a:ext cx="0" cy="134371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97" name="Straight Connector 20496">
            <a:extLst>
              <a:ext uri="{FF2B5EF4-FFF2-40B4-BE49-F238E27FC236}">
                <a16:creationId xmlns:a16="http://schemas.microsoft.com/office/drawing/2014/main" xmlns="" id="{74323A10-55BC-0B51-39FB-BF6BE3546C5F}"/>
              </a:ext>
            </a:extLst>
          </p:cNvPr>
          <p:cNvCxnSpPr>
            <a:cxnSpLocks/>
          </p:cNvCxnSpPr>
          <p:nvPr/>
        </p:nvCxnSpPr>
        <p:spPr bwMode="auto">
          <a:xfrm>
            <a:off x="4562812" y="3194946"/>
            <a:ext cx="0" cy="1360385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0" name="Straight Connector 20499">
            <a:extLst>
              <a:ext uri="{FF2B5EF4-FFF2-40B4-BE49-F238E27FC236}">
                <a16:creationId xmlns:a16="http://schemas.microsoft.com/office/drawing/2014/main" xmlns="" id="{820E6131-FBD3-3FB8-0DBF-FD1B2BFD698E}"/>
              </a:ext>
            </a:extLst>
          </p:cNvPr>
          <p:cNvCxnSpPr>
            <a:cxnSpLocks/>
          </p:cNvCxnSpPr>
          <p:nvPr/>
        </p:nvCxnSpPr>
        <p:spPr bwMode="auto">
          <a:xfrm>
            <a:off x="4629487" y="3194946"/>
            <a:ext cx="0" cy="138657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2" name="Straight Connector 20501">
            <a:extLst>
              <a:ext uri="{FF2B5EF4-FFF2-40B4-BE49-F238E27FC236}">
                <a16:creationId xmlns:a16="http://schemas.microsoft.com/office/drawing/2014/main" xmlns="" id="{2959F1C3-C0D6-5600-2832-11DAE921A543}"/>
              </a:ext>
            </a:extLst>
          </p:cNvPr>
          <p:cNvCxnSpPr>
            <a:cxnSpLocks/>
          </p:cNvCxnSpPr>
          <p:nvPr/>
        </p:nvCxnSpPr>
        <p:spPr bwMode="auto">
          <a:xfrm>
            <a:off x="4693781" y="3194946"/>
            <a:ext cx="0" cy="138657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3" name="Straight Connector 20502">
            <a:extLst>
              <a:ext uri="{FF2B5EF4-FFF2-40B4-BE49-F238E27FC236}">
                <a16:creationId xmlns:a16="http://schemas.microsoft.com/office/drawing/2014/main" xmlns="" id="{778C523C-1A5C-376C-E10A-65F6D42F75A9}"/>
              </a:ext>
            </a:extLst>
          </p:cNvPr>
          <p:cNvCxnSpPr>
            <a:cxnSpLocks/>
          </p:cNvCxnSpPr>
          <p:nvPr/>
        </p:nvCxnSpPr>
        <p:spPr bwMode="auto">
          <a:xfrm>
            <a:off x="4762838" y="3194946"/>
            <a:ext cx="0" cy="142467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5" name="Straight Connector 20504">
            <a:extLst>
              <a:ext uri="{FF2B5EF4-FFF2-40B4-BE49-F238E27FC236}">
                <a16:creationId xmlns:a16="http://schemas.microsoft.com/office/drawing/2014/main" xmlns="" id="{B217C7F3-35C2-6A70-43B5-7213A506DB19}"/>
              </a:ext>
            </a:extLst>
          </p:cNvPr>
          <p:cNvCxnSpPr>
            <a:cxnSpLocks/>
          </p:cNvCxnSpPr>
          <p:nvPr/>
        </p:nvCxnSpPr>
        <p:spPr bwMode="auto">
          <a:xfrm>
            <a:off x="4891425" y="3194946"/>
            <a:ext cx="0" cy="1488973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7" name="Straight Connector 20506">
            <a:extLst>
              <a:ext uri="{FF2B5EF4-FFF2-40B4-BE49-F238E27FC236}">
                <a16:creationId xmlns:a16="http://schemas.microsoft.com/office/drawing/2014/main" xmlns="" id="{89CD58BF-91A6-B036-D465-054712D7DA67}"/>
              </a:ext>
            </a:extLst>
          </p:cNvPr>
          <p:cNvCxnSpPr>
            <a:cxnSpLocks/>
          </p:cNvCxnSpPr>
          <p:nvPr/>
        </p:nvCxnSpPr>
        <p:spPr bwMode="auto">
          <a:xfrm>
            <a:off x="4960481" y="3194946"/>
            <a:ext cx="0" cy="1519929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09" name="Straight Connector 20508">
            <a:extLst>
              <a:ext uri="{FF2B5EF4-FFF2-40B4-BE49-F238E27FC236}">
                <a16:creationId xmlns:a16="http://schemas.microsoft.com/office/drawing/2014/main" xmlns="" id="{96814FEE-11AF-97CE-78BD-496350F7C3AF}"/>
              </a:ext>
            </a:extLst>
          </p:cNvPr>
          <p:cNvCxnSpPr>
            <a:cxnSpLocks/>
          </p:cNvCxnSpPr>
          <p:nvPr/>
        </p:nvCxnSpPr>
        <p:spPr bwMode="auto">
          <a:xfrm>
            <a:off x="5293856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1" name="Straight Connector 20510">
            <a:extLst>
              <a:ext uri="{FF2B5EF4-FFF2-40B4-BE49-F238E27FC236}">
                <a16:creationId xmlns:a16="http://schemas.microsoft.com/office/drawing/2014/main" xmlns="" id="{CEFC3DF9-8DB9-AC80-B490-B786AB52B7A6}"/>
              </a:ext>
            </a:extLst>
          </p:cNvPr>
          <p:cNvCxnSpPr>
            <a:cxnSpLocks/>
          </p:cNvCxnSpPr>
          <p:nvPr/>
        </p:nvCxnSpPr>
        <p:spPr bwMode="auto">
          <a:xfrm>
            <a:off x="5358150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2" name="Straight Connector 20511">
            <a:extLst>
              <a:ext uri="{FF2B5EF4-FFF2-40B4-BE49-F238E27FC236}">
                <a16:creationId xmlns:a16="http://schemas.microsoft.com/office/drawing/2014/main" xmlns="" id="{4FCDBAEA-6DD5-A66F-24DF-F392992831FD}"/>
              </a:ext>
            </a:extLst>
          </p:cNvPr>
          <p:cNvCxnSpPr>
            <a:cxnSpLocks/>
          </p:cNvCxnSpPr>
          <p:nvPr/>
        </p:nvCxnSpPr>
        <p:spPr bwMode="auto">
          <a:xfrm>
            <a:off x="5427207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3" name="Straight Connector 20512">
            <a:extLst>
              <a:ext uri="{FF2B5EF4-FFF2-40B4-BE49-F238E27FC236}">
                <a16:creationId xmlns:a16="http://schemas.microsoft.com/office/drawing/2014/main" xmlns="" id="{F7FBF94D-FCFB-3245-3E58-1AEFF274352D}"/>
              </a:ext>
            </a:extLst>
          </p:cNvPr>
          <p:cNvCxnSpPr>
            <a:cxnSpLocks/>
          </p:cNvCxnSpPr>
          <p:nvPr/>
        </p:nvCxnSpPr>
        <p:spPr bwMode="auto">
          <a:xfrm>
            <a:off x="5496264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4" name="Straight Connector 20513">
            <a:extLst>
              <a:ext uri="{FF2B5EF4-FFF2-40B4-BE49-F238E27FC236}">
                <a16:creationId xmlns:a16="http://schemas.microsoft.com/office/drawing/2014/main" xmlns="" id="{9AB7AF7D-A0D7-661E-030A-D81AD6058AD5}"/>
              </a:ext>
            </a:extLst>
          </p:cNvPr>
          <p:cNvCxnSpPr>
            <a:cxnSpLocks/>
          </p:cNvCxnSpPr>
          <p:nvPr/>
        </p:nvCxnSpPr>
        <p:spPr bwMode="auto">
          <a:xfrm>
            <a:off x="5560558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5" name="Straight Connector 20514">
            <a:extLst>
              <a:ext uri="{FF2B5EF4-FFF2-40B4-BE49-F238E27FC236}">
                <a16:creationId xmlns:a16="http://schemas.microsoft.com/office/drawing/2014/main" xmlns="" id="{F3F534E8-507E-FDE5-7C8F-DA51FF86C89E}"/>
              </a:ext>
            </a:extLst>
          </p:cNvPr>
          <p:cNvCxnSpPr>
            <a:cxnSpLocks/>
          </p:cNvCxnSpPr>
          <p:nvPr/>
        </p:nvCxnSpPr>
        <p:spPr bwMode="auto">
          <a:xfrm>
            <a:off x="5624852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6" name="Straight Connector 20515">
            <a:extLst>
              <a:ext uri="{FF2B5EF4-FFF2-40B4-BE49-F238E27FC236}">
                <a16:creationId xmlns:a16="http://schemas.microsoft.com/office/drawing/2014/main" xmlns="" id="{6936A610-741F-BDED-5CBD-D9DD89EA7FFF}"/>
              </a:ext>
            </a:extLst>
          </p:cNvPr>
          <p:cNvCxnSpPr>
            <a:cxnSpLocks/>
          </p:cNvCxnSpPr>
          <p:nvPr/>
        </p:nvCxnSpPr>
        <p:spPr bwMode="auto">
          <a:xfrm>
            <a:off x="5760583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7" name="Straight Connector 20516">
            <a:extLst>
              <a:ext uri="{FF2B5EF4-FFF2-40B4-BE49-F238E27FC236}">
                <a16:creationId xmlns:a16="http://schemas.microsoft.com/office/drawing/2014/main" xmlns="" id="{5AE829C1-CDE1-3E86-1172-78792C6024D9}"/>
              </a:ext>
            </a:extLst>
          </p:cNvPr>
          <p:cNvCxnSpPr>
            <a:cxnSpLocks/>
          </p:cNvCxnSpPr>
          <p:nvPr/>
        </p:nvCxnSpPr>
        <p:spPr bwMode="auto">
          <a:xfrm>
            <a:off x="5824877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8" name="Straight Connector 20517">
            <a:extLst>
              <a:ext uri="{FF2B5EF4-FFF2-40B4-BE49-F238E27FC236}">
                <a16:creationId xmlns:a16="http://schemas.microsoft.com/office/drawing/2014/main" xmlns="" id="{B5BD25FA-6203-ABF3-3FD5-42763B29DFDE}"/>
              </a:ext>
            </a:extLst>
          </p:cNvPr>
          <p:cNvCxnSpPr>
            <a:cxnSpLocks/>
          </p:cNvCxnSpPr>
          <p:nvPr/>
        </p:nvCxnSpPr>
        <p:spPr bwMode="auto">
          <a:xfrm>
            <a:off x="5898695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9" name="Straight Connector 20518">
            <a:extLst>
              <a:ext uri="{FF2B5EF4-FFF2-40B4-BE49-F238E27FC236}">
                <a16:creationId xmlns:a16="http://schemas.microsoft.com/office/drawing/2014/main" xmlns="" id="{844016F8-4A58-D2F6-F4C1-AAAA808DE660}"/>
              </a:ext>
            </a:extLst>
          </p:cNvPr>
          <p:cNvCxnSpPr>
            <a:cxnSpLocks/>
          </p:cNvCxnSpPr>
          <p:nvPr/>
        </p:nvCxnSpPr>
        <p:spPr bwMode="auto">
          <a:xfrm>
            <a:off x="5960608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0" name="Straight Connector 20519">
            <a:extLst>
              <a:ext uri="{FF2B5EF4-FFF2-40B4-BE49-F238E27FC236}">
                <a16:creationId xmlns:a16="http://schemas.microsoft.com/office/drawing/2014/main" xmlns="" id="{AB5A6277-11AE-0FCF-A1F3-9681041D4DE8}"/>
              </a:ext>
            </a:extLst>
          </p:cNvPr>
          <p:cNvCxnSpPr>
            <a:cxnSpLocks/>
          </p:cNvCxnSpPr>
          <p:nvPr/>
        </p:nvCxnSpPr>
        <p:spPr bwMode="auto">
          <a:xfrm>
            <a:off x="6034427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1" name="Straight Connector 20520">
            <a:extLst>
              <a:ext uri="{FF2B5EF4-FFF2-40B4-BE49-F238E27FC236}">
                <a16:creationId xmlns:a16="http://schemas.microsoft.com/office/drawing/2014/main" xmlns="" id="{0B75E9F6-1282-0B25-8F69-3DB68FCD4041}"/>
              </a:ext>
            </a:extLst>
          </p:cNvPr>
          <p:cNvCxnSpPr>
            <a:cxnSpLocks/>
          </p:cNvCxnSpPr>
          <p:nvPr/>
        </p:nvCxnSpPr>
        <p:spPr bwMode="auto">
          <a:xfrm>
            <a:off x="6098720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2" name="Straight Connector 20521">
            <a:extLst>
              <a:ext uri="{FF2B5EF4-FFF2-40B4-BE49-F238E27FC236}">
                <a16:creationId xmlns:a16="http://schemas.microsoft.com/office/drawing/2014/main" xmlns="" id="{C4E96582-2FD3-A436-55C7-40E708E86780}"/>
              </a:ext>
            </a:extLst>
          </p:cNvPr>
          <p:cNvCxnSpPr>
            <a:cxnSpLocks/>
          </p:cNvCxnSpPr>
          <p:nvPr/>
        </p:nvCxnSpPr>
        <p:spPr bwMode="auto">
          <a:xfrm>
            <a:off x="6165395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3" name="Straight Connector 20522">
            <a:extLst>
              <a:ext uri="{FF2B5EF4-FFF2-40B4-BE49-F238E27FC236}">
                <a16:creationId xmlns:a16="http://schemas.microsoft.com/office/drawing/2014/main" xmlns="" id="{81BA4348-E221-30B3-AF0A-C963D0347AA1}"/>
              </a:ext>
            </a:extLst>
          </p:cNvPr>
          <p:cNvCxnSpPr>
            <a:cxnSpLocks/>
          </p:cNvCxnSpPr>
          <p:nvPr/>
        </p:nvCxnSpPr>
        <p:spPr bwMode="auto">
          <a:xfrm>
            <a:off x="6229689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4" name="Straight Connector 20523">
            <a:extLst>
              <a:ext uri="{FF2B5EF4-FFF2-40B4-BE49-F238E27FC236}">
                <a16:creationId xmlns:a16="http://schemas.microsoft.com/office/drawing/2014/main" xmlns="" id="{2E47DF7F-67AE-DB65-F423-796B51AC2D0A}"/>
              </a:ext>
            </a:extLst>
          </p:cNvPr>
          <p:cNvCxnSpPr>
            <a:cxnSpLocks/>
          </p:cNvCxnSpPr>
          <p:nvPr/>
        </p:nvCxnSpPr>
        <p:spPr bwMode="auto">
          <a:xfrm>
            <a:off x="6296364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5" name="Straight Connector 20524">
            <a:extLst>
              <a:ext uri="{FF2B5EF4-FFF2-40B4-BE49-F238E27FC236}">
                <a16:creationId xmlns:a16="http://schemas.microsoft.com/office/drawing/2014/main" xmlns="" id="{1904C2D5-C02E-FC28-9791-6EE376EA0B48}"/>
              </a:ext>
            </a:extLst>
          </p:cNvPr>
          <p:cNvCxnSpPr>
            <a:cxnSpLocks/>
          </p:cNvCxnSpPr>
          <p:nvPr/>
        </p:nvCxnSpPr>
        <p:spPr bwMode="auto">
          <a:xfrm>
            <a:off x="6434477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6" name="Straight Connector 20525">
            <a:extLst>
              <a:ext uri="{FF2B5EF4-FFF2-40B4-BE49-F238E27FC236}">
                <a16:creationId xmlns:a16="http://schemas.microsoft.com/office/drawing/2014/main" xmlns="" id="{A20B2CB3-980E-9B2B-7EE2-F2C92092F952}"/>
              </a:ext>
            </a:extLst>
          </p:cNvPr>
          <p:cNvCxnSpPr>
            <a:cxnSpLocks/>
          </p:cNvCxnSpPr>
          <p:nvPr/>
        </p:nvCxnSpPr>
        <p:spPr bwMode="auto">
          <a:xfrm>
            <a:off x="6496390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7" name="Straight Connector 20526">
            <a:extLst>
              <a:ext uri="{FF2B5EF4-FFF2-40B4-BE49-F238E27FC236}">
                <a16:creationId xmlns:a16="http://schemas.microsoft.com/office/drawing/2014/main" xmlns="" id="{4BC7BC52-57CF-2882-1368-7A5A0109504F}"/>
              </a:ext>
            </a:extLst>
          </p:cNvPr>
          <p:cNvCxnSpPr>
            <a:cxnSpLocks/>
          </p:cNvCxnSpPr>
          <p:nvPr/>
        </p:nvCxnSpPr>
        <p:spPr bwMode="auto">
          <a:xfrm>
            <a:off x="6696415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8" name="Straight Connector 20527">
            <a:extLst>
              <a:ext uri="{FF2B5EF4-FFF2-40B4-BE49-F238E27FC236}">
                <a16:creationId xmlns:a16="http://schemas.microsoft.com/office/drawing/2014/main" xmlns="" id="{147E55C2-9CBC-5A5E-53CB-E0ABAF8DF012}"/>
              </a:ext>
            </a:extLst>
          </p:cNvPr>
          <p:cNvCxnSpPr>
            <a:cxnSpLocks/>
          </p:cNvCxnSpPr>
          <p:nvPr/>
        </p:nvCxnSpPr>
        <p:spPr bwMode="auto">
          <a:xfrm>
            <a:off x="6832147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9" name="Straight Connector 20528">
            <a:extLst>
              <a:ext uri="{FF2B5EF4-FFF2-40B4-BE49-F238E27FC236}">
                <a16:creationId xmlns:a16="http://schemas.microsoft.com/office/drawing/2014/main" xmlns="" id="{E767534E-B292-1DA7-9A93-B0195C099FB2}"/>
              </a:ext>
            </a:extLst>
          </p:cNvPr>
          <p:cNvCxnSpPr>
            <a:cxnSpLocks/>
          </p:cNvCxnSpPr>
          <p:nvPr/>
        </p:nvCxnSpPr>
        <p:spPr bwMode="auto">
          <a:xfrm>
            <a:off x="6901203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0" name="Straight Connector 20529">
            <a:extLst>
              <a:ext uri="{FF2B5EF4-FFF2-40B4-BE49-F238E27FC236}">
                <a16:creationId xmlns:a16="http://schemas.microsoft.com/office/drawing/2014/main" xmlns="" id="{88844990-1798-1DCF-BCDC-4B4784F670D4}"/>
              </a:ext>
            </a:extLst>
          </p:cNvPr>
          <p:cNvCxnSpPr>
            <a:cxnSpLocks/>
          </p:cNvCxnSpPr>
          <p:nvPr/>
        </p:nvCxnSpPr>
        <p:spPr bwMode="auto">
          <a:xfrm>
            <a:off x="4829510" y="3194946"/>
            <a:ext cx="0" cy="146039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2" name="Straight Connector 20531">
            <a:extLst>
              <a:ext uri="{FF2B5EF4-FFF2-40B4-BE49-F238E27FC236}">
                <a16:creationId xmlns:a16="http://schemas.microsoft.com/office/drawing/2014/main" xmlns="" id="{8DBC7A37-97FE-BD06-8A75-F030291B3EC6}"/>
              </a:ext>
            </a:extLst>
          </p:cNvPr>
          <p:cNvCxnSpPr>
            <a:cxnSpLocks/>
          </p:cNvCxnSpPr>
          <p:nvPr/>
        </p:nvCxnSpPr>
        <p:spPr bwMode="auto">
          <a:xfrm>
            <a:off x="5029535" y="3194946"/>
            <a:ext cx="0" cy="157469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4" name="Straight Connector 20533">
            <a:extLst>
              <a:ext uri="{FF2B5EF4-FFF2-40B4-BE49-F238E27FC236}">
                <a16:creationId xmlns:a16="http://schemas.microsoft.com/office/drawing/2014/main" xmlns="" id="{85DF004A-1A6C-AC2B-1ED0-61EE1033B8BE}"/>
              </a:ext>
            </a:extLst>
          </p:cNvPr>
          <p:cNvCxnSpPr>
            <a:cxnSpLocks/>
          </p:cNvCxnSpPr>
          <p:nvPr/>
        </p:nvCxnSpPr>
        <p:spPr bwMode="auto">
          <a:xfrm>
            <a:off x="5096210" y="3194946"/>
            <a:ext cx="0" cy="1579460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6" name="Straight Connector 20535">
            <a:extLst>
              <a:ext uri="{FF2B5EF4-FFF2-40B4-BE49-F238E27FC236}">
                <a16:creationId xmlns:a16="http://schemas.microsoft.com/office/drawing/2014/main" xmlns="" id="{02DD8355-132E-89D6-F799-D94C470A4969}"/>
              </a:ext>
            </a:extLst>
          </p:cNvPr>
          <p:cNvCxnSpPr>
            <a:cxnSpLocks/>
          </p:cNvCxnSpPr>
          <p:nvPr/>
        </p:nvCxnSpPr>
        <p:spPr bwMode="auto">
          <a:xfrm>
            <a:off x="5162885" y="3194946"/>
            <a:ext cx="0" cy="1588985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8" name="Straight Connector 20537">
            <a:extLst>
              <a:ext uri="{FF2B5EF4-FFF2-40B4-BE49-F238E27FC236}">
                <a16:creationId xmlns:a16="http://schemas.microsoft.com/office/drawing/2014/main" xmlns="" id="{BA5699E8-1644-D9E1-65BD-691A2216F402}"/>
              </a:ext>
            </a:extLst>
          </p:cNvPr>
          <p:cNvCxnSpPr>
            <a:cxnSpLocks/>
          </p:cNvCxnSpPr>
          <p:nvPr/>
        </p:nvCxnSpPr>
        <p:spPr bwMode="auto">
          <a:xfrm>
            <a:off x="5229560" y="3194946"/>
            <a:ext cx="0" cy="1603273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0" name="Straight Connector 20539">
            <a:extLst>
              <a:ext uri="{FF2B5EF4-FFF2-40B4-BE49-F238E27FC236}">
                <a16:creationId xmlns:a16="http://schemas.microsoft.com/office/drawing/2014/main" xmlns="" id="{0416D59F-11EF-5E49-BE0E-AC9C5A580069}"/>
              </a:ext>
            </a:extLst>
          </p:cNvPr>
          <p:cNvCxnSpPr>
            <a:cxnSpLocks/>
          </p:cNvCxnSpPr>
          <p:nvPr/>
        </p:nvCxnSpPr>
        <p:spPr bwMode="auto">
          <a:xfrm>
            <a:off x="5691523" y="3194946"/>
            <a:ext cx="0" cy="1634229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2" name="Straight Connector 20541">
            <a:extLst>
              <a:ext uri="{FF2B5EF4-FFF2-40B4-BE49-F238E27FC236}">
                <a16:creationId xmlns:a16="http://schemas.microsoft.com/office/drawing/2014/main" xmlns="" id="{BFF24E77-1CBB-90A7-7434-4F4EBB0155A1}"/>
              </a:ext>
            </a:extLst>
          </p:cNvPr>
          <p:cNvCxnSpPr>
            <a:cxnSpLocks/>
          </p:cNvCxnSpPr>
          <p:nvPr/>
        </p:nvCxnSpPr>
        <p:spPr bwMode="auto">
          <a:xfrm>
            <a:off x="6365417" y="3194946"/>
            <a:ext cx="0" cy="1634229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3" name="Straight Connector 20542">
            <a:extLst>
              <a:ext uri="{FF2B5EF4-FFF2-40B4-BE49-F238E27FC236}">
                <a16:creationId xmlns:a16="http://schemas.microsoft.com/office/drawing/2014/main" xmlns="" id="{863FCE65-DEFC-73F7-2F00-2CD5AF0C343C}"/>
              </a:ext>
            </a:extLst>
          </p:cNvPr>
          <p:cNvCxnSpPr>
            <a:cxnSpLocks/>
          </p:cNvCxnSpPr>
          <p:nvPr/>
        </p:nvCxnSpPr>
        <p:spPr bwMode="auto">
          <a:xfrm>
            <a:off x="6565442" y="3194946"/>
            <a:ext cx="0" cy="1634229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4" name="Straight Connector 20543">
            <a:extLst>
              <a:ext uri="{FF2B5EF4-FFF2-40B4-BE49-F238E27FC236}">
                <a16:creationId xmlns:a16="http://schemas.microsoft.com/office/drawing/2014/main" xmlns="" id="{786C5793-707F-8C72-A287-EFB2B5AEE096}"/>
              </a:ext>
            </a:extLst>
          </p:cNvPr>
          <p:cNvCxnSpPr>
            <a:cxnSpLocks/>
          </p:cNvCxnSpPr>
          <p:nvPr/>
        </p:nvCxnSpPr>
        <p:spPr bwMode="auto">
          <a:xfrm>
            <a:off x="6627354" y="3194946"/>
            <a:ext cx="0" cy="1634229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45" name="Straight Connector 20544">
            <a:extLst>
              <a:ext uri="{FF2B5EF4-FFF2-40B4-BE49-F238E27FC236}">
                <a16:creationId xmlns:a16="http://schemas.microsoft.com/office/drawing/2014/main" xmlns="" id="{BCF33E44-F14F-67E5-4EEC-DEB23B945D22}"/>
              </a:ext>
            </a:extLst>
          </p:cNvPr>
          <p:cNvCxnSpPr>
            <a:cxnSpLocks/>
          </p:cNvCxnSpPr>
          <p:nvPr/>
        </p:nvCxnSpPr>
        <p:spPr bwMode="auto">
          <a:xfrm>
            <a:off x="6765466" y="3194946"/>
            <a:ext cx="0" cy="1629467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84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133B6B30-ABED-6816-08AD-C7150885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42" y="6380581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Wang. SOHO 2023. Abstr MCL-155. 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Reproduced with permission.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BRUIN: DoR, PFS, and OS in Pretreated Patients With MCL per IRC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BA2650-D725-C5D6-1035-1C04197280E7}"/>
              </a:ext>
            </a:extLst>
          </p:cNvPr>
          <p:cNvSpPr txBox="1"/>
          <p:nvPr/>
        </p:nvSpPr>
        <p:spPr bwMode="auto">
          <a:xfrm>
            <a:off x="6786910" y="6325020"/>
            <a:ext cx="2135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July 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29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190D54-9C9B-16F7-01C1-7EC5EF456CA2}"/>
              </a:ext>
            </a:extLst>
          </p:cNvPr>
          <p:cNvSpPr txBox="1"/>
          <p:nvPr/>
        </p:nvSpPr>
        <p:spPr bwMode="auto">
          <a:xfrm>
            <a:off x="2908353" y="1486044"/>
            <a:ext cx="58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79403C-A859-7A8F-4E27-F0F8E8986FA5}"/>
              </a:ext>
            </a:extLst>
          </p:cNvPr>
          <p:cNvSpPr txBox="1"/>
          <p:nvPr/>
        </p:nvSpPr>
        <p:spPr bwMode="auto">
          <a:xfrm>
            <a:off x="8837671" y="880396"/>
            <a:ext cx="519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PFS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3689C5C-0E35-68E4-6A84-057C1C578DA7}"/>
              </a:ext>
            </a:extLst>
          </p:cNvPr>
          <p:cNvSpPr txBox="1"/>
          <p:nvPr/>
        </p:nvSpPr>
        <p:spPr bwMode="auto">
          <a:xfrm>
            <a:off x="8873033" y="3599000"/>
            <a:ext cx="44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3C59047-84B9-E134-5715-F9BC7718DB97}"/>
              </a:ext>
            </a:extLst>
          </p:cNvPr>
          <p:cNvSpPr txBox="1"/>
          <p:nvPr/>
        </p:nvSpPr>
        <p:spPr bwMode="auto">
          <a:xfrm>
            <a:off x="609759" y="4668955"/>
            <a:ext cx="60331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Median DoR, PFS, and OS not reached in cBTKi-naive cohort 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18-mo DoR: 100% (95% CI: 100%)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18-mo PFS: 92.3% (95% CI: 56.6%-98.9%)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bg1"/>
                </a:solidFill>
                <a:latin typeface="Calibri" panose="020F0502020204030204" pitchFamily="34" charset="0"/>
              </a:rPr>
              <a:t>18-mo OS: 92.3% (95% CI: 56.6%-98.9%)</a:t>
            </a:r>
          </a:p>
          <a:p>
            <a:pPr marL="285750" indent="-28575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endParaRPr lang="en-US" sz="16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E39149D-DE38-DD18-36CE-134DC4B21ADD}"/>
              </a:ext>
            </a:extLst>
          </p:cNvPr>
          <p:cNvSpPr txBox="1"/>
          <p:nvPr/>
        </p:nvSpPr>
        <p:spPr bwMode="auto">
          <a:xfrm>
            <a:off x="3129639" y="1730043"/>
            <a:ext cx="31742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DoR: 17.6 mo (95% CI: 7.3-27.2)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follow-up: 12.7 mo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Censored: n = 28 (55%)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87DC85-1BF4-9C54-2AC0-8DB49E2E1950}"/>
              </a:ext>
            </a:extLst>
          </p:cNvPr>
          <p:cNvSpPr txBox="1"/>
          <p:nvPr/>
        </p:nvSpPr>
        <p:spPr bwMode="auto">
          <a:xfrm>
            <a:off x="8342399" y="1189718"/>
            <a:ext cx="30338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PFS: 7.4 mo (95% CI: 5.3-13.3)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follow-up: 13.8 mo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Censored: n = 40 (44%)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9EFA4D-14F1-E868-87E4-40550ECE47DD}"/>
              </a:ext>
            </a:extLst>
          </p:cNvPr>
          <p:cNvSpPr txBox="1"/>
          <p:nvPr/>
        </p:nvSpPr>
        <p:spPr bwMode="auto">
          <a:xfrm rot="16200000">
            <a:off x="222562" y="2455427"/>
            <a:ext cx="7793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DoR (%)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1DC91F6-CFD7-CEF3-086B-B8C0814F33A6}"/>
              </a:ext>
            </a:extLst>
          </p:cNvPr>
          <p:cNvGrpSpPr/>
          <p:nvPr/>
        </p:nvGrpSpPr>
        <p:grpSpPr>
          <a:xfrm>
            <a:off x="647867" y="1533347"/>
            <a:ext cx="5428506" cy="2783047"/>
            <a:chOff x="647867" y="1533347"/>
            <a:chExt cx="5428506" cy="31383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19F4CE5-11F1-443F-8B30-8DB8BFE80397}"/>
                </a:ext>
              </a:extLst>
            </p:cNvPr>
            <p:cNvGrpSpPr/>
            <p:nvPr/>
          </p:nvGrpSpPr>
          <p:grpSpPr>
            <a:xfrm>
              <a:off x="991645" y="4145914"/>
              <a:ext cx="5084728" cy="307777"/>
              <a:chOff x="991645" y="4207833"/>
              <a:chExt cx="5084728" cy="30777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82B531B0-B635-C784-97AF-35CBF46D5961}"/>
                  </a:ext>
                </a:extLst>
              </p:cNvPr>
              <p:cNvSpPr txBox="1"/>
              <p:nvPr/>
            </p:nvSpPr>
            <p:spPr bwMode="auto">
              <a:xfrm>
                <a:off x="991645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B9919406-7D4C-C8C8-6A44-4A7814821F24}"/>
                  </a:ext>
                </a:extLst>
              </p:cNvPr>
              <p:cNvSpPr txBox="1"/>
              <p:nvPr/>
            </p:nvSpPr>
            <p:spPr bwMode="auto">
              <a:xfrm>
                <a:off x="1272446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01DD65F-7982-96D6-D083-9A76E246A04B}"/>
                  </a:ext>
                </a:extLst>
              </p:cNvPr>
              <p:cNvSpPr txBox="1"/>
              <p:nvPr/>
            </p:nvSpPr>
            <p:spPr bwMode="auto">
              <a:xfrm>
                <a:off x="1554495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0AE8CC8F-C7B9-E1FD-45EA-E25F0CEBE2DF}"/>
                  </a:ext>
                </a:extLst>
              </p:cNvPr>
              <p:cNvSpPr txBox="1"/>
              <p:nvPr/>
            </p:nvSpPr>
            <p:spPr bwMode="auto">
              <a:xfrm>
                <a:off x="1835296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48BE55A-ABDF-CA77-C818-5CDE1A4138E6}"/>
                  </a:ext>
                </a:extLst>
              </p:cNvPr>
              <p:cNvSpPr txBox="1"/>
              <p:nvPr/>
            </p:nvSpPr>
            <p:spPr bwMode="auto">
              <a:xfrm>
                <a:off x="2111334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10228B2A-3EAB-0EBE-485A-75F562C171C4}"/>
                  </a:ext>
                </a:extLst>
              </p:cNvPr>
              <p:cNvSpPr txBox="1"/>
              <p:nvPr/>
            </p:nvSpPr>
            <p:spPr bwMode="auto">
              <a:xfrm>
                <a:off x="234645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10AEA534-A140-A1CE-E436-B3B0C5E5ACE7}"/>
                  </a:ext>
                </a:extLst>
              </p:cNvPr>
              <p:cNvSpPr txBox="1"/>
              <p:nvPr/>
            </p:nvSpPr>
            <p:spPr bwMode="auto">
              <a:xfrm>
                <a:off x="262849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B4AC1AE4-A174-D3CC-1F2A-49DBD7EA0BAC}"/>
                  </a:ext>
                </a:extLst>
              </p:cNvPr>
              <p:cNvSpPr txBox="1"/>
              <p:nvPr/>
            </p:nvSpPr>
            <p:spPr bwMode="auto">
              <a:xfrm>
                <a:off x="290930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E65DBDC5-945A-EF98-F1C5-63AC66F3C6BA}"/>
                  </a:ext>
                </a:extLst>
              </p:cNvPr>
              <p:cNvSpPr txBox="1"/>
              <p:nvPr/>
            </p:nvSpPr>
            <p:spPr bwMode="auto">
              <a:xfrm>
                <a:off x="319213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EA772CB7-AFF1-CD08-FBF1-42516B4AEBAC}"/>
                  </a:ext>
                </a:extLst>
              </p:cNvPr>
              <p:cNvSpPr txBox="1"/>
              <p:nvPr/>
            </p:nvSpPr>
            <p:spPr bwMode="auto">
              <a:xfrm>
                <a:off x="3472931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0480" name="TextBox 20479">
                <a:extLst>
                  <a:ext uri="{FF2B5EF4-FFF2-40B4-BE49-F238E27FC236}">
                    <a16:creationId xmlns:a16="http://schemas.microsoft.com/office/drawing/2014/main" xmlns="" id="{E1100CCA-F28E-7933-DAC6-3B5B912C43D6}"/>
                  </a:ext>
                </a:extLst>
              </p:cNvPr>
              <p:cNvSpPr txBox="1"/>
              <p:nvPr/>
            </p:nvSpPr>
            <p:spPr bwMode="auto">
              <a:xfrm>
                <a:off x="375498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0481" name="TextBox 20480">
                <a:extLst>
                  <a:ext uri="{FF2B5EF4-FFF2-40B4-BE49-F238E27FC236}">
                    <a16:creationId xmlns:a16="http://schemas.microsoft.com/office/drawing/2014/main" xmlns="" id="{4F69A89E-AFAE-C550-E6BA-E2527695D23C}"/>
                  </a:ext>
                </a:extLst>
              </p:cNvPr>
              <p:cNvSpPr txBox="1"/>
              <p:nvPr/>
            </p:nvSpPr>
            <p:spPr bwMode="auto">
              <a:xfrm>
                <a:off x="4035781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22</a:t>
                </a:r>
              </a:p>
            </p:txBody>
          </p:sp>
          <p:sp>
            <p:nvSpPr>
              <p:cNvPr id="20483" name="TextBox 20482">
                <a:extLst>
                  <a:ext uri="{FF2B5EF4-FFF2-40B4-BE49-F238E27FC236}">
                    <a16:creationId xmlns:a16="http://schemas.microsoft.com/office/drawing/2014/main" xmlns="" id="{107FDB5B-2AB8-9C36-7C64-58DAA535CBEE}"/>
                  </a:ext>
                </a:extLst>
              </p:cNvPr>
              <p:cNvSpPr txBox="1"/>
              <p:nvPr/>
            </p:nvSpPr>
            <p:spPr bwMode="auto">
              <a:xfrm>
                <a:off x="431181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20484" name="TextBox 20483">
                <a:extLst>
                  <a:ext uri="{FF2B5EF4-FFF2-40B4-BE49-F238E27FC236}">
                    <a16:creationId xmlns:a16="http://schemas.microsoft.com/office/drawing/2014/main" xmlns="" id="{B2B4874E-952A-0564-0D39-AD01DCEA55E2}"/>
                  </a:ext>
                </a:extLst>
              </p:cNvPr>
              <p:cNvSpPr txBox="1"/>
              <p:nvPr/>
            </p:nvSpPr>
            <p:spPr bwMode="auto">
              <a:xfrm>
                <a:off x="459262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20485" name="TextBox 20484">
                <a:extLst>
                  <a:ext uri="{FF2B5EF4-FFF2-40B4-BE49-F238E27FC236}">
                    <a16:creationId xmlns:a16="http://schemas.microsoft.com/office/drawing/2014/main" xmlns="" id="{1FE51AED-C6B5-9F4C-5889-6656D4A67D35}"/>
                  </a:ext>
                </a:extLst>
              </p:cNvPr>
              <p:cNvSpPr txBox="1"/>
              <p:nvPr/>
            </p:nvSpPr>
            <p:spPr bwMode="auto">
              <a:xfrm>
                <a:off x="487466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20486" name="TextBox 20485">
                <a:extLst>
                  <a:ext uri="{FF2B5EF4-FFF2-40B4-BE49-F238E27FC236}">
                    <a16:creationId xmlns:a16="http://schemas.microsoft.com/office/drawing/2014/main" xmlns="" id="{67D540CD-DE09-1F71-77EA-E11C48226124}"/>
                  </a:ext>
                </a:extLst>
              </p:cNvPr>
              <p:cNvSpPr txBox="1"/>
              <p:nvPr/>
            </p:nvSpPr>
            <p:spPr bwMode="auto">
              <a:xfrm>
                <a:off x="515547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20487" name="TextBox 20486">
                <a:extLst>
                  <a:ext uri="{FF2B5EF4-FFF2-40B4-BE49-F238E27FC236}">
                    <a16:creationId xmlns:a16="http://schemas.microsoft.com/office/drawing/2014/main" xmlns="" id="{FC6E6014-B2B2-6296-1F16-0699535B51C5}"/>
                  </a:ext>
                </a:extLst>
              </p:cNvPr>
              <p:cNvSpPr txBox="1"/>
              <p:nvPr/>
            </p:nvSpPr>
            <p:spPr bwMode="auto">
              <a:xfrm>
                <a:off x="5428164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488" name="TextBox 20487">
                <a:extLst>
                  <a:ext uri="{FF2B5EF4-FFF2-40B4-BE49-F238E27FC236}">
                    <a16:creationId xmlns:a16="http://schemas.microsoft.com/office/drawing/2014/main" xmlns="" id="{19EDEA1B-FAF1-E447-CA64-D44BE2A9851F}"/>
                  </a:ext>
                </a:extLst>
              </p:cNvPr>
              <p:cNvSpPr txBox="1"/>
              <p:nvPr/>
            </p:nvSpPr>
            <p:spPr bwMode="auto">
              <a:xfrm>
                <a:off x="5708965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859807F-ADF5-B40C-C69E-92F4178100E1}"/>
                </a:ext>
              </a:extLst>
            </p:cNvPr>
            <p:cNvSpPr txBox="1"/>
            <p:nvPr/>
          </p:nvSpPr>
          <p:spPr bwMode="auto">
            <a:xfrm>
              <a:off x="3421919" y="4363872"/>
              <a:ext cx="469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E5B8B32-0BDD-4392-9F78-CC4FCDFF455B}"/>
                </a:ext>
              </a:extLst>
            </p:cNvPr>
            <p:cNvGrpSpPr/>
            <p:nvPr/>
          </p:nvGrpSpPr>
          <p:grpSpPr>
            <a:xfrm rot="5400000">
              <a:off x="4723322" y="3047391"/>
              <a:ext cx="95250" cy="2258644"/>
              <a:chOff x="779453" y="1539976"/>
              <a:chExt cx="518685" cy="32838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53810A37-7CB5-0388-C109-4C72B4E778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9BD54ED5-D39B-E313-5C39-2927B39A156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84092FF8-9B62-C3BB-C193-D6FDF11333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E0A32865-F80F-5827-CE4A-E77EB8F717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A1D183CB-27B6-D7FD-9966-DB2DF290E0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2D7E4799-95C0-C968-E9B1-A655DC1B1C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E75BE4B3-E449-9349-F313-3FFC0E8041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4A04CF24-1632-8714-4A0D-342051537B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D1CEE63D-A926-823E-73C7-62EA6414D6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9E71586-95E3-232A-07F4-94F8E9919A7C}"/>
                </a:ext>
              </a:extLst>
            </p:cNvPr>
            <p:cNvGrpSpPr/>
            <p:nvPr/>
          </p:nvGrpSpPr>
          <p:grpSpPr>
            <a:xfrm>
              <a:off x="647867" y="1533347"/>
              <a:ext cx="458780" cy="2753290"/>
              <a:chOff x="542391" y="1533347"/>
              <a:chExt cx="458780" cy="275329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ECD05A26-F28D-F56D-C46A-E45E1987D5E9}"/>
                  </a:ext>
                </a:extLst>
              </p:cNvPr>
              <p:cNvSpPr txBox="1"/>
              <p:nvPr/>
            </p:nvSpPr>
            <p:spPr bwMode="auto">
              <a:xfrm>
                <a:off x="542391" y="1533347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80CC30C-DF05-100B-A736-EDC1D32F7099}"/>
                  </a:ext>
                </a:extLst>
              </p:cNvPr>
              <p:cNvSpPr txBox="1"/>
              <p:nvPr/>
            </p:nvSpPr>
            <p:spPr bwMode="auto">
              <a:xfrm>
                <a:off x="633763" y="2022450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18ADFB4-FFC3-476C-7B0E-AEB805A7B040}"/>
                  </a:ext>
                </a:extLst>
              </p:cNvPr>
              <p:cNvSpPr txBox="1"/>
              <p:nvPr/>
            </p:nvSpPr>
            <p:spPr bwMode="auto">
              <a:xfrm>
                <a:off x="633763" y="251155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CCC1398-C19D-D6D5-A072-37BE44215932}"/>
                  </a:ext>
                </a:extLst>
              </p:cNvPr>
              <p:cNvSpPr txBox="1"/>
              <p:nvPr/>
            </p:nvSpPr>
            <p:spPr bwMode="auto">
              <a:xfrm>
                <a:off x="633763" y="300065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4028DB3-972C-09BD-E7A0-FA4B92E47846}"/>
                  </a:ext>
                </a:extLst>
              </p:cNvPr>
              <p:cNvSpPr txBox="1"/>
              <p:nvPr/>
            </p:nvSpPr>
            <p:spPr bwMode="auto">
              <a:xfrm>
                <a:off x="633763" y="3489759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A6DE546-F262-A770-F288-B6E92151F3EF}"/>
                  </a:ext>
                </a:extLst>
              </p:cNvPr>
              <p:cNvSpPr txBox="1"/>
              <p:nvPr/>
            </p:nvSpPr>
            <p:spPr bwMode="auto">
              <a:xfrm>
                <a:off x="725133" y="3978860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27A6745-E65F-09A6-32AD-86FEA288F0AE}"/>
                </a:ext>
              </a:extLst>
            </p:cNvPr>
            <p:cNvSpPr/>
            <p:nvPr/>
          </p:nvSpPr>
          <p:spPr bwMode="auto">
            <a:xfrm>
              <a:off x="1119188" y="1652588"/>
              <a:ext cx="4914900" cy="2476500"/>
            </a:xfrm>
            <a:custGeom>
              <a:avLst/>
              <a:gdLst>
                <a:gd name="connsiteX0" fmla="*/ 0 w 5053013"/>
                <a:gd name="connsiteY0" fmla="*/ 0 h 2476500"/>
                <a:gd name="connsiteX1" fmla="*/ 0 w 5053013"/>
                <a:gd name="connsiteY1" fmla="*/ 2476500 h 2476500"/>
                <a:gd name="connsiteX2" fmla="*/ 5053013 w 5053013"/>
                <a:gd name="connsiteY2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3013" h="2476500">
                  <a:moveTo>
                    <a:pt x="0" y="0"/>
                  </a:moveTo>
                  <a:lnTo>
                    <a:pt x="0" y="2476500"/>
                  </a:lnTo>
                  <a:lnTo>
                    <a:pt x="5053013" y="2476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727B816-3B63-859F-CFF9-CAB8731659B9}"/>
                </a:ext>
              </a:extLst>
            </p:cNvPr>
            <p:cNvGrpSpPr/>
            <p:nvPr/>
          </p:nvGrpSpPr>
          <p:grpSpPr>
            <a:xfrm rot="5400000">
              <a:off x="2199666" y="3047391"/>
              <a:ext cx="95250" cy="2258644"/>
              <a:chOff x="779453" y="1539976"/>
              <a:chExt cx="518685" cy="32838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89FF69E9-DE38-4E4B-197F-14E5FA51B7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01A0F77B-D31E-103C-8841-F52F3EF778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C2504C39-2872-1CDF-E520-7BEC51C8EA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61586362-8F0F-B8D2-42CB-2AA345AF3C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E5EFF32D-1BC6-3B3A-5F3A-A54BE483EB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3EC00A90-91B2-9F3C-31CF-84692DE356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A678B962-A219-88AB-3835-3A8CA81F21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64A69A3C-14BD-1DA9-F016-8B87B49C16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4981205F-E624-F6AE-1068-3056B0A917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A4F766C-20E5-79F8-4105-4953E5CDE1F6}"/>
                </a:ext>
              </a:extLst>
            </p:cNvPr>
            <p:cNvGrpSpPr/>
            <p:nvPr/>
          </p:nvGrpSpPr>
          <p:grpSpPr>
            <a:xfrm>
              <a:off x="1028699" y="1682320"/>
              <a:ext cx="76201" cy="2442005"/>
              <a:chOff x="779453" y="1539976"/>
              <a:chExt cx="518685" cy="205237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C511A79E-C54C-F10A-3A42-F146F78EF5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C89992F5-45DE-8532-8E54-7F584732B2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CA66BFFE-0468-5C06-E96C-F1C6836397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B964ECC0-7155-F61C-6EE2-907D4D9ACE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FE1C51D-95F1-EC82-0A19-5C37672972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A8B97996-E610-ACC6-5BA5-391B4205F5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489" name="Group 20488">
            <a:extLst>
              <a:ext uri="{FF2B5EF4-FFF2-40B4-BE49-F238E27FC236}">
                <a16:creationId xmlns:a16="http://schemas.microsoft.com/office/drawing/2014/main" xmlns="" id="{A8C5EB9D-317A-074F-43C1-B04717CFE88F}"/>
              </a:ext>
            </a:extLst>
          </p:cNvPr>
          <p:cNvGrpSpPr/>
          <p:nvPr/>
        </p:nvGrpSpPr>
        <p:grpSpPr>
          <a:xfrm>
            <a:off x="965196" y="4244869"/>
            <a:ext cx="5055874" cy="261610"/>
            <a:chOff x="965196" y="4207833"/>
            <a:chExt cx="5055874" cy="261610"/>
          </a:xfrm>
        </p:grpSpPr>
        <p:sp>
          <p:nvSpPr>
            <p:cNvPr id="20490" name="TextBox 20489">
              <a:extLst>
                <a:ext uri="{FF2B5EF4-FFF2-40B4-BE49-F238E27FC236}">
                  <a16:creationId xmlns:a16="http://schemas.microsoft.com/office/drawing/2014/main" xmlns="" id="{DCBB0D3A-EBFE-FDCF-D80E-C05048713BA3}"/>
                </a:ext>
              </a:extLst>
            </p:cNvPr>
            <p:cNvSpPr txBox="1"/>
            <p:nvPr/>
          </p:nvSpPr>
          <p:spPr bwMode="auto">
            <a:xfrm>
              <a:off x="96519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51</a:t>
              </a:r>
            </a:p>
          </p:txBody>
        </p:sp>
        <p:sp>
          <p:nvSpPr>
            <p:cNvPr id="20491" name="TextBox 20490">
              <a:extLst>
                <a:ext uri="{FF2B5EF4-FFF2-40B4-BE49-F238E27FC236}">
                  <a16:creationId xmlns:a16="http://schemas.microsoft.com/office/drawing/2014/main" xmlns="" id="{8DA031F3-5A52-9219-AD40-C2F44A63A124}"/>
                </a:ext>
              </a:extLst>
            </p:cNvPr>
            <p:cNvSpPr txBox="1"/>
            <p:nvPr/>
          </p:nvSpPr>
          <p:spPr bwMode="auto">
            <a:xfrm>
              <a:off x="1245997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38</a:t>
              </a:r>
            </a:p>
          </p:txBody>
        </p:sp>
        <p:sp>
          <p:nvSpPr>
            <p:cNvPr id="20492" name="TextBox 20491">
              <a:extLst>
                <a:ext uri="{FF2B5EF4-FFF2-40B4-BE49-F238E27FC236}">
                  <a16:creationId xmlns:a16="http://schemas.microsoft.com/office/drawing/2014/main" xmlns="" id="{9D5CAD31-55B0-F064-D6FD-51620962BAF0}"/>
                </a:ext>
              </a:extLst>
            </p:cNvPr>
            <p:cNvSpPr txBox="1"/>
            <p:nvPr/>
          </p:nvSpPr>
          <p:spPr bwMode="auto">
            <a:xfrm>
              <a:off x="152804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20493" name="TextBox 20492">
              <a:extLst>
                <a:ext uri="{FF2B5EF4-FFF2-40B4-BE49-F238E27FC236}">
                  <a16:creationId xmlns:a16="http://schemas.microsoft.com/office/drawing/2014/main" xmlns="" id="{18819C0A-612B-91C8-4584-EC0455AF7E88}"/>
                </a:ext>
              </a:extLst>
            </p:cNvPr>
            <p:cNvSpPr txBox="1"/>
            <p:nvPr/>
          </p:nvSpPr>
          <p:spPr bwMode="auto">
            <a:xfrm>
              <a:off x="1808847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27</a:t>
              </a:r>
            </a:p>
          </p:txBody>
        </p:sp>
        <p:sp>
          <p:nvSpPr>
            <p:cNvPr id="20494" name="TextBox 20493">
              <a:extLst>
                <a:ext uri="{FF2B5EF4-FFF2-40B4-BE49-F238E27FC236}">
                  <a16:creationId xmlns:a16="http://schemas.microsoft.com/office/drawing/2014/main" xmlns="" id="{9F65C27C-44E0-6223-4C86-C9027CB25013}"/>
                </a:ext>
              </a:extLst>
            </p:cNvPr>
            <p:cNvSpPr txBox="1"/>
            <p:nvPr/>
          </p:nvSpPr>
          <p:spPr bwMode="auto">
            <a:xfrm>
              <a:off x="2084885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20495" name="TextBox 20494">
              <a:extLst>
                <a:ext uri="{FF2B5EF4-FFF2-40B4-BE49-F238E27FC236}">
                  <a16:creationId xmlns:a16="http://schemas.microsoft.com/office/drawing/2014/main" xmlns="" id="{D388559D-88C8-8406-5C30-21987F281BB3}"/>
                </a:ext>
              </a:extLst>
            </p:cNvPr>
            <p:cNvSpPr txBox="1"/>
            <p:nvPr/>
          </p:nvSpPr>
          <p:spPr bwMode="auto">
            <a:xfrm>
              <a:off x="236568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19</a:t>
              </a:r>
            </a:p>
          </p:txBody>
        </p:sp>
        <p:sp>
          <p:nvSpPr>
            <p:cNvPr id="20496" name="TextBox 20495">
              <a:extLst>
                <a:ext uri="{FF2B5EF4-FFF2-40B4-BE49-F238E27FC236}">
                  <a16:creationId xmlns:a16="http://schemas.microsoft.com/office/drawing/2014/main" xmlns="" id="{60D6C234-5A89-DB36-9885-39DEB17711BF}"/>
                </a:ext>
              </a:extLst>
            </p:cNvPr>
            <p:cNvSpPr txBox="1"/>
            <p:nvPr/>
          </p:nvSpPr>
          <p:spPr bwMode="auto">
            <a:xfrm>
              <a:off x="2647735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20497" name="TextBox 20496">
              <a:extLst>
                <a:ext uri="{FF2B5EF4-FFF2-40B4-BE49-F238E27FC236}">
                  <a16:creationId xmlns:a16="http://schemas.microsoft.com/office/drawing/2014/main" xmlns="" id="{1E80B433-3513-3219-5888-0A8770D5E9AE}"/>
                </a:ext>
              </a:extLst>
            </p:cNvPr>
            <p:cNvSpPr txBox="1"/>
            <p:nvPr/>
          </p:nvSpPr>
          <p:spPr bwMode="auto">
            <a:xfrm>
              <a:off x="292853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20498" name="TextBox 20497">
              <a:extLst>
                <a:ext uri="{FF2B5EF4-FFF2-40B4-BE49-F238E27FC236}">
                  <a16:creationId xmlns:a16="http://schemas.microsoft.com/office/drawing/2014/main" xmlns="" id="{B4D2BC05-D30D-7E4D-85DE-803DABACE31D}"/>
                </a:ext>
              </a:extLst>
            </p:cNvPr>
            <p:cNvSpPr txBox="1"/>
            <p:nvPr/>
          </p:nvSpPr>
          <p:spPr bwMode="auto">
            <a:xfrm>
              <a:off x="321136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20499" name="TextBox 20498">
              <a:extLst>
                <a:ext uri="{FF2B5EF4-FFF2-40B4-BE49-F238E27FC236}">
                  <a16:creationId xmlns:a16="http://schemas.microsoft.com/office/drawing/2014/main" xmlns="" id="{614071AF-7349-F7C6-3C90-6ED6513801FF}"/>
                </a:ext>
              </a:extLst>
            </p:cNvPr>
            <p:cNvSpPr txBox="1"/>
            <p:nvPr/>
          </p:nvSpPr>
          <p:spPr bwMode="auto">
            <a:xfrm>
              <a:off x="3492167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20500" name="TextBox 20499">
              <a:extLst>
                <a:ext uri="{FF2B5EF4-FFF2-40B4-BE49-F238E27FC236}">
                  <a16:creationId xmlns:a16="http://schemas.microsoft.com/office/drawing/2014/main" xmlns="" id="{64BA158F-3574-5000-942E-1EE5AA4DB73E}"/>
                </a:ext>
              </a:extLst>
            </p:cNvPr>
            <p:cNvSpPr txBox="1"/>
            <p:nvPr/>
          </p:nvSpPr>
          <p:spPr bwMode="auto">
            <a:xfrm>
              <a:off x="381028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0501" name="TextBox 20500">
              <a:extLst>
                <a:ext uri="{FF2B5EF4-FFF2-40B4-BE49-F238E27FC236}">
                  <a16:creationId xmlns:a16="http://schemas.microsoft.com/office/drawing/2014/main" xmlns="" id="{C28029B9-D33B-A44D-AA0D-00B2E711FC01}"/>
                </a:ext>
              </a:extLst>
            </p:cNvPr>
            <p:cNvSpPr txBox="1"/>
            <p:nvPr/>
          </p:nvSpPr>
          <p:spPr bwMode="auto">
            <a:xfrm>
              <a:off x="409108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0502" name="TextBox 20501">
              <a:extLst>
                <a:ext uri="{FF2B5EF4-FFF2-40B4-BE49-F238E27FC236}">
                  <a16:creationId xmlns:a16="http://schemas.microsoft.com/office/drawing/2014/main" xmlns="" id="{5EAC5165-C636-D6E0-9585-50CA3314CF02}"/>
                </a:ext>
              </a:extLst>
            </p:cNvPr>
            <p:cNvSpPr txBox="1"/>
            <p:nvPr/>
          </p:nvSpPr>
          <p:spPr bwMode="auto">
            <a:xfrm>
              <a:off x="436712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20503" name="TextBox 20502">
              <a:extLst>
                <a:ext uri="{FF2B5EF4-FFF2-40B4-BE49-F238E27FC236}">
                  <a16:creationId xmlns:a16="http://schemas.microsoft.com/office/drawing/2014/main" xmlns="" id="{C82D281A-2A4D-469A-F759-7E4A1AF1C9C9}"/>
                </a:ext>
              </a:extLst>
            </p:cNvPr>
            <p:cNvSpPr txBox="1"/>
            <p:nvPr/>
          </p:nvSpPr>
          <p:spPr bwMode="auto">
            <a:xfrm>
              <a:off x="464792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504" name="TextBox 20503">
              <a:extLst>
                <a:ext uri="{FF2B5EF4-FFF2-40B4-BE49-F238E27FC236}">
                  <a16:creationId xmlns:a16="http://schemas.microsoft.com/office/drawing/2014/main" xmlns="" id="{4DAB7BD1-B2C7-0B5A-31FF-6978C0F73793}"/>
                </a:ext>
              </a:extLst>
            </p:cNvPr>
            <p:cNvSpPr txBox="1"/>
            <p:nvPr/>
          </p:nvSpPr>
          <p:spPr bwMode="auto">
            <a:xfrm>
              <a:off x="492997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505" name="TextBox 20504">
              <a:extLst>
                <a:ext uri="{FF2B5EF4-FFF2-40B4-BE49-F238E27FC236}">
                  <a16:creationId xmlns:a16="http://schemas.microsoft.com/office/drawing/2014/main" xmlns="" id="{AA3E16E2-8198-FA83-E7F2-35744BDDC474}"/>
                </a:ext>
              </a:extLst>
            </p:cNvPr>
            <p:cNvSpPr txBox="1"/>
            <p:nvPr/>
          </p:nvSpPr>
          <p:spPr bwMode="auto">
            <a:xfrm>
              <a:off x="521077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6" name="TextBox 20505">
              <a:extLst>
                <a:ext uri="{FF2B5EF4-FFF2-40B4-BE49-F238E27FC236}">
                  <a16:creationId xmlns:a16="http://schemas.microsoft.com/office/drawing/2014/main" xmlns="" id="{66D94098-7805-852C-1E80-84C920532275}"/>
                </a:ext>
              </a:extLst>
            </p:cNvPr>
            <p:cNvSpPr txBox="1"/>
            <p:nvPr/>
          </p:nvSpPr>
          <p:spPr bwMode="auto">
            <a:xfrm>
              <a:off x="5483467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7" name="TextBox 20506">
              <a:extLst>
                <a:ext uri="{FF2B5EF4-FFF2-40B4-BE49-F238E27FC236}">
                  <a16:creationId xmlns:a16="http://schemas.microsoft.com/office/drawing/2014/main" xmlns="" id="{6D2C8F73-F768-F66F-B23F-5A4423004539}"/>
                </a:ext>
              </a:extLst>
            </p:cNvPr>
            <p:cNvSpPr txBox="1"/>
            <p:nvPr/>
          </p:nvSpPr>
          <p:spPr bwMode="auto">
            <a:xfrm>
              <a:off x="5764268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662" name="Group 20661">
            <a:extLst>
              <a:ext uri="{FF2B5EF4-FFF2-40B4-BE49-F238E27FC236}">
                <a16:creationId xmlns:a16="http://schemas.microsoft.com/office/drawing/2014/main" xmlns="" id="{05CD84A6-2C0A-0C4A-B7C2-F777D5BC3F9F}"/>
              </a:ext>
            </a:extLst>
          </p:cNvPr>
          <p:cNvGrpSpPr/>
          <p:nvPr/>
        </p:nvGrpSpPr>
        <p:grpSpPr>
          <a:xfrm>
            <a:off x="245496" y="4071714"/>
            <a:ext cx="1263487" cy="303960"/>
            <a:chOff x="245496" y="4071714"/>
            <a:chExt cx="1263487" cy="3039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F18262F6-1D7F-346A-7867-83A10A909CF2}"/>
                </a:ext>
              </a:extLst>
            </p:cNvPr>
            <p:cNvSpPr txBox="1"/>
            <p:nvPr/>
          </p:nvSpPr>
          <p:spPr bwMode="auto">
            <a:xfrm>
              <a:off x="245496" y="4071714"/>
              <a:ext cx="12634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Patients at Risk, n</a:t>
              </a:r>
            </a:p>
          </p:txBody>
        </p:sp>
        <p:cxnSp>
          <p:nvCxnSpPr>
            <p:cNvPr id="20509" name="Straight Connector 20508">
              <a:extLst>
                <a:ext uri="{FF2B5EF4-FFF2-40B4-BE49-F238E27FC236}">
                  <a16:creationId xmlns:a16="http://schemas.microsoft.com/office/drawing/2014/main" xmlns="" id="{9FC86E30-310B-BF01-0B31-1C055DF1CE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7867" y="4375674"/>
              <a:ext cx="317329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511" name="Straight Connector 20510">
            <a:extLst>
              <a:ext uri="{FF2B5EF4-FFF2-40B4-BE49-F238E27FC236}">
                <a16:creationId xmlns:a16="http://schemas.microsoft.com/office/drawing/2014/main" xmlns="" id="{B945C984-8B0D-D30D-9783-CCE40F6C247F}"/>
              </a:ext>
            </a:extLst>
          </p:cNvPr>
          <p:cNvCxnSpPr>
            <a:cxnSpLocks/>
          </p:cNvCxnSpPr>
          <p:nvPr/>
        </p:nvCxnSpPr>
        <p:spPr bwMode="auto">
          <a:xfrm>
            <a:off x="1957513" y="2219625"/>
            <a:ext cx="0" cy="1589510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512" name="TextBox 20511">
            <a:extLst>
              <a:ext uri="{FF2B5EF4-FFF2-40B4-BE49-F238E27FC236}">
                <a16:creationId xmlns:a16="http://schemas.microsoft.com/office/drawing/2014/main" xmlns="" id="{CE4AFE1D-3DA1-D25F-9AA7-1030F5F64A52}"/>
              </a:ext>
            </a:extLst>
          </p:cNvPr>
          <p:cNvSpPr txBox="1"/>
          <p:nvPr/>
        </p:nvSpPr>
        <p:spPr bwMode="auto">
          <a:xfrm>
            <a:off x="2659605" y="2289373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58.0%</a:t>
            </a:r>
          </a:p>
        </p:txBody>
      </p:sp>
      <p:cxnSp>
        <p:nvCxnSpPr>
          <p:cNvPr id="20514" name="Straight Connector 20513">
            <a:extLst>
              <a:ext uri="{FF2B5EF4-FFF2-40B4-BE49-F238E27FC236}">
                <a16:creationId xmlns:a16="http://schemas.microsoft.com/office/drawing/2014/main" xmlns="" id="{812A12DD-2B3E-E027-403D-7C03BE9A9E4C}"/>
              </a:ext>
            </a:extLst>
          </p:cNvPr>
          <p:cNvCxnSpPr>
            <a:cxnSpLocks/>
          </p:cNvCxnSpPr>
          <p:nvPr/>
        </p:nvCxnSpPr>
        <p:spPr bwMode="auto">
          <a:xfrm>
            <a:off x="2795713" y="2597150"/>
            <a:ext cx="0" cy="121198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6" name="Straight Connector 20515">
            <a:extLst>
              <a:ext uri="{FF2B5EF4-FFF2-40B4-BE49-F238E27FC236}">
                <a16:creationId xmlns:a16="http://schemas.microsoft.com/office/drawing/2014/main" xmlns="" id="{F0FF1820-C012-51D2-86D7-2519AE3F11D8}"/>
              </a:ext>
            </a:extLst>
          </p:cNvPr>
          <p:cNvCxnSpPr>
            <a:cxnSpLocks/>
          </p:cNvCxnSpPr>
          <p:nvPr/>
        </p:nvCxnSpPr>
        <p:spPr bwMode="auto">
          <a:xfrm>
            <a:off x="3635275" y="2876550"/>
            <a:ext cx="0" cy="932585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518" name="TextBox 20517">
            <a:extLst>
              <a:ext uri="{FF2B5EF4-FFF2-40B4-BE49-F238E27FC236}">
                <a16:creationId xmlns:a16="http://schemas.microsoft.com/office/drawing/2014/main" xmlns="" id="{127F4527-1CD0-F9E6-73CC-E1D06CDFBEF8}"/>
              </a:ext>
            </a:extLst>
          </p:cNvPr>
          <p:cNvSpPr txBox="1"/>
          <p:nvPr/>
        </p:nvSpPr>
        <p:spPr bwMode="auto">
          <a:xfrm>
            <a:off x="1887945" y="1965368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75.0%</a:t>
            </a:r>
          </a:p>
        </p:txBody>
      </p:sp>
      <p:sp>
        <p:nvSpPr>
          <p:cNvPr id="20519" name="TextBox 20518">
            <a:extLst>
              <a:ext uri="{FF2B5EF4-FFF2-40B4-BE49-F238E27FC236}">
                <a16:creationId xmlns:a16="http://schemas.microsoft.com/office/drawing/2014/main" xmlns="" id="{6C9095F4-56AE-86C8-C765-C38EDD0BD688}"/>
              </a:ext>
            </a:extLst>
          </p:cNvPr>
          <p:cNvSpPr txBox="1"/>
          <p:nvPr/>
        </p:nvSpPr>
        <p:spPr bwMode="auto">
          <a:xfrm>
            <a:off x="3559538" y="2626019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44.6%</a:t>
            </a:r>
          </a:p>
        </p:txBody>
      </p:sp>
      <p:sp>
        <p:nvSpPr>
          <p:cNvPr id="20520" name="Freeform: Shape 20519">
            <a:extLst>
              <a:ext uri="{FF2B5EF4-FFF2-40B4-BE49-F238E27FC236}">
                <a16:creationId xmlns:a16="http://schemas.microsoft.com/office/drawing/2014/main" xmlns="" id="{D148231C-3F79-FF19-BCF9-FAF9844FF122}"/>
              </a:ext>
            </a:extLst>
          </p:cNvPr>
          <p:cNvSpPr/>
          <p:nvPr/>
        </p:nvSpPr>
        <p:spPr bwMode="auto">
          <a:xfrm>
            <a:off x="1133475" y="1657350"/>
            <a:ext cx="4600575" cy="1685925"/>
          </a:xfrm>
          <a:custGeom>
            <a:avLst/>
            <a:gdLst>
              <a:gd name="connsiteX0" fmla="*/ 4600575 w 4600575"/>
              <a:gd name="connsiteY0" fmla="*/ 1685925 h 1685925"/>
              <a:gd name="connsiteX1" fmla="*/ 3795713 w 4600575"/>
              <a:gd name="connsiteY1" fmla="*/ 1685925 h 1685925"/>
              <a:gd name="connsiteX2" fmla="*/ 3795713 w 4600575"/>
              <a:gd name="connsiteY2" fmla="*/ 1443038 h 1685925"/>
              <a:gd name="connsiteX3" fmla="*/ 3514725 w 4600575"/>
              <a:gd name="connsiteY3" fmla="*/ 1443038 h 1685925"/>
              <a:gd name="connsiteX4" fmla="*/ 3514725 w 4600575"/>
              <a:gd name="connsiteY4" fmla="*/ 1314450 h 1685925"/>
              <a:gd name="connsiteX5" fmla="*/ 3000375 w 4600575"/>
              <a:gd name="connsiteY5" fmla="*/ 1314450 h 1685925"/>
              <a:gd name="connsiteX6" fmla="*/ 3000375 w 4600575"/>
              <a:gd name="connsiteY6" fmla="*/ 1209675 h 1685925"/>
              <a:gd name="connsiteX7" fmla="*/ 2462213 w 4600575"/>
              <a:gd name="connsiteY7" fmla="*/ 1209675 h 1685925"/>
              <a:gd name="connsiteX8" fmla="*/ 2462213 w 4600575"/>
              <a:gd name="connsiteY8" fmla="*/ 1104900 h 1685925"/>
              <a:gd name="connsiteX9" fmla="*/ 2443163 w 4600575"/>
              <a:gd name="connsiteY9" fmla="*/ 1104900 h 1685925"/>
              <a:gd name="connsiteX10" fmla="*/ 2443163 w 4600575"/>
              <a:gd name="connsiteY10" fmla="*/ 1014413 h 1685925"/>
              <a:gd name="connsiteX11" fmla="*/ 2052638 w 4600575"/>
              <a:gd name="connsiteY11" fmla="*/ 1014413 h 1685925"/>
              <a:gd name="connsiteX12" fmla="*/ 2052638 w 4600575"/>
              <a:gd name="connsiteY12" fmla="*/ 909638 h 1685925"/>
              <a:gd name="connsiteX13" fmla="*/ 1266825 w 4600575"/>
              <a:gd name="connsiteY13" fmla="*/ 909638 h 1685925"/>
              <a:gd name="connsiteX14" fmla="*/ 1266825 w 4600575"/>
              <a:gd name="connsiteY14" fmla="*/ 852488 h 1685925"/>
              <a:gd name="connsiteX15" fmla="*/ 1047750 w 4600575"/>
              <a:gd name="connsiteY15" fmla="*/ 852488 h 1685925"/>
              <a:gd name="connsiteX16" fmla="*/ 1047750 w 4600575"/>
              <a:gd name="connsiteY16" fmla="*/ 785813 h 1685925"/>
              <a:gd name="connsiteX17" fmla="*/ 1019175 w 4600575"/>
              <a:gd name="connsiteY17" fmla="*/ 785813 h 1685925"/>
              <a:gd name="connsiteX18" fmla="*/ 1019175 w 4600575"/>
              <a:gd name="connsiteY18" fmla="*/ 728663 h 1685925"/>
              <a:gd name="connsiteX19" fmla="*/ 995363 w 4600575"/>
              <a:gd name="connsiteY19" fmla="*/ 728663 h 1685925"/>
              <a:gd name="connsiteX20" fmla="*/ 995363 w 4600575"/>
              <a:gd name="connsiteY20" fmla="*/ 671513 h 1685925"/>
              <a:gd name="connsiteX21" fmla="*/ 947738 w 4600575"/>
              <a:gd name="connsiteY21" fmla="*/ 671513 h 1685925"/>
              <a:gd name="connsiteX22" fmla="*/ 947738 w 4600575"/>
              <a:gd name="connsiteY22" fmla="*/ 614363 h 1685925"/>
              <a:gd name="connsiteX23" fmla="*/ 885825 w 4600575"/>
              <a:gd name="connsiteY23" fmla="*/ 614363 h 1685925"/>
              <a:gd name="connsiteX24" fmla="*/ 885825 w 4600575"/>
              <a:gd name="connsiteY24" fmla="*/ 547688 h 1685925"/>
              <a:gd name="connsiteX25" fmla="*/ 752475 w 4600575"/>
              <a:gd name="connsiteY25" fmla="*/ 547688 h 1685925"/>
              <a:gd name="connsiteX26" fmla="*/ 752475 w 4600575"/>
              <a:gd name="connsiteY26" fmla="*/ 490538 h 1685925"/>
              <a:gd name="connsiteX27" fmla="*/ 500063 w 4600575"/>
              <a:gd name="connsiteY27" fmla="*/ 490538 h 1685925"/>
              <a:gd name="connsiteX28" fmla="*/ 500063 w 4600575"/>
              <a:gd name="connsiteY28" fmla="*/ 428625 h 1685925"/>
              <a:gd name="connsiteX29" fmla="*/ 485775 w 4600575"/>
              <a:gd name="connsiteY29" fmla="*/ 428625 h 1685925"/>
              <a:gd name="connsiteX30" fmla="*/ 485775 w 4600575"/>
              <a:gd name="connsiteY30" fmla="*/ 328613 h 1685925"/>
              <a:gd name="connsiteX31" fmla="*/ 423863 w 4600575"/>
              <a:gd name="connsiteY31" fmla="*/ 328613 h 1685925"/>
              <a:gd name="connsiteX32" fmla="*/ 423863 w 4600575"/>
              <a:gd name="connsiteY32" fmla="*/ 280988 h 1685925"/>
              <a:gd name="connsiteX33" fmla="*/ 247650 w 4600575"/>
              <a:gd name="connsiteY33" fmla="*/ 280988 h 1685925"/>
              <a:gd name="connsiteX34" fmla="*/ 247650 w 4600575"/>
              <a:gd name="connsiteY34" fmla="*/ 228600 h 1685925"/>
              <a:gd name="connsiteX35" fmla="*/ 219075 w 4600575"/>
              <a:gd name="connsiteY35" fmla="*/ 228600 h 1685925"/>
              <a:gd name="connsiteX36" fmla="*/ 219075 w 4600575"/>
              <a:gd name="connsiteY36" fmla="*/ 190500 h 1685925"/>
              <a:gd name="connsiteX37" fmla="*/ 209550 w 4600575"/>
              <a:gd name="connsiteY37" fmla="*/ 190500 h 1685925"/>
              <a:gd name="connsiteX38" fmla="*/ 209550 w 4600575"/>
              <a:gd name="connsiteY38" fmla="*/ 85725 h 1685925"/>
              <a:gd name="connsiteX39" fmla="*/ 176213 w 4600575"/>
              <a:gd name="connsiteY39" fmla="*/ 85725 h 1685925"/>
              <a:gd name="connsiteX40" fmla="*/ 176213 w 4600575"/>
              <a:gd name="connsiteY40" fmla="*/ 42863 h 1685925"/>
              <a:gd name="connsiteX41" fmla="*/ 114300 w 4600575"/>
              <a:gd name="connsiteY41" fmla="*/ 42863 h 1685925"/>
              <a:gd name="connsiteX42" fmla="*/ 114300 w 4600575"/>
              <a:gd name="connsiteY42" fmla="*/ 0 h 1685925"/>
              <a:gd name="connsiteX43" fmla="*/ 0 w 4600575"/>
              <a:gd name="connsiteY43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00575" h="1685925">
                <a:moveTo>
                  <a:pt x="4600575" y="1685925"/>
                </a:moveTo>
                <a:lnTo>
                  <a:pt x="3795713" y="1685925"/>
                </a:lnTo>
                <a:lnTo>
                  <a:pt x="3795713" y="1443038"/>
                </a:lnTo>
                <a:lnTo>
                  <a:pt x="3514725" y="1443038"/>
                </a:lnTo>
                <a:lnTo>
                  <a:pt x="3514725" y="1314450"/>
                </a:lnTo>
                <a:lnTo>
                  <a:pt x="3000375" y="1314450"/>
                </a:lnTo>
                <a:lnTo>
                  <a:pt x="3000375" y="1209675"/>
                </a:lnTo>
                <a:lnTo>
                  <a:pt x="2462213" y="1209675"/>
                </a:lnTo>
                <a:lnTo>
                  <a:pt x="2462213" y="1104900"/>
                </a:lnTo>
                <a:lnTo>
                  <a:pt x="2443163" y="1104900"/>
                </a:lnTo>
                <a:lnTo>
                  <a:pt x="2443163" y="1014413"/>
                </a:lnTo>
                <a:lnTo>
                  <a:pt x="2052638" y="1014413"/>
                </a:lnTo>
                <a:lnTo>
                  <a:pt x="2052638" y="909638"/>
                </a:lnTo>
                <a:lnTo>
                  <a:pt x="1266825" y="909638"/>
                </a:lnTo>
                <a:lnTo>
                  <a:pt x="1266825" y="852488"/>
                </a:lnTo>
                <a:lnTo>
                  <a:pt x="1047750" y="852488"/>
                </a:lnTo>
                <a:lnTo>
                  <a:pt x="1047750" y="785813"/>
                </a:lnTo>
                <a:lnTo>
                  <a:pt x="1019175" y="785813"/>
                </a:lnTo>
                <a:lnTo>
                  <a:pt x="1019175" y="728663"/>
                </a:lnTo>
                <a:lnTo>
                  <a:pt x="995363" y="728663"/>
                </a:lnTo>
                <a:lnTo>
                  <a:pt x="995363" y="671513"/>
                </a:lnTo>
                <a:lnTo>
                  <a:pt x="947738" y="671513"/>
                </a:lnTo>
                <a:lnTo>
                  <a:pt x="947738" y="614363"/>
                </a:lnTo>
                <a:lnTo>
                  <a:pt x="885825" y="614363"/>
                </a:lnTo>
                <a:lnTo>
                  <a:pt x="885825" y="547688"/>
                </a:lnTo>
                <a:lnTo>
                  <a:pt x="752475" y="547688"/>
                </a:lnTo>
                <a:lnTo>
                  <a:pt x="752475" y="490538"/>
                </a:lnTo>
                <a:lnTo>
                  <a:pt x="500063" y="490538"/>
                </a:lnTo>
                <a:lnTo>
                  <a:pt x="500063" y="428625"/>
                </a:lnTo>
                <a:lnTo>
                  <a:pt x="485775" y="428625"/>
                </a:lnTo>
                <a:lnTo>
                  <a:pt x="485775" y="328613"/>
                </a:lnTo>
                <a:lnTo>
                  <a:pt x="423863" y="328613"/>
                </a:lnTo>
                <a:lnTo>
                  <a:pt x="423863" y="280988"/>
                </a:lnTo>
                <a:lnTo>
                  <a:pt x="247650" y="280988"/>
                </a:lnTo>
                <a:lnTo>
                  <a:pt x="247650" y="228600"/>
                </a:lnTo>
                <a:lnTo>
                  <a:pt x="219075" y="228600"/>
                </a:lnTo>
                <a:lnTo>
                  <a:pt x="219075" y="190500"/>
                </a:lnTo>
                <a:lnTo>
                  <a:pt x="209550" y="190500"/>
                </a:lnTo>
                <a:lnTo>
                  <a:pt x="209550" y="85725"/>
                </a:lnTo>
                <a:lnTo>
                  <a:pt x="176213" y="85725"/>
                </a:lnTo>
                <a:lnTo>
                  <a:pt x="176213" y="42863"/>
                </a:lnTo>
                <a:lnTo>
                  <a:pt x="114300" y="42863"/>
                </a:lnTo>
                <a:lnTo>
                  <a:pt x="11430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85" name="Group 20584">
            <a:extLst>
              <a:ext uri="{FF2B5EF4-FFF2-40B4-BE49-F238E27FC236}">
                <a16:creationId xmlns:a16="http://schemas.microsoft.com/office/drawing/2014/main" xmlns="" id="{98941E71-67AB-068F-4893-F1F2836E89FB}"/>
              </a:ext>
            </a:extLst>
          </p:cNvPr>
          <p:cNvGrpSpPr/>
          <p:nvPr/>
        </p:nvGrpSpPr>
        <p:grpSpPr>
          <a:xfrm>
            <a:off x="1070739" y="1601470"/>
            <a:ext cx="4717209" cy="1798089"/>
            <a:chOff x="1070739" y="1601470"/>
            <a:chExt cx="4717209" cy="1798089"/>
          </a:xfrm>
        </p:grpSpPr>
        <p:grpSp>
          <p:nvGrpSpPr>
            <p:cNvPr id="20524" name="Group 20523">
              <a:extLst>
                <a:ext uri="{FF2B5EF4-FFF2-40B4-BE49-F238E27FC236}">
                  <a16:creationId xmlns:a16="http://schemas.microsoft.com/office/drawing/2014/main" xmlns="" id="{B302038A-D2C0-CAF0-9F48-5F8514685D69}"/>
                </a:ext>
              </a:extLst>
            </p:cNvPr>
            <p:cNvGrpSpPr/>
            <p:nvPr/>
          </p:nvGrpSpPr>
          <p:grpSpPr>
            <a:xfrm>
              <a:off x="1070739" y="1601470"/>
              <a:ext cx="113434" cy="113434"/>
              <a:chOff x="1346258" y="2339280"/>
              <a:chExt cx="153888" cy="153888"/>
            </a:xfrm>
          </p:grpSpPr>
          <p:cxnSp>
            <p:nvCxnSpPr>
              <p:cNvPr id="20522" name="Straight Connector 20521">
                <a:extLst>
                  <a:ext uri="{FF2B5EF4-FFF2-40B4-BE49-F238E27FC236}">
                    <a16:creationId xmlns:a16="http://schemas.microsoft.com/office/drawing/2014/main" xmlns="" id="{28B4ECB7-00E1-AED6-FE73-85B699C7E0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23" name="Straight Connector 20522">
                <a:extLst>
                  <a:ext uri="{FF2B5EF4-FFF2-40B4-BE49-F238E27FC236}">
                    <a16:creationId xmlns:a16="http://schemas.microsoft.com/office/drawing/2014/main" xmlns="" id="{3CAA5609-60C4-28DB-4221-EB692CED68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31" name="Group 20530">
              <a:extLst>
                <a:ext uri="{FF2B5EF4-FFF2-40B4-BE49-F238E27FC236}">
                  <a16:creationId xmlns:a16="http://schemas.microsoft.com/office/drawing/2014/main" xmlns="" id="{2F6F3961-F5B4-97CD-1504-0ACA65C7345C}"/>
                </a:ext>
              </a:extLst>
            </p:cNvPr>
            <p:cNvGrpSpPr/>
            <p:nvPr/>
          </p:nvGrpSpPr>
          <p:grpSpPr>
            <a:xfrm>
              <a:off x="1324280" y="1839766"/>
              <a:ext cx="113434" cy="113434"/>
              <a:chOff x="1346258" y="2339280"/>
              <a:chExt cx="153888" cy="153888"/>
            </a:xfrm>
          </p:grpSpPr>
          <p:cxnSp>
            <p:nvCxnSpPr>
              <p:cNvPr id="20532" name="Straight Connector 20531">
                <a:extLst>
                  <a:ext uri="{FF2B5EF4-FFF2-40B4-BE49-F238E27FC236}">
                    <a16:creationId xmlns:a16="http://schemas.microsoft.com/office/drawing/2014/main" xmlns="" id="{60CDC2BE-A3F5-A320-439F-662D0DAF20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33" name="Straight Connector 20532">
                <a:extLst>
                  <a:ext uri="{FF2B5EF4-FFF2-40B4-BE49-F238E27FC236}">
                    <a16:creationId xmlns:a16="http://schemas.microsoft.com/office/drawing/2014/main" xmlns="" id="{79BCB4F5-9EC7-6784-8992-F6142726D8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34" name="Group 20533">
              <a:extLst>
                <a:ext uri="{FF2B5EF4-FFF2-40B4-BE49-F238E27FC236}">
                  <a16:creationId xmlns:a16="http://schemas.microsoft.com/office/drawing/2014/main" xmlns="" id="{89627D28-ADED-FC53-0CEA-0D0C5CAE8CB1}"/>
                </a:ext>
              </a:extLst>
            </p:cNvPr>
            <p:cNvGrpSpPr/>
            <p:nvPr/>
          </p:nvGrpSpPr>
          <p:grpSpPr>
            <a:xfrm>
              <a:off x="1377997" y="1879516"/>
              <a:ext cx="113434" cy="113434"/>
              <a:chOff x="1346258" y="2339280"/>
              <a:chExt cx="153888" cy="153888"/>
            </a:xfrm>
          </p:grpSpPr>
          <p:cxnSp>
            <p:nvCxnSpPr>
              <p:cNvPr id="20535" name="Straight Connector 20534">
                <a:extLst>
                  <a:ext uri="{FF2B5EF4-FFF2-40B4-BE49-F238E27FC236}">
                    <a16:creationId xmlns:a16="http://schemas.microsoft.com/office/drawing/2014/main" xmlns="" id="{F6E743A0-23D5-BCEE-C7C8-98A841CEF7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36" name="Straight Connector 20535">
                <a:extLst>
                  <a:ext uri="{FF2B5EF4-FFF2-40B4-BE49-F238E27FC236}">
                    <a16:creationId xmlns:a16="http://schemas.microsoft.com/office/drawing/2014/main" xmlns="" id="{0E7F2463-2AF7-0CD4-551C-F2958EDBB2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37" name="Group 20536">
              <a:extLst>
                <a:ext uri="{FF2B5EF4-FFF2-40B4-BE49-F238E27FC236}">
                  <a16:creationId xmlns:a16="http://schemas.microsoft.com/office/drawing/2014/main" xmlns="" id="{55D1C93B-F8BB-8C0E-93FA-A20FE81CE353}"/>
                </a:ext>
              </a:extLst>
            </p:cNvPr>
            <p:cNvGrpSpPr/>
            <p:nvPr/>
          </p:nvGrpSpPr>
          <p:grpSpPr>
            <a:xfrm>
              <a:off x="1518216" y="1936233"/>
              <a:ext cx="113434" cy="113434"/>
              <a:chOff x="1346258" y="2339280"/>
              <a:chExt cx="153888" cy="153888"/>
            </a:xfrm>
          </p:grpSpPr>
          <p:cxnSp>
            <p:nvCxnSpPr>
              <p:cNvPr id="20538" name="Straight Connector 20537">
                <a:extLst>
                  <a:ext uri="{FF2B5EF4-FFF2-40B4-BE49-F238E27FC236}">
                    <a16:creationId xmlns:a16="http://schemas.microsoft.com/office/drawing/2014/main" xmlns="" id="{C8D8A9A5-8F9F-F11F-B4B2-98A2B01191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39" name="Straight Connector 20538">
                <a:extLst>
                  <a:ext uri="{FF2B5EF4-FFF2-40B4-BE49-F238E27FC236}">
                    <a16:creationId xmlns:a16="http://schemas.microsoft.com/office/drawing/2014/main" xmlns="" id="{8749CD4C-A7E3-D605-5D4A-3C2E6F9F83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40" name="Group 20539">
              <a:extLst>
                <a:ext uri="{FF2B5EF4-FFF2-40B4-BE49-F238E27FC236}">
                  <a16:creationId xmlns:a16="http://schemas.microsoft.com/office/drawing/2014/main" xmlns="" id="{4B1D31F5-8C81-9BA5-F508-27FA697FB2BD}"/>
                </a:ext>
              </a:extLst>
            </p:cNvPr>
            <p:cNvGrpSpPr/>
            <p:nvPr/>
          </p:nvGrpSpPr>
          <p:grpSpPr>
            <a:xfrm>
              <a:off x="1563876" y="1936233"/>
              <a:ext cx="113434" cy="113434"/>
              <a:chOff x="1346258" y="2339280"/>
              <a:chExt cx="153888" cy="153888"/>
            </a:xfrm>
          </p:grpSpPr>
          <p:cxnSp>
            <p:nvCxnSpPr>
              <p:cNvPr id="20541" name="Straight Connector 20540">
                <a:extLst>
                  <a:ext uri="{FF2B5EF4-FFF2-40B4-BE49-F238E27FC236}">
                    <a16:creationId xmlns:a16="http://schemas.microsoft.com/office/drawing/2014/main" xmlns="" id="{0E3D5A55-8566-95B4-2C35-1341937E9B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42" name="Straight Connector 20541">
                <a:extLst>
                  <a:ext uri="{FF2B5EF4-FFF2-40B4-BE49-F238E27FC236}">
                    <a16:creationId xmlns:a16="http://schemas.microsoft.com/office/drawing/2014/main" xmlns="" id="{FBBACAD4-B883-F54D-1052-8B43098550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43" name="Group 20542">
              <a:extLst>
                <a:ext uri="{FF2B5EF4-FFF2-40B4-BE49-F238E27FC236}">
                  <a16:creationId xmlns:a16="http://schemas.microsoft.com/office/drawing/2014/main" xmlns="" id="{0068CD49-A0C3-1338-6ABF-9BCB4A8AD151}"/>
                </a:ext>
              </a:extLst>
            </p:cNvPr>
            <p:cNvGrpSpPr/>
            <p:nvPr/>
          </p:nvGrpSpPr>
          <p:grpSpPr>
            <a:xfrm>
              <a:off x="1579080" y="2092687"/>
              <a:ext cx="113434" cy="113434"/>
              <a:chOff x="1346258" y="2339280"/>
              <a:chExt cx="153888" cy="153888"/>
            </a:xfrm>
          </p:grpSpPr>
          <p:cxnSp>
            <p:nvCxnSpPr>
              <p:cNvPr id="20544" name="Straight Connector 20543">
                <a:extLst>
                  <a:ext uri="{FF2B5EF4-FFF2-40B4-BE49-F238E27FC236}">
                    <a16:creationId xmlns:a16="http://schemas.microsoft.com/office/drawing/2014/main" xmlns="" id="{334FF54D-4650-0812-D46E-BB5E2E21E1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45" name="Straight Connector 20544">
                <a:extLst>
                  <a:ext uri="{FF2B5EF4-FFF2-40B4-BE49-F238E27FC236}">
                    <a16:creationId xmlns:a16="http://schemas.microsoft.com/office/drawing/2014/main" xmlns="" id="{FE3C7FA3-97CE-98E6-F885-211E8C0ED2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46" name="Group 20545">
              <a:extLst>
                <a:ext uri="{FF2B5EF4-FFF2-40B4-BE49-F238E27FC236}">
                  <a16:creationId xmlns:a16="http://schemas.microsoft.com/office/drawing/2014/main" xmlns="" id="{0A192848-178C-FF22-26E5-2D2E4AF9FCE4}"/>
                </a:ext>
              </a:extLst>
            </p:cNvPr>
            <p:cNvGrpSpPr/>
            <p:nvPr/>
          </p:nvGrpSpPr>
          <p:grpSpPr>
            <a:xfrm>
              <a:off x="1868949" y="2152206"/>
              <a:ext cx="113434" cy="113434"/>
              <a:chOff x="1346258" y="2339280"/>
              <a:chExt cx="153888" cy="153888"/>
            </a:xfrm>
          </p:grpSpPr>
          <p:cxnSp>
            <p:nvCxnSpPr>
              <p:cNvPr id="20547" name="Straight Connector 20546">
                <a:extLst>
                  <a:ext uri="{FF2B5EF4-FFF2-40B4-BE49-F238E27FC236}">
                    <a16:creationId xmlns:a16="http://schemas.microsoft.com/office/drawing/2014/main" xmlns="" id="{38D3F83A-0B4C-2B89-1CB2-858D86235F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48" name="Straight Connector 20547">
                <a:extLst>
                  <a:ext uri="{FF2B5EF4-FFF2-40B4-BE49-F238E27FC236}">
                    <a16:creationId xmlns:a16="http://schemas.microsoft.com/office/drawing/2014/main" xmlns="" id="{990FA022-29EC-2EE7-1D28-407ACE7061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49" name="Group 20548">
              <a:extLst>
                <a:ext uri="{FF2B5EF4-FFF2-40B4-BE49-F238E27FC236}">
                  <a16:creationId xmlns:a16="http://schemas.microsoft.com/office/drawing/2014/main" xmlns="" id="{02BDEC89-E2B4-F116-8693-A40D835D8959}"/>
                </a:ext>
              </a:extLst>
            </p:cNvPr>
            <p:cNvGrpSpPr/>
            <p:nvPr/>
          </p:nvGrpSpPr>
          <p:grpSpPr>
            <a:xfrm>
              <a:off x="2161752" y="2454430"/>
              <a:ext cx="113434" cy="113434"/>
              <a:chOff x="1346258" y="2339280"/>
              <a:chExt cx="153888" cy="153888"/>
            </a:xfrm>
          </p:grpSpPr>
          <p:cxnSp>
            <p:nvCxnSpPr>
              <p:cNvPr id="20550" name="Straight Connector 20549">
                <a:extLst>
                  <a:ext uri="{FF2B5EF4-FFF2-40B4-BE49-F238E27FC236}">
                    <a16:creationId xmlns:a16="http://schemas.microsoft.com/office/drawing/2014/main" xmlns="" id="{C808F4F7-3725-45F7-6906-FCC91CFA7F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51" name="Straight Connector 20550">
                <a:extLst>
                  <a:ext uri="{FF2B5EF4-FFF2-40B4-BE49-F238E27FC236}">
                    <a16:creationId xmlns:a16="http://schemas.microsoft.com/office/drawing/2014/main" xmlns="" id="{086DADC9-A577-0AAC-8634-929220DDCE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52" name="Group 20551">
              <a:extLst>
                <a:ext uri="{FF2B5EF4-FFF2-40B4-BE49-F238E27FC236}">
                  <a16:creationId xmlns:a16="http://schemas.microsoft.com/office/drawing/2014/main" xmlns="" id="{E07222D5-2AF4-E7B8-7CC9-472DE2D0CFD0}"/>
                </a:ext>
              </a:extLst>
            </p:cNvPr>
            <p:cNvGrpSpPr/>
            <p:nvPr/>
          </p:nvGrpSpPr>
          <p:grpSpPr>
            <a:xfrm>
              <a:off x="2694622" y="2516052"/>
              <a:ext cx="113434" cy="113434"/>
              <a:chOff x="1346258" y="2339280"/>
              <a:chExt cx="153888" cy="153888"/>
            </a:xfrm>
          </p:grpSpPr>
          <p:cxnSp>
            <p:nvCxnSpPr>
              <p:cNvPr id="20553" name="Straight Connector 20552">
                <a:extLst>
                  <a:ext uri="{FF2B5EF4-FFF2-40B4-BE49-F238E27FC236}">
                    <a16:creationId xmlns:a16="http://schemas.microsoft.com/office/drawing/2014/main" xmlns="" id="{32952EFC-5F24-22C3-0F3A-A30909766A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54" name="Straight Connector 20553">
                <a:extLst>
                  <a:ext uri="{FF2B5EF4-FFF2-40B4-BE49-F238E27FC236}">
                    <a16:creationId xmlns:a16="http://schemas.microsoft.com/office/drawing/2014/main" xmlns="" id="{372F2420-15D7-C312-6597-44D2ABD660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55" name="Group 20554">
              <a:extLst>
                <a:ext uri="{FF2B5EF4-FFF2-40B4-BE49-F238E27FC236}">
                  <a16:creationId xmlns:a16="http://schemas.microsoft.com/office/drawing/2014/main" xmlns="" id="{995A8D80-BD7D-5423-B38A-0C57705429C5}"/>
                </a:ext>
              </a:extLst>
            </p:cNvPr>
            <p:cNvGrpSpPr/>
            <p:nvPr/>
          </p:nvGrpSpPr>
          <p:grpSpPr>
            <a:xfrm>
              <a:off x="2735381" y="2516052"/>
              <a:ext cx="113434" cy="113434"/>
              <a:chOff x="1346258" y="2339280"/>
              <a:chExt cx="153888" cy="153888"/>
            </a:xfrm>
          </p:grpSpPr>
          <p:cxnSp>
            <p:nvCxnSpPr>
              <p:cNvPr id="20556" name="Straight Connector 20555">
                <a:extLst>
                  <a:ext uri="{FF2B5EF4-FFF2-40B4-BE49-F238E27FC236}">
                    <a16:creationId xmlns:a16="http://schemas.microsoft.com/office/drawing/2014/main" xmlns="" id="{AF6D4663-B9F0-2534-7818-F2AF1D9407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57" name="Straight Connector 20556">
                <a:extLst>
                  <a:ext uri="{FF2B5EF4-FFF2-40B4-BE49-F238E27FC236}">
                    <a16:creationId xmlns:a16="http://schemas.microsoft.com/office/drawing/2014/main" xmlns="" id="{5DFB60EE-F0A5-7F83-785B-9EBBDCBDD7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58" name="Group 20557">
              <a:extLst>
                <a:ext uri="{FF2B5EF4-FFF2-40B4-BE49-F238E27FC236}">
                  <a16:creationId xmlns:a16="http://schemas.microsoft.com/office/drawing/2014/main" xmlns="" id="{9F0FD66D-6FD7-841F-CBD2-6E76467030DB}"/>
                </a:ext>
              </a:extLst>
            </p:cNvPr>
            <p:cNvGrpSpPr/>
            <p:nvPr/>
          </p:nvGrpSpPr>
          <p:grpSpPr>
            <a:xfrm>
              <a:off x="2823826" y="2516052"/>
              <a:ext cx="113434" cy="113434"/>
              <a:chOff x="1346258" y="2339280"/>
              <a:chExt cx="153888" cy="153888"/>
            </a:xfrm>
          </p:grpSpPr>
          <p:cxnSp>
            <p:nvCxnSpPr>
              <p:cNvPr id="20559" name="Straight Connector 20558">
                <a:extLst>
                  <a:ext uri="{FF2B5EF4-FFF2-40B4-BE49-F238E27FC236}">
                    <a16:creationId xmlns:a16="http://schemas.microsoft.com/office/drawing/2014/main" xmlns="" id="{1099681F-954A-12F7-8093-95B6B122A9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60" name="Straight Connector 20559">
                <a:extLst>
                  <a:ext uri="{FF2B5EF4-FFF2-40B4-BE49-F238E27FC236}">
                    <a16:creationId xmlns:a16="http://schemas.microsoft.com/office/drawing/2014/main" xmlns="" id="{741B0529-E8B6-337E-AEE9-AFB46CD079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61" name="Group 20560">
              <a:extLst>
                <a:ext uri="{FF2B5EF4-FFF2-40B4-BE49-F238E27FC236}">
                  <a16:creationId xmlns:a16="http://schemas.microsoft.com/office/drawing/2014/main" xmlns="" id="{6D960E5C-7E79-7F42-803F-7F7EFD8EE413}"/>
                </a:ext>
              </a:extLst>
            </p:cNvPr>
            <p:cNvGrpSpPr/>
            <p:nvPr/>
          </p:nvGrpSpPr>
          <p:grpSpPr>
            <a:xfrm>
              <a:off x="2881294" y="2516052"/>
              <a:ext cx="113434" cy="113434"/>
              <a:chOff x="1346258" y="2339280"/>
              <a:chExt cx="153888" cy="153888"/>
            </a:xfrm>
          </p:grpSpPr>
          <p:cxnSp>
            <p:nvCxnSpPr>
              <p:cNvPr id="20562" name="Straight Connector 20561">
                <a:extLst>
                  <a:ext uri="{FF2B5EF4-FFF2-40B4-BE49-F238E27FC236}">
                    <a16:creationId xmlns:a16="http://schemas.microsoft.com/office/drawing/2014/main" xmlns="" id="{1691C52F-057A-A22B-388F-E09C00813D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63" name="Straight Connector 20562">
                <a:extLst>
                  <a:ext uri="{FF2B5EF4-FFF2-40B4-BE49-F238E27FC236}">
                    <a16:creationId xmlns:a16="http://schemas.microsoft.com/office/drawing/2014/main" xmlns="" id="{C75B5525-5F21-5219-1E62-58BEA89992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64" name="Group 20563">
              <a:extLst>
                <a:ext uri="{FF2B5EF4-FFF2-40B4-BE49-F238E27FC236}">
                  <a16:creationId xmlns:a16="http://schemas.microsoft.com/office/drawing/2014/main" xmlns="" id="{D29480D8-1144-8707-3BB2-032B09308095}"/>
                </a:ext>
              </a:extLst>
            </p:cNvPr>
            <p:cNvGrpSpPr/>
            <p:nvPr/>
          </p:nvGrpSpPr>
          <p:grpSpPr>
            <a:xfrm>
              <a:off x="3584908" y="2809276"/>
              <a:ext cx="113434" cy="113434"/>
              <a:chOff x="1346258" y="2339280"/>
              <a:chExt cx="153888" cy="153888"/>
            </a:xfrm>
          </p:grpSpPr>
          <p:cxnSp>
            <p:nvCxnSpPr>
              <p:cNvPr id="20565" name="Straight Connector 20564">
                <a:extLst>
                  <a:ext uri="{FF2B5EF4-FFF2-40B4-BE49-F238E27FC236}">
                    <a16:creationId xmlns:a16="http://schemas.microsoft.com/office/drawing/2014/main" xmlns="" id="{F5E20134-869A-E964-A376-329A55D155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66" name="Straight Connector 20565">
                <a:extLst>
                  <a:ext uri="{FF2B5EF4-FFF2-40B4-BE49-F238E27FC236}">
                    <a16:creationId xmlns:a16="http://schemas.microsoft.com/office/drawing/2014/main" xmlns="" id="{89CB12D7-C880-A595-F440-94B9025429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67" name="Group 20566">
              <a:extLst>
                <a:ext uri="{FF2B5EF4-FFF2-40B4-BE49-F238E27FC236}">
                  <a16:creationId xmlns:a16="http://schemas.microsoft.com/office/drawing/2014/main" xmlns="" id="{E6DC21FA-1C2E-E833-6F51-2217C8912264}"/>
                </a:ext>
              </a:extLst>
            </p:cNvPr>
            <p:cNvGrpSpPr/>
            <p:nvPr/>
          </p:nvGrpSpPr>
          <p:grpSpPr>
            <a:xfrm>
              <a:off x="4367122" y="2922710"/>
              <a:ext cx="113434" cy="113434"/>
              <a:chOff x="1346258" y="2339280"/>
              <a:chExt cx="153888" cy="153888"/>
            </a:xfrm>
          </p:grpSpPr>
          <p:cxnSp>
            <p:nvCxnSpPr>
              <p:cNvPr id="20568" name="Straight Connector 20567">
                <a:extLst>
                  <a:ext uri="{FF2B5EF4-FFF2-40B4-BE49-F238E27FC236}">
                    <a16:creationId xmlns:a16="http://schemas.microsoft.com/office/drawing/2014/main" xmlns="" id="{159C824D-0379-B75F-9C3C-C2E27883C4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69" name="Straight Connector 20568">
                <a:extLst>
                  <a:ext uri="{FF2B5EF4-FFF2-40B4-BE49-F238E27FC236}">
                    <a16:creationId xmlns:a16="http://schemas.microsoft.com/office/drawing/2014/main" xmlns="" id="{EF7D97CA-ED4F-D4CB-8E52-7BDAE16A04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70" name="Group 20569">
              <a:extLst>
                <a:ext uri="{FF2B5EF4-FFF2-40B4-BE49-F238E27FC236}">
                  <a16:creationId xmlns:a16="http://schemas.microsoft.com/office/drawing/2014/main" xmlns="" id="{E3872E0B-40D7-EE2D-9304-2E8EA4ACF9B2}"/>
                </a:ext>
              </a:extLst>
            </p:cNvPr>
            <p:cNvGrpSpPr/>
            <p:nvPr/>
          </p:nvGrpSpPr>
          <p:grpSpPr>
            <a:xfrm>
              <a:off x="4638398" y="3043718"/>
              <a:ext cx="113434" cy="113434"/>
              <a:chOff x="1346258" y="2339280"/>
              <a:chExt cx="153888" cy="153888"/>
            </a:xfrm>
          </p:grpSpPr>
          <p:cxnSp>
            <p:nvCxnSpPr>
              <p:cNvPr id="20571" name="Straight Connector 20570">
                <a:extLst>
                  <a:ext uri="{FF2B5EF4-FFF2-40B4-BE49-F238E27FC236}">
                    <a16:creationId xmlns:a16="http://schemas.microsoft.com/office/drawing/2014/main" xmlns="" id="{8F4DA906-EF57-7CDD-2451-2422B6C170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72" name="Straight Connector 20571">
                <a:extLst>
                  <a:ext uri="{FF2B5EF4-FFF2-40B4-BE49-F238E27FC236}">
                    <a16:creationId xmlns:a16="http://schemas.microsoft.com/office/drawing/2014/main" xmlns="" id="{9C470B8A-5DF0-CFF5-C4BF-48FC38F4CD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73" name="Group 20572">
              <a:extLst>
                <a:ext uri="{FF2B5EF4-FFF2-40B4-BE49-F238E27FC236}">
                  <a16:creationId xmlns:a16="http://schemas.microsoft.com/office/drawing/2014/main" xmlns="" id="{2072EE2D-FD78-8A33-EC52-F7E073B7C704}"/>
                </a:ext>
              </a:extLst>
            </p:cNvPr>
            <p:cNvGrpSpPr/>
            <p:nvPr/>
          </p:nvGrpSpPr>
          <p:grpSpPr>
            <a:xfrm>
              <a:off x="4679227" y="3043718"/>
              <a:ext cx="113434" cy="113434"/>
              <a:chOff x="1346258" y="2339280"/>
              <a:chExt cx="153888" cy="153888"/>
            </a:xfrm>
          </p:grpSpPr>
          <p:cxnSp>
            <p:nvCxnSpPr>
              <p:cNvPr id="20574" name="Straight Connector 20573">
                <a:extLst>
                  <a:ext uri="{FF2B5EF4-FFF2-40B4-BE49-F238E27FC236}">
                    <a16:creationId xmlns:a16="http://schemas.microsoft.com/office/drawing/2014/main" xmlns="" id="{0C50C30A-6D84-2399-192F-36B40D18E8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75" name="Straight Connector 20574">
                <a:extLst>
                  <a:ext uri="{FF2B5EF4-FFF2-40B4-BE49-F238E27FC236}">
                    <a16:creationId xmlns:a16="http://schemas.microsoft.com/office/drawing/2014/main" xmlns="" id="{CE0CEB92-7C13-C278-141B-38026DC527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76" name="Group 20575">
              <a:extLst>
                <a:ext uri="{FF2B5EF4-FFF2-40B4-BE49-F238E27FC236}">
                  <a16:creationId xmlns:a16="http://schemas.microsoft.com/office/drawing/2014/main" xmlns="" id="{43B4CE78-9A78-B048-9B81-F29E10B0A4A3}"/>
                </a:ext>
              </a:extLst>
            </p:cNvPr>
            <p:cNvGrpSpPr/>
            <p:nvPr/>
          </p:nvGrpSpPr>
          <p:grpSpPr>
            <a:xfrm>
              <a:off x="4755082" y="3043718"/>
              <a:ext cx="113434" cy="113434"/>
              <a:chOff x="1346258" y="2339280"/>
              <a:chExt cx="153888" cy="153888"/>
            </a:xfrm>
          </p:grpSpPr>
          <p:cxnSp>
            <p:nvCxnSpPr>
              <p:cNvPr id="20577" name="Straight Connector 20576">
                <a:extLst>
                  <a:ext uri="{FF2B5EF4-FFF2-40B4-BE49-F238E27FC236}">
                    <a16:creationId xmlns:a16="http://schemas.microsoft.com/office/drawing/2014/main" xmlns="" id="{90BBCFC5-F2CE-EC9A-CE88-D39B2BF219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78" name="Straight Connector 20577">
                <a:extLst>
                  <a:ext uri="{FF2B5EF4-FFF2-40B4-BE49-F238E27FC236}">
                    <a16:creationId xmlns:a16="http://schemas.microsoft.com/office/drawing/2014/main" xmlns="" id="{EC7E0C29-FDFC-7AE3-64B3-B306D3A9F3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79" name="Group 20578">
              <a:extLst>
                <a:ext uri="{FF2B5EF4-FFF2-40B4-BE49-F238E27FC236}">
                  <a16:creationId xmlns:a16="http://schemas.microsoft.com/office/drawing/2014/main" xmlns="" id="{63B8DA85-4130-2CBC-E416-923236158CEA}"/>
                </a:ext>
              </a:extLst>
            </p:cNvPr>
            <p:cNvGrpSpPr/>
            <p:nvPr/>
          </p:nvGrpSpPr>
          <p:grpSpPr>
            <a:xfrm>
              <a:off x="5210773" y="3286125"/>
              <a:ext cx="113434" cy="113434"/>
              <a:chOff x="1346258" y="2339280"/>
              <a:chExt cx="153888" cy="153888"/>
            </a:xfrm>
          </p:grpSpPr>
          <p:cxnSp>
            <p:nvCxnSpPr>
              <p:cNvPr id="20580" name="Straight Connector 20579">
                <a:extLst>
                  <a:ext uri="{FF2B5EF4-FFF2-40B4-BE49-F238E27FC236}">
                    <a16:creationId xmlns:a16="http://schemas.microsoft.com/office/drawing/2014/main" xmlns="" id="{781486F5-0E70-ACB3-9B8B-9468DC3C9F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1" name="Straight Connector 20580">
                <a:extLst>
                  <a:ext uri="{FF2B5EF4-FFF2-40B4-BE49-F238E27FC236}">
                    <a16:creationId xmlns:a16="http://schemas.microsoft.com/office/drawing/2014/main" xmlns="" id="{3AB3E1C0-B9D7-4FEE-96CF-70357AD6AD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82" name="Group 20581">
              <a:extLst>
                <a:ext uri="{FF2B5EF4-FFF2-40B4-BE49-F238E27FC236}">
                  <a16:creationId xmlns:a16="http://schemas.microsoft.com/office/drawing/2014/main" xmlns="" id="{0070D3F8-56FD-27AB-2925-E18EFFF28464}"/>
                </a:ext>
              </a:extLst>
            </p:cNvPr>
            <p:cNvGrpSpPr/>
            <p:nvPr/>
          </p:nvGrpSpPr>
          <p:grpSpPr>
            <a:xfrm>
              <a:off x="5674514" y="3286125"/>
              <a:ext cx="113434" cy="113434"/>
              <a:chOff x="1346258" y="2339280"/>
              <a:chExt cx="153888" cy="153888"/>
            </a:xfrm>
          </p:grpSpPr>
          <p:cxnSp>
            <p:nvCxnSpPr>
              <p:cNvPr id="20583" name="Straight Connector 20582">
                <a:extLst>
                  <a:ext uri="{FF2B5EF4-FFF2-40B4-BE49-F238E27FC236}">
                    <a16:creationId xmlns:a16="http://schemas.microsoft.com/office/drawing/2014/main" xmlns="" id="{97A0C681-D7A0-C773-251D-17F431981B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4" name="Straight Connector 20583">
                <a:extLst>
                  <a:ext uri="{FF2B5EF4-FFF2-40B4-BE49-F238E27FC236}">
                    <a16:creationId xmlns:a16="http://schemas.microsoft.com/office/drawing/2014/main" xmlns="" id="{B812DF1E-5FC6-5DB5-F123-DC15A82570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587" name="Group 20586">
            <a:extLst>
              <a:ext uri="{FF2B5EF4-FFF2-40B4-BE49-F238E27FC236}">
                <a16:creationId xmlns:a16="http://schemas.microsoft.com/office/drawing/2014/main" xmlns="" id="{C595190C-A996-7825-A1D6-6E22F3DF2B0C}"/>
              </a:ext>
            </a:extLst>
          </p:cNvPr>
          <p:cNvGrpSpPr/>
          <p:nvPr/>
        </p:nvGrpSpPr>
        <p:grpSpPr>
          <a:xfrm>
            <a:off x="6883900" y="3078603"/>
            <a:ext cx="4709125" cy="307777"/>
            <a:chOff x="991645" y="4207833"/>
            <a:chExt cx="5992509" cy="392794"/>
          </a:xfrm>
        </p:grpSpPr>
        <p:sp>
          <p:nvSpPr>
            <p:cNvPr id="20624" name="TextBox 20623">
              <a:extLst>
                <a:ext uri="{FF2B5EF4-FFF2-40B4-BE49-F238E27FC236}">
                  <a16:creationId xmlns:a16="http://schemas.microsoft.com/office/drawing/2014/main" xmlns="" id="{E3A1A30B-C3B6-D39F-2611-25C482F2B72E}"/>
                </a:ext>
              </a:extLst>
            </p:cNvPr>
            <p:cNvSpPr txBox="1"/>
            <p:nvPr/>
          </p:nvSpPr>
          <p:spPr bwMode="auto">
            <a:xfrm>
              <a:off x="991645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25" name="TextBox 20624">
              <a:extLst>
                <a:ext uri="{FF2B5EF4-FFF2-40B4-BE49-F238E27FC236}">
                  <a16:creationId xmlns:a16="http://schemas.microsoft.com/office/drawing/2014/main" xmlns="" id="{B4D0426F-5ADE-A2FF-FAF3-2299643F5DEF}"/>
                </a:ext>
              </a:extLst>
            </p:cNvPr>
            <p:cNvSpPr txBox="1"/>
            <p:nvPr/>
          </p:nvSpPr>
          <p:spPr bwMode="auto">
            <a:xfrm>
              <a:off x="1272446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626" name="TextBox 20625">
              <a:extLst>
                <a:ext uri="{FF2B5EF4-FFF2-40B4-BE49-F238E27FC236}">
                  <a16:creationId xmlns:a16="http://schemas.microsoft.com/office/drawing/2014/main" xmlns="" id="{23F9D410-237E-7263-F571-68F3229E1BB3}"/>
                </a:ext>
              </a:extLst>
            </p:cNvPr>
            <p:cNvSpPr txBox="1"/>
            <p:nvPr/>
          </p:nvSpPr>
          <p:spPr bwMode="auto">
            <a:xfrm>
              <a:off x="1554495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627" name="TextBox 20626">
              <a:extLst>
                <a:ext uri="{FF2B5EF4-FFF2-40B4-BE49-F238E27FC236}">
                  <a16:creationId xmlns:a16="http://schemas.microsoft.com/office/drawing/2014/main" xmlns="" id="{42BDA687-695F-4DDE-AFF2-23830D732919}"/>
                </a:ext>
              </a:extLst>
            </p:cNvPr>
            <p:cNvSpPr txBox="1"/>
            <p:nvPr/>
          </p:nvSpPr>
          <p:spPr bwMode="auto">
            <a:xfrm>
              <a:off x="1835296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628" name="TextBox 20627">
              <a:extLst>
                <a:ext uri="{FF2B5EF4-FFF2-40B4-BE49-F238E27FC236}">
                  <a16:creationId xmlns:a16="http://schemas.microsoft.com/office/drawing/2014/main" xmlns="" id="{A3F1F98F-8446-8BFA-4E21-814C23FD6574}"/>
                </a:ext>
              </a:extLst>
            </p:cNvPr>
            <p:cNvSpPr txBox="1"/>
            <p:nvPr/>
          </p:nvSpPr>
          <p:spPr bwMode="auto">
            <a:xfrm>
              <a:off x="2111334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0629" name="TextBox 20628">
              <a:extLst>
                <a:ext uri="{FF2B5EF4-FFF2-40B4-BE49-F238E27FC236}">
                  <a16:creationId xmlns:a16="http://schemas.microsoft.com/office/drawing/2014/main" xmlns="" id="{7497C9FD-736B-F3EB-BDB3-B09F0E5BE237}"/>
                </a:ext>
              </a:extLst>
            </p:cNvPr>
            <p:cNvSpPr txBox="1"/>
            <p:nvPr/>
          </p:nvSpPr>
          <p:spPr bwMode="auto">
            <a:xfrm>
              <a:off x="234645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20630" name="TextBox 20629">
              <a:extLst>
                <a:ext uri="{FF2B5EF4-FFF2-40B4-BE49-F238E27FC236}">
                  <a16:creationId xmlns:a16="http://schemas.microsoft.com/office/drawing/2014/main" xmlns="" id="{D2BEC9FB-F4B1-AF3E-A508-3B962FA18443}"/>
                </a:ext>
              </a:extLst>
            </p:cNvPr>
            <p:cNvSpPr txBox="1"/>
            <p:nvPr/>
          </p:nvSpPr>
          <p:spPr bwMode="auto">
            <a:xfrm>
              <a:off x="2628499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20631" name="TextBox 20630">
              <a:extLst>
                <a:ext uri="{FF2B5EF4-FFF2-40B4-BE49-F238E27FC236}">
                  <a16:creationId xmlns:a16="http://schemas.microsoft.com/office/drawing/2014/main" xmlns="" id="{641584AF-1B3D-B4A7-9A65-69027B99CF1C}"/>
                </a:ext>
              </a:extLst>
            </p:cNvPr>
            <p:cNvSpPr txBox="1"/>
            <p:nvPr/>
          </p:nvSpPr>
          <p:spPr bwMode="auto">
            <a:xfrm>
              <a:off x="290930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20632" name="TextBox 20631">
              <a:extLst>
                <a:ext uri="{FF2B5EF4-FFF2-40B4-BE49-F238E27FC236}">
                  <a16:creationId xmlns:a16="http://schemas.microsoft.com/office/drawing/2014/main" xmlns="" id="{6D153778-067D-7709-B961-B6AA9D6B94D5}"/>
                </a:ext>
              </a:extLst>
            </p:cNvPr>
            <p:cNvSpPr txBox="1"/>
            <p:nvPr/>
          </p:nvSpPr>
          <p:spPr bwMode="auto">
            <a:xfrm>
              <a:off x="319213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20633" name="TextBox 20632">
              <a:extLst>
                <a:ext uri="{FF2B5EF4-FFF2-40B4-BE49-F238E27FC236}">
                  <a16:creationId xmlns:a16="http://schemas.microsoft.com/office/drawing/2014/main" xmlns="" id="{C1DFCE02-3CA3-0F50-2B7B-CC9917DB0CE6}"/>
                </a:ext>
              </a:extLst>
            </p:cNvPr>
            <p:cNvSpPr txBox="1"/>
            <p:nvPr/>
          </p:nvSpPr>
          <p:spPr bwMode="auto">
            <a:xfrm>
              <a:off x="3472931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20634" name="TextBox 20633">
              <a:extLst>
                <a:ext uri="{FF2B5EF4-FFF2-40B4-BE49-F238E27FC236}">
                  <a16:creationId xmlns:a16="http://schemas.microsoft.com/office/drawing/2014/main" xmlns="" id="{C98DED83-0DDD-D821-3D6B-9C5F29C96A73}"/>
                </a:ext>
              </a:extLst>
            </p:cNvPr>
            <p:cNvSpPr txBox="1"/>
            <p:nvPr/>
          </p:nvSpPr>
          <p:spPr bwMode="auto">
            <a:xfrm>
              <a:off x="375498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0635" name="TextBox 20634">
              <a:extLst>
                <a:ext uri="{FF2B5EF4-FFF2-40B4-BE49-F238E27FC236}">
                  <a16:creationId xmlns:a16="http://schemas.microsoft.com/office/drawing/2014/main" xmlns="" id="{A822A51D-B163-4B75-84AC-A132CBCDDCE2}"/>
                </a:ext>
              </a:extLst>
            </p:cNvPr>
            <p:cNvSpPr txBox="1"/>
            <p:nvPr/>
          </p:nvSpPr>
          <p:spPr bwMode="auto">
            <a:xfrm>
              <a:off x="4035781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22</a:t>
              </a:r>
            </a:p>
          </p:txBody>
        </p:sp>
        <p:sp>
          <p:nvSpPr>
            <p:cNvPr id="20636" name="TextBox 20635">
              <a:extLst>
                <a:ext uri="{FF2B5EF4-FFF2-40B4-BE49-F238E27FC236}">
                  <a16:creationId xmlns:a16="http://schemas.microsoft.com/office/drawing/2014/main" xmlns="" id="{4E5A488F-9577-4195-62E3-930F05E15FB8}"/>
                </a:ext>
              </a:extLst>
            </p:cNvPr>
            <p:cNvSpPr txBox="1"/>
            <p:nvPr/>
          </p:nvSpPr>
          <p:spPr bwMode="auto">
            <a:xfrm>
              <a:off x="4311819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20637" name="TextBox 20636">
              <a:extLst>
                <a:ext uri="{FF2B5EF4-FFF2-40B4-BE49-F238E27FC236}">
                  <a16:creationId xmlns:a16="http://schemas.microsoft.com/office/drawing/2014/main" xmlns="" id="{9D9C17AC-B962-8096-A8C6-F7E297397CF6}"/>
                </a:ext>
              </a:extLst>
            </p:cNvPr>
            <p:cNvSpPr txBox="1"/>
            <p:nvPr/>
          </p:nvSpPr>
          <p:spPr bwMode="auto">
            <a:xfrm>
              <a:off x="459262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26</a:t>
              </a:r>
            </a:p>
          </p:txBody>
        </p:sp>
        <p:sp>
          <p:nvSpPr>
            <p:cNvPr id="20638" name="TextBox 20637">
              <a:extLst>
                <a:ext uri="{FF2B5EF4-FFF2-40B4-BE49-F238E27FC236}">
                  <a16:creationId xmlns:a16="http://schemas.microsoft.com/office/drawing/2014/main" xmlns="" id="{50F0038F-8D4B-CA8F-2633-5C91BD8D1E1D}"/>
                </a:ext>
              </a:extLst>
            </p:cNvPr>
            <p:cNvSpPr txBox="1"/>
            <p:nvPr/>
          </p:nvSpPr>
          <p:spPr bwMode="auto">
            <a:xfrm>
              <a:off x="4874669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28</a:t>
              </a:r>
            </a:p>
          </p:txBody>
        </p:sp>
        <p:sp>
          <p:nvSpPr>
            <p:cNvPr id="20639" name="TextBox 20638">
              <a:extLst>
                <a:ext uri="{FF2B5EF4-FFF2-40B4-BE49-F238E27FC236}">
                  <a16:creationId xmlns:a16="http://schemas.microsoft.com/office/drawing/2014/main" xmlns="" id="{1A73D3B0-5E92-5B9F-91D9-574CF2983D7A}"/>
                </a:ext>
              </a:extLst>
            </p:cNvPr>
            <p:cNvSpPr txBox="1"/>
            <p:nvPr/>
          </p:nvSpPr>
          <p:spPr bwMode="auto">
            <a:xfrm>
              <a:off x="515547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20640" name="TextBox 20639">
              <a:extLst>
                <a:ext uri="{FF2B5EF4-FFF2-40B4-BE49-F238E27FC236}">
                  <a16:creationId xmlns:a16="http://schemas.microsoft.com/office/drawing/2014/main" xmlns="" id="{EC913B21-6554-007B-4504-C193512A085C}"/>
                </a:ext>
              </a:extLst>
            </p:cNvPr>
            <p:cNvSpPr txBox="1"/>
            <p:nvPr/>
          </p:nvSpPr>
          <p:spPr bwMode="auto">
            <a:xfrm>
              <a:off x="5428164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32</a:t>
              </a:r>
            </a:p>
          </p:txBody>
        </p:sp>
        <p:sp>
          <p:nvSpPr>
            <p:cNvPr id="20641" name="TextBox 20640">
              <a:extLst>
                <a:ext uri="{FF2B5EF4-FFF2-40B4-BE49-F238E27FC236}">
                  <a16:creationId xmlns:a16="http://schemas.microsoft.com/office/drawing/2014/main" xmlns="" id="{6C82EE24-30DD-8B58-2738-0B04E8E104A6}"/>
                </a:ext>
              </a:extLst>
            </p:cNvPr>
            <p:cNvSpPr txBox="1"/>
            <p:nvPr/>
          </p:nvSpPr>
          <p:spPr bwMode="auto">
            <a:xfrm>
              <a:off x="5708965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34</a:t>
              </a:r>
            </a:p>
          </p:txBody>
        </p:sp>
        <p:sp>
          <p:nvSpPr>
            <p:cNvPr id="20666" name="TextBox 20665">
              <a:extLst>
                <a:ext uri="{FF2B5EF4-FFF2-40B4-BE49-F238E27FC236}">
                  <a16:creationId xmlns:a16="http://schemas.microsoft.com/office/drawing/2014/main" xmlns="" id="{A05FDC28-4A0B-08EA-961D-C3E9352FEA22}"/>
                </a:ext>
              </a:extLst>
            </p:cNvPr>
            <p:cNvSpPr txBox="1"/>
            <p:nvPr/>
          </p:nvSpPr>
          <p:spPr bwMode="auto">
            <a:xfrm>
              <a:off x="5964514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20667" name="TextBox 20666">
              <a:extLst>
                <a:ext uri="{FF2B5EF4-FFF2-40B4-BE49-F238E27FC236}">
                  <a16:creationId xmlns:a16="http://schemas.microsoft.com/office/drawing/2014/main" xmlns="" id="{BF695C01-0E97-EBAA-EE75-09718A92196A}"/>
                </a:ext>
              </a:extLst>
            </p:cNvPr>
            <p:cNvSpPr txBox="1"/>
            <p:nvPr/>
          </p:nvSpPr>
          <p:spPr bwMode="auto">
            <a:xfrm>
              <a:off x="6240704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38</a:t>
              </a:r>
            </a:p>
          </p:txBody>
        </p:sp>
        <p:sp>
          <p:nvSpPr>
            <p:cNvPr id="20668" name="TextBox 20667">
              <a:extLst>
                <a:ext uri="{FF2B5EF4-FFF2-40B4-BE49-F238E27FC236}">
                  <a16:creationId xmlns:a16="http://schemas.microsoft.com/office/drawing/2014/main" xmlns="" id="{A0260B33-5E2C-6C02-FAC9-05C188AC61F1}"/>
                </a:ext>
              </a:extLst>
            </p:cNvPr>
            <p:cNvSpPr txBox="1"/>
            <p:nvPr/>
          </p:nvSpPr>
          <p:spPr bwMode="auto">
            <a:xfrm>
              <a:off x="6516616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</p:grpSp>
      <p:sp>
        <p:nvSpPr>
          <p:cNvPr id="20588" name="TextBox 20587">
            <a:extLst>
              <a:ext uri="{FF2B5EF4-FFF2-40B4-BE49-F238E27FC236}">
                <a16:creationId xmlns:a16="http://schemas.microsoft.com/office/drawing/2014/main" xmlns="" id="{63F61D17-43DF-78CE-9993-C55ACE2B5859}"/>
              </a:ext>
            </a:extLst>
          </p:cNvPr>
          <p:cNvSpPr txBox="1"/>
          <p:nvPr/>
        </p:nvSpPr>
        <p:spPr bwMode="auto">
          <a:xfrm>
            <a:off x="8793695" y="3249383"/>
            <a:ext cx="494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20589" name="Group 20588">
            <a:extLst>
              <a:ext uri="{FF2B5EF4-FFF2-40B4-BE49-F238E27FC236}">
                <a16:creationId xmlns:a16="http://schemas.microsoft.com/office/drawing/2014/main" xmlns="" id="{175CDCCE-37AB-310E-6EB2-BD9DE3DB36B4}"/>
              </a:ext>
            </a:extLst>
          </p:cNvPr>
          <p:cNvGrpSpPr/>
          <p:nvPr/>
        </p:nvGrpSpPr>
        <p:grpSpPr>
          <a:xfrm rot="5400000">
            <a:off x="10146036" y="1885727"/>
            <a:ext cx="74634" cy="2434011"/>
            <a:chOff x="779453" y="320588"/>
            <a:chExt cx="518694" cy="4503188"/>
          </a:xfrm>
        </p:grpSpPr>
        <p:cxnSp>
          <p:nvCxnSpPr>
            <p:cNvPr id="20615" name="Straight Connector 20614">
              <a:extLst>
                <a:ext uri="{FF2B5EF4-FFF2-40B4-BE49-F238E27FC236}">
                  <a16:creationId xmlns:a16="http://schemas.microsoft.com/office/drawing/2014/main" xmlns="" id="{BA337376-8CFB-57C3-7E63-CBD2FA03D3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16" name="Straight Connector 20615">
              <a:extLst>
                <a:ext uri="{FF2B5EF4-FFF2-40B4-BE49-F238E27FC236}">
                  <a16:creationId xmlns:a16="http://schemas.microsoft.com/office/drawing/2014/main" xmlns="" id="{985AE1ED-0EF8-A874-7D3D-70C709241F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17" name="Straight Connector 20616">
              <a:extLst>
                <a:ext uri="{FF2B5EF4-FFF2-40B4-BE49-F238E27FC236}">
                  <a16:creationId xmlns:a16="http://schemas.microsoft.com/office/drawing/2014/main" xmlns="" id="{BEB28405-FC94-8DF6-2056-4B9C2E47C1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18" name="Straight Connector 20617">
              <a:extLst>
                <a:ext uri="{FF2B5EF4-FFF2-40B4-BE49-F238E27FC236}">
                  <a16:creationId xmlns:a16="http://schemas.microsoft.com/office/drawing/2014/main" xmlns="" id="{71E57AB7-CBDD-B9BC-48BC-9AD282C8DC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19" name="Straight Connector 20618">
              <a:extLst>
                <a:ext uri="{FF2B5EF4-FFF2-40B4-BE49-F238E27FC236}">
                  <a16:creationId xmlns:a16="http://schemas.microsoft.com/office/drawing/2014/main" xmlns="" id="{506BB038-B28B-9D54-5E6B-0E9C4C5E15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20" name="Straight Connector 20619">
              <a:extLst>
                <a:ext uri="{FF2B5EF4-FFF2-40B4-BE49-F238E27FC236}">
                  <a16:creationId xmlns:a16="http://schemas.microsoft.com/office/drawing/2014/main" xmlns="" id="{F3243B82-6D93-65AF-7D8C-3A7A75AE71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21" name="Straight Connector 20620">
              <a:extLst>
                <a:ext uri="{FF2B5EF4-FFF2-40B4-BE49-F238E27FC236}">
                  <a16:creationId xmlns:a16="http://schemas.microsoft.com/office/drawing/2014/main" xmlns="" id="{66C04DE2-96E9-0018-103D-7BE7177EF8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0028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22" name="Straight Connector 20621">
              <a:extLst>
                <a:ext uri="{FF2B5EF4-FFF2-40B4-BE49-F238E27FC236}">
                  <a16:creationId xmlns:a16="http://schemas.microsoft.com/office/drawing/2014/main" xmlns="" id="{014F2284-0740-7C66-57CD-37873A44EB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4133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23" name="Straight Connector 20622">
              <a:extLst>
                <a:ext uri="{FF2B5EF4-FFF2-40B4-BE49-F238E27FC236}">
                  <a16:creationId xmlns:a16="http://schemas.microsoft.com/office/drawing/2014/main" xmlns="" id="{8EE99D6D-BFB6-4195-B978-C2F596F47C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8237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69" name="Straight Connector 20668">
              <a:extLst>
                <a:ext uri="{FF2B5EF4-FFF2-40B4-BE49-F238E27FC236}">
                  <a16:creationId xmlns:a16="http://schemas.microsoft.com/office/drawing/2014/main" xmlns="" id="{8B419738-4C27-7E02-3CD3-D7CF64223A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6" y="1141139"/>
              <a:ext cx="51868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70" name="Straight Connector 20669">
              <a:extLst>
                <a:ext uri="{FF2B5EF4-FFF2-40B4-BE49-F238E27FC236}">
                  <a16:creationId xmlns:a16="http://schemas.microsoft.com/office/drawing/2014/main" xmlns="" id="{97D7BA63-1A1A-C6DC-6DC8-E5D2362C5E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727016"/>
              <a:ext cx="51869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71" name="Straight Connector 20670">
              <a:extLst>
                <a:ext uri="{FF2B5EF4-FFF2-40B4-BE49-F238E27FC236}">
                  <a16:creationId xmlns:a16="http://schemas.microsoft.com/office/drawing/2014/main" xmlns="" id="{57BD1FC1-8EEB-A443-5219-2C2ED8B197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6" y="320588"/>
              <a:ext cx="51869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590" name="Group 20589">
            <a:extLst>
              <a:ext uri="{FF2B5EF4-FFF2-40B4-BE49-F238E27FC236}">
                <a16:creationId xmlns:a16="http://schemas.microsoft.com/office/drawing/2014/main" xmlns="" id="{7E0EDB99-F98C-B6C0-7341-A6879F5E728B}"/>
              </a:ext>
            </a:extLst>
          </p:cNvPr>
          <p:cNvGrpSpPr/>
          <p:nvPr/>
        </p:nvGrpSpPr>
        <p:grpSpPr>
          <a:xfrm>
            <a:off x="6613747" y="994912"/>
            <a:ext cx="360526" cy="2159001"/>
            <a:chOff x="542391" y="1533347"/>
            <a:chExt cx="458780" cy="2753290"/>
          </a:xfrm>
        </p:grpSpPr>
        <p:sp>
          <p:nvSpPr>
            <p:cNvPr id="20609" name="TextBox 20608">
              <a:extLst>
                <a:ext uri="{FF2B5EF4-FFF2-40B4-BE49-F238E27FC236}">
                  <a16:creationId xmlns:a16="http://schemas.microsoft.com/office/drawing/2014/main" xmlns="" id="{0C14B53A-BF05-5C77-B034-892AA00EAD44}"/>
                </a:ext>
              </a:extLst>
            </p:cNvPr>
            <p:cNvSpPr txBox="1"/>
            <p:nvPr/>
          </p:nvSpPr>
          <p:spPr bwMode="auto">
            <a:xfrm>
              <a:off x="542391" y="1533347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20610" name="TextBox 20609">
              <a:extLst>
                <a:ext uri="{FF2B5EF4-FFF2-40B4-BE49-F238E27FC236}">
                  <a16:creationId xmlns:a16="http://schemas.microsoft.com/office/drawing/2014/main" xmlns="" id="{E16FF3CB-AF1F-DB40-1DAF-4EAB25E32206}"/>
                </a:ext>
              </a:extLst>
            </p:cNvPr>
            <p:cNvSpPr txBox="1"/>
            <p:nvPr/>
          </p:nvSpPr>
          <p:spPr bwMode="auto">
            <a:xfrm>
              <a:off x="633763" y="2022450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20611" name="TextBox 20610">
              <a:extLst>
                <a:ext uri="{FF2B5EF4-FFF2-40B4-BE49-F238E27FC236}">
                  <a16:creationId xmlns:a16="http://schemas.microsoft.com/office/drawing/2014/main" xmlns="" id="{ABB67A94-8B12-B564-CD4A-A677BF4254E6}"/>
                </a:ext>
              </a:extLst>
            </p:cNvPr>
            <p:cNvSpPr txBox="1"/>
            <p:nvPr/>
          </p:nvSpPr>
          <p:spPr bwMode="auto">
            <a:xfrm>
              <a:off x="633763" y="251155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20612" name="TextBox 20611">
              <a:extLst>
                <a:ext uri="{FF2B5EF4-FFF2-40B4-BE49-F238E27FC236}">
                  <a16:creationId xmlns:a16="http://schemas.microsoft.com/office/drawing/2014/main" xmlns="" id="{7E4B2CBE-5E7B-4031-0E1F-44D264F4A914}"/>
                </a:ext>
              </a:extLst>
            </p:cNvPr>
            <p:cNvSpPr txBox="1"/>
            <p:nvPr/>
          </p:nvSpPr>
          <p:spPr bwMode="auto">
            <a:xfrm>
              <a:off x="633763" y="3000656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20613" name="TextBox 20612">
              <a:extLst>
                <a:ext uri="{FF2B5EF4-FFF2-40B4-BE49-F238E27FC236}">
                  <a16:creationId xmlns:a16="http://schemas.microsoft.com/office/drawing/2014/main" xmlns="" id="{38182176-C586-6DE4-0958-0AE405BC6FD5}"/>
                </a:ext>
              </a:extLst>
            </p:cNvPr>
            <p:cNvSpPr txBox="1"/>
            <p:nvPr/>
          </p:nvSpPr>
          <p:spPr bwMode="auto">
            <a:xfrm>
              <a:off x="633763" y="3489759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0614" name="TextBox 20613">
              <a:extLst>
                <a:ext uri="{FF2B5EF4-FFF2-40B4-BE49-F238E27FC236}">
                  <a16:creationId xmlns:a16="http://schemas.microsoft.com/office/drawing/2014/main" xmlns="" id="{C431A471-B4E7-4772-1B3C-2681BEDF9027}"/>
                </a:ext>
              </a:extLst>
            </p:cNvPr>
            <p:cNvSpPr txBox="1"/>
            <p:nvPr/>
          </p:nvSpPr>
          <p:spPr bwMode="auto">
            <a:xfrm>
              <a:off x="725133" y="3978860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0591" name="Freeform: Shape 20590">
            <a:extLst>
              <a:ext uri="{FF2B5EF4-FFF2-40B4-BE49-F238E27FC236}">
                <a16:creationId xmlns:a16="http://schemas.microsoft.com/office/drawing/2014/main" xmlns="" id="{48410A5B-2ED7-FB05-AE52-AF0F680D71BE}"/>
              </a:ext>
            </a:extLst>
          </p:cNvPr>
          <p:cNvSpPr/>
          <p:nvPr/>
        </p:nvSpPr>
        <p:spPr bwMode="auto">
          <a:xfrm>
            <a:off x="6984127" y="1124938"/>
            <a:ext cx="4428931" cy="1940478"/>
          </a:xfrm>
          <a:custGeom>
            <a:avLst/>
            <a:gdLst>
              <a:gd name="connsiteX0" fmla="*/ 0 w 5053013"/>
              <a:gd name="connsiteY0" fmla="*/ 0 h 2476500"/>
              <a:gd name="connsiteX1" fmla="*/ 0 w 5053013"/>
              <a:gd name="connsiteY1" fmla="*/ 2476500 h 2476500"/>
              <a:gd name="connsiteX2" fmla="*/ 5053013 w 5053013"/>
              <a:gd name="connsiteY2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3013" h="2476500">
                <a:moveTo>
                  <a:pt x="0" y="0"/>
                </a:moveTo>
                <a:lnTo>
                  <a:pt x="0" y="2476500"/>
                </a:lnTo>
                <a:lnTo>
                  <a:pt x="5053013" y="24765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592" name="Group 20591">
            <a:extLst>
              <a:ext uri="{FF2B5EF4-FFF2-40B4-BE49-F238E27FC236}">
                <a16:creationId xmlns:a16="http://schemas.microsoft.com/office/drawing/2014/main" xmlns="" id="{2C9E1855-0166-00D4-BE88-6FE823F39AD2}"/>
              </a:ext>
            </a:extLst>
          </p:cNvPr>
          <p:cNvGrpSpPr/>
          <p:nvPr/>
        </p:nvGrpSpPr>
        <p:grpSpPr>
          <a:xfrm rot="5400000">
            <a:off x="7833314" y="2215272"/>
            <a:ext cx="74634" cy="1774922"/>
            <a:chOff x="779453" y="1539976"/>
            <a:chExt cx="518685" cy="3283800"/>
          </a:xfrm>
        </p:grpSpPr>
        <p:cxnSp>
          <p:nvCxnSpPr>
            <p:cNvPr id="20600" name="Straight Connector 20599">
              <a:extLst>
                <a:ext uri="{FF2B5EF4-FFF2-40B4-BE49-F238E27FC236}">
                  <a16:creationId xmlns:a16="http://schemas.microsoft.com/office/drawing/2014/main" xmlns="" id="{EBE22A19-3850-1A23-F7F2-5A4BA6FEC5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1" name="Straight Connector 20600">
              <a:extLst>
                <a:ext uri="{FF2B5EF4-FFF2-40B4-BE49-F238E27FC236}">
                  <a16:creationId xmlns:a16="http://schemas.microsoft.com/office/drawing/2014/main" xmlns="" id="{E231E204-DE6D-5AC8-C563-7C86041CF6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2" name="Straight Connector 20601">
              <a:extLst>
                <a:ext uri="{FF2B5EF4-FFF2-40B4-BE49-F238E27FC236}">
                  <a16:creationId xmlns:a16="http://schemas.microsoft.com/office/drawing/2014/main" xmlns="" id="{8316D168-506D-AA0A-67A3-C23AD9F1A7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3" name="Straight Connector 20602">
              <a:extLst>
                <a:ext uri="{FF2B5EF4-FFF2-40B4-BE49-F238E27FC236}">
                  <a16:creationId xmlns:a16="http://schemas.microsoft.com/office/drawing/2014/main" xmlns="" id="{E288C7A5-89E4-FF06-EB28-33096CE580D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4" name="Straight Connector 20603">
              <a:extLst>
                <a:ext uri="{FF2B5EF4-FFF2-40B4-BE49-F238E27FC236}">
                  <a16:creationId xmlns:a16="http://schemas.microsoft.com/office/drawing/2014/main" xmlns="" id="{78F32578-FDCF-0A8D-D402-5B5594C932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5" name="Straight Connector 20604">
              <a:extLst>
                <a:ext uri="{FF2B5EF4-FFF2-40B4-BE49-F238E27FC236}">
                  <a16:creationId xmlns:a16="http://schemas.microsoft.com/office/drawing/2014/main" xmlns="" id="{73F7C29C-3742-BC8D-8CD4-D874DB18C6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6" name="Straight Connector 20605">
              <a:extLst>
                <a:ext uri="{FF2B5EF4-FFF2-40B4-BE49-F238E27FC236}">
                  <a16:creationId xmlns:a16="http://schemas.microsoft.com/office/drawing/2014/main" xmlns="" id="{89688913-6681-0C66-31FC-4134D5F96A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0028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7" name="Straight Connector 20606">
              <a:extLst>
                <a:ext uri="{FF2B5EF4-FFF2-40B4-BE49-F238E27FC236}">
                  <a16:creationId xmlns:a16="http://schemas.microsoft.com/office/drawing/2014/main" xmlns="" id="{7B00ADE4-0559-AD10-ECDF-130461C81AD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4133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08" name="Straight Connector 20607">
              <a:extLst>
                <a:ext uri="{FF2B5EF4-FFF2-40B4-BE49-F238E27FC236}">
                  <a16:creationId xmlns:a16="http://schemas.microsoft.com/office/drawing/2014/main" xmlns="" id="{A40C3279-114D-18D5-9997-1085E7058F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8237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593" name="Group 20592">
            <a:extLst>
              <a:ext uri="{FF2B5EF4-FFF2-40B4-BE49-F238E27FC236}">
                <a16:creationId xmlns:a16="http://schemas.microsoft.com/office/drawing/2014/main" xmlns="" id="{02BFF266-8704-FB62-DBB4-E5E2A1EC92EA}"/>
              </a:ext>
            </a:extLst>
          </p:cNvPr>
          <p:cNvGrpSpPr/>
          <p:nvPr/>
        </p:nvGrpSpPr>
        <p:grpSpPr>
          <a:xfrm>
            <a:off x="6913018" y="1148235"/>
            <a:ext cx="59881" cy="1913449"/>
            <a:chOff x="779453" y="1539976"/>
            <a:chExt cx="518685" cy="2052375"/>
          </a:xfrm>
        </p:grpSpPr>
        <p:cxnSp>
          <p:nvCxnSpPr>
            <p:cNvPr id="20594" name="Straight Connector 20593">
              <a:extLst>
                <a:ext uri="{FF2B5EF4-FFF2-40B4-BE49-F238E27FC236}">
                  <a16:creationId xmlns:a16="http://schemas.microsoft.com/office/drawing/2014/main" xmlns="" id="{0520759F-CEE9-BB4F-B2BD-550E854F4F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95" name="Straight Connector 20594">
              <a:extLst>
                <a:ext uri="{FF2B5EF4-FFF2-40B4-BE49-F238E27FC236}">
                  <a16:creationId xmlns:a16="http://schemas.microsoft.com/office/drawing/2014/main" xmlns="" id="{28A01CBB-72C7-68F1-69D5-5C298668EA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96" name="Straight Connector 20595">
              <a:extLst>
                <a:ext uri="{FF2B5EF4-FFF2-40B4-BE49-F238E27FC236}">
                  <a16:creationId xmlns:a16="http://schemas.microsoft.com/office/drawing/2014/main" xmlns="" id="{528DFB55-0E7D-1B44-A1E2-FD96992811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97" name="Straight Connector 20596">
              <a:extLst>
                <a:ext uri="{FF2B5EF4-FFF2-40B4-BE49-F238E27FC236}">
                  <a16:creationId xmlns:a16="http://schemas.microsoft.com/office/drawing/2014/main" xmlns="" id="{6537993B-FD40-D6F3-A7AC-B1A8C9F6A6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98" name="Straight Connector 20597">
              <a:extLst>
                <a:ext uri="{FF2B5EF4-FFF2-40B4-BE49-F238E27FC236}">
                  <a16:creationId xmlns:a16="http://schemas.microsoft.com/office/drawing/2014/main" xmlns="" id="{0DE615A0-CBBF-6B64-1165-BCECB7148F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99" name="Straight Connector 20598">
              <a:extLst>
                <a:ext uri="{FF2B5EF4-FFF2-40B4-BE49-F238E27FC236}">
                  <a16:creationId xmlns:a16="http://schemas.microsoft.com/office/drawing/2014/main" xmlns="" id="{6521EEC7-824E-18E7-6EE6-ACEF164788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42" name="TextBox 20641">
            <a:extLst>
              <a:ext uri="{FF2B5EF4-FFF2-40B4-BE49-F238E27FC236}">
                <a16:creationId xmlns:a16="http://schemas.microsoft.com/office/drawing/2014/main" xmlns="" id="{7ABD13B2-42A4-8040-CC5D-2F097E9A5EB0}"/>
              </a:ext>
            </a:extLst>
          </p:cNvPr>
          <p:cNvSpPr txBox="1"/>
          <p:nvPr/>
        </p:nvSpPr>
        <p:spPr bwMode="auto">
          <a:xfrm rot="16200000">
            <a:off x="6181462" y="1983489"/>
            <a:ext cx="7289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PFS (%)</a:t>
            </a:r>
          </a:p>
        </p:txBody>
      </p:sp>
      <p:grpSp>
        <p:nvGrpSpPr>
          <p:cNvPr id="20663" name="Group 20662">
            <a:extLst>
              <a:ext uri="{FF2B5EF4-FFF2-40B4-BE49-F238E27FC236}">
                <a16:creationId xmlns:a16="http://schemas.microsoft.com/office/drawing/2014/main" xmlns="" id="{B11777F3-09E0-1D6A-97A7-F43809AE22FB}"/>
              </a:ext>
            </a:extLst>
          </p:cNvPr>
          <p:cNvGrpSpPr/>
          <p:nvPr/>
        </p:nvGrpSpPr>
        <p:grpSpPr>
          <a:xfrm>
            <a:off x="5830382" y="3285724"/>
            <a:ext cx="1263487" cy="303960"/>
            <a:chOff x="245496" y="4071714"/>
            <a:chExt cx="1263487" cy="303960"/>
          </a:xfrm>
        </p:grpSpPr>
        <p:sp>
          <p:nvSpPr>
            <p:cNvPr id="20664" name="TextBox 20663">
              <a:extLst>
                <a:ext uri="{FF2B5EF4-FFF2-40B4-BE49-F238E27FC236}">
                  <a16:creationId xmlns:a16="http://schemas.microsoft.com/office/drawing/2014/main" xmlns="" id="{EB6E3858-E4AE-0216-EAC1-0AE00873E6DC}"/>
                </a:ext>
              </a:extLst>
            </p:cNvPr>
            <p:cNvSpPr txBox="1"/>
            <p:nvPr/>
          </p:nvSpPr>
          <p:spPr bwMode="auto">
            <a:xfrm>
              <a:off x="245496" y="4071714"/>
              <a:ext cx="12634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Patients at Risk, n</a:t>
              </a:r>
            </a:p>
          </p:txBody>
        </p:sp>
        <p:cxnSp>
          <p:nvCxnSpPr>
            <p:cNvPr id="20665" name="Straight Connector 20664">
              <a:extLst>
                <a:ext uri="{FF2B5EF4-FFF2-40B4-BE49-F238E27FC236}">
                  <a16:creationId xmlns:a16="http://schemas.microsoft.com/office/drawing/2014/main" xmlns="" id="{9C960B68-5AA5-3EB4-24D8-D1EE68D083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9097" y="4375674"/>
              <a:ext cx="317329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0672" name="Straight Connector 20671">
            <a:extLst>
              <a:ext uri="{FF2B5EF4-FFF2-40B4-BE49-F238E27FC236}">
                <a16:creationId xmlns:a16="http://schemas.microsoft.com/office/drawing/2014/main" xmlns="" id="{9DF309C9-1AE7-132D-3439-DEDC61385ED3}"/>
              </a:ext>
            </a:extLst>
          </p:cNvPr>
          <p:cNvCxnSpPr>
            <a:cxnSpLocks/>
          </p:cNvCxnSpPr>
          <p:nvPr/>
        </p:nvCxnSpPr>
        <p:spPr bwMode="auto">
          <a:xfrm>
            <a:off x="8308012" y="2312814"/>
            <a:ext cx="0" cy="737197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673" name="TextBox 20672">
            <a:extLst>
              <a:ext uri="{FF2B5EF4-FFF2-40B4-BE49-F238E27FC236}">
                <a16:creationId xmlns:a16="http://schemas.microsoft.com/office/drawing/2014/main" xmlns="" id="{4D6AE206-8BD5-44C1-7608-A1096214E48E}"/>
              </a:ext>
            </a:extLst>
          </p:cNvPr>
          <p:cNvSpPr txBox="1"/>
          <p:nvPr/>
        </p:nvSpPr>
        <p:spPr bwMode="auto">
          <a:xfrm>
            <a:off x="8192100" y="2058994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39.4%</a:t>
            </a:r>
          </a:p>
        </p:txBody>
      </p:sp>
      <p:cxnSp>
        <p:nvCxnSpPr>
          <p:cNvPr id="20675" name="Straight Connector 20674">
            <a:extLst>
              <a:ext uri="{FF2B5EF4-FFF2-40B4-BE49-F238E27FC236}">
                <a16:creationId xmlns:a16="http://schemas.microsoft.com/office/drawing/2014/main" xmlns="" id="{50F76282-9603-DCD6-9BBB-2C025718D8A4}"/>
              </a:ext>
            </a:extLst>
          </p:cNvPr>
          <p:cNvCxnSpPr>
            <a:cxnSpLocks/>
          </p:cNvCxnSpPr>
          <p:nvPr/>
        </p:nvCxnSpPr>
        <p:spPr bwMode="auto">
          <a:xfrm>
            <a:off x="7648870" y="2089102"/>
            <a:ext cx="0" cy="960909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677" name="Straight Connector 20676">
            <a:extLst>
              <a:ext uri="{FF2B5EF4-FFF2-40B4-BE49-F238E27FC236}">
                <a16:creationId xmlns:a16="http://schemas.microsoft.com/office/drawing/2014/main" xmlns="" id="{5CB001A2-63FB-DEFC-00D7-027089FD54DC}"/>
              </a:ext>
            </a:extLst>
          </p:cNvPr>
          <p:cNvCxnSpPr>
            <a:cxnSpLocks/>
          </p:cNvCxnSpPr>
          <p:nvPr/>
        </p:nvCxnSpPr>
        <p:spPr bwMode="auto">
          <a:xfrm>
            <a:off x="8972801" y="2418707"/>
            <a:ext cx="0" cy="631304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679" name="TextBox 20678">
            <a:extLst>
              <a:ext uri="{FF2B5EF4-FFF2-40B4-BE49-F238E27FC236}">
                <a16:creationId xmlns:a16="http://schemas.microsoft.com/office/drawing/2014/main" xmlns="" id="{1AE672A8-F16E-C601-9247-21CF71C3E5D2}"/>
              </a:ext>
            </a:extLst>
          </p:cNvPr>
          <p:cNvSpPr txBox="1"/>
          <p:nvPr/>
        </p:nvSpPr>
        <p:spPr bwMode="auto">
          <a:xfrm>
            <a:off x="7554679" y="1831485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51.7%</a:t>
            </a:r>
          </a:p>
        </p:txBody>
      </p:sp>
      <p:sp>
        <p:nvSpPr>
          <p:cNvPr id="20680" name="TextBox 20679">
            <a:extLst>
              <a:ext uri="{FF2B5EF4-FFF2-40B4-BE49-F238E27FC236}">
                <a16:creationId xmlns:a16="http://schemas.microsoft.com/office/drawing/2014/main" xmlns="" id="{887441BD-88F9-7B31-6760-A7331A2EF53A}"/>
              </a:ext>
            </a:extLst>
          </p:cNvPr>
          <p:cNvSpPr txBox="1"/>
          <p:nvPr/>
        </p:nvSpPr>
        <p:spPr bwMode="auto">
          <a:xfrm>
            <a:off x="8855369" y="2148741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34.6%</a:t>
            </a:r>
          </a:p>
        </p:txBody>
      </p:sp>
      <p:grpSp>
        <p:nvGrpSpPr>
          <p:cNvPr id="20962" name="Group 20961">
            <a:extLst>
              <a:ext uri="{FF2B5EF4-FFF2-40B4-BE49-F238E27FC236}">
                <a16:creationId xmlns:a16="http://schemas.microsoft.com/office/drawing/2014/main" xmlns="" id="{A89B037B-0D32-0F8F-3986-396CA91DAA0B}"/>
              </a:ext>
            </a:extLst>
          </p:cNvPr>
          <p:cNvGrpSpPr/>
          <p:nvPr/>
        </p:nvGrpSpPr>
        <p:grpSpPr>
          <a:xfrm>
            <a:off x="6939777" y="1092324"/>
            <a:ext cx="4342557" cy="1716312"/>
            <a:chOff x="7045619" y="1347374"/>
            <a:chExt cx="4342557" cy="1716312"/>
          </a:xfrm>
        </p:grpSpPr>
        <p:sp>
          <p:nvSpPr>
            <p:cNvPr id="20681" name="Freeform: Shape 20680">
              <a:extLst>
                <a:ext uri="{FF2B5EF4-FFF2-40B4-BE49-F238E27FC236}">
                  <a16:creationId xmlns:a16="http://schemas.microsoft.com/office/drawing/2014/main" xmlns="" id="{AF6AD888-8B79-8990-C481-0C338C110D7D}"/>
                </a:ext>
              </a:extLst>
            </p:cNvPr>
            <p:cNvSpPr/>
            <p:nvPr/>
          </p:nvSpPr>
          <p:spPr bwMode="auto">
            <a:xfrm>
              <a:off x="7105650" y="1397000"/>
              <a:ext cx="4232275" cy="1603375"/>
            </a:xfrm>
            <a:custGeom>
              <a:avLst/>
              <a:gdLst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96925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79375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96925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7469 w 4232275"/>
                <a:gd name="connsiteY89" fmla="*/ 51594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96925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7469 w 4232275"/>
                <a:gd name="connsiteY89" fmla="*/ 51594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96925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9850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96925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5019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0256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0256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304800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0256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6400 w 4232275"/>
                <a:gd name="connsiteY41" fmla="*/ 666750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297656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0256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2275 w 4232275"/>
                <a:gd name="connsiteY40" fmla="*/ 682625 h 1603375"/>
                <a:gd name="connsiteX41" fmla="*/ 408781 w 4232275"/>
                <a:gd name="connsiteY41" fmla="*/ 659606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297656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0256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4656 w 4232275"/>
                <a:gd name="connsiteY40" fmla="*/ 654050 h 1603375"/>
                <a:gd name="connsiteX41" fmla="*/ 408781 w 4232275"/>
                <a:gd name="connsiteY41" fmla="*/ 659606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297656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  <a:gd name="connsiteX0" fmla="*/ 4232275 w 4232275"/>
                <a:gd name="connsiteY0" fmla="*/ 1603375 h 1603375"/>
                <a:gd name="connsiteX1" fmla="*/ 3209925 w 4232275"/>
                <a:gd name="connsiteY1" fmla="*/ 1603375 h 1603375"/>
                <a:gd name="connsiteX2" fmla="*/ 3209925 w 4232275"/>
                <a:gd name="connsiteY2" fmla="*/ 1495425 h 1603375"/>
                <a:gd name="connsiteX3" fmla="*/ 2968625 w 4232275"/>
                <a:gd name="connsiteY3" fmla="*/ 1495425 h 1603375"/>
                <a:gd name="connsiteX4" fmla="*/ 2968625 w 4232275"/>
                <a:gd name="connsiteY4" fmla="*/ 1438275 h 1603375"/>
                <a:gd name="connsiteX5" fmla="*/ 2568575 w 4232275"/>
                <a:gd name="connsiteY5" fmla="*/ 1438275 h 1603375"/>
                <a:gd name="connsiteX6" fmla="*/ 2568575 w 4232275"/>
                <a:gd name="connsiteY6" fmla="*/ 1377950 h 1603375"/>
                <a:gd name="connsiteX7" fmla="*/ 2149475 w 4232275"/>
                <a:gd name="connsiteY7" fmla="*/ 1377950 h 1603375"/>
                <a:gd name="connsiteX8" fmla="*/ 2149475 w 4232275"/>
                <a:gd name="connsiteY8" fmla="*/ 1320800 h 1603375"/>
                <a:gd name="connsiteX9" fmla="*/ 2130425 w 4232275"/>
                <a:gd name="connsiteY9" fmla="*/ 1320800 h 1603375"/>
                <a:gd name="connsiteX10" fmla="*/ 2130425 w 4232275"/>
                <a:gd name="connsiteY10" fmla="*/ 1263650 h 1603375"/>
                <a:gd name="connsiteX11" fmla="*/ 1819275 w 4232275"/>
                <a:gd name="connsiteY11" fmla="*/ 1263650 h 1603375"/>
                <a:gd name="connsiteX12" fmla="*/ 1819275 w 4232275"/>
                <a:gd name="connsiteY12" fmla="*/ 1206500 h 1603375"/>
                <a:gd name="connsiteX13" fmla="*/ 1454150 w 4232275"/>
                <a:gd name="connsiteY13" fmla="*/ 1206500 h 1603375"/>
                <a:gd name="connsiteX14" fmla="*/ 1454150 w 4232275"/>
                <a:gd name="connsiteY14" fmla="*/ 1171575 h 1603375"/>
                <a:gd name="connsiteX15" fmla="*/ 1028700 w 4232275"/>
                <a:gd name="connsiteY15" fmla="*/ 1171575 h 1603375"/>
                <a:gd name="connsiteX16" fmla="*/ 1028700 w 4232275"/>
                <a:gd name="connsiteY16" fmla="*/ 1136650 h 1603375"/>
                <a:gd name="connsiteX17" fmla="*/ 1009650 w 4232275"/>
                <a:gd name="connsiteY17" fmla="*/ 1136650 h 1603375"/>
                <a:gd name="connsiteX18" fmla="*/ 1009650 w 4232275"/>
                <a:gd name="connsiteY18" fmla="*/ 1101725 h 1603375"/>
                <a:gd name="connsiteX19" fmla="*/ 987425 w 4232275"/>
                <a:gd name="connsiteY19" fmla="*/ 1101725 h 1603375"/>
                <a:gd name="connsiteX20" fmla="*/ 987425 w 4232275"/>
                <a:gd name="connsiteY20" fmla="*/ 1063625 h 1603375"/>
                <a:gd name="connsiteX21" fmla="*/ 949325 w 4232275"/>
                <a:gd name="connsiteY21" fmla="*/ 1063625 h 1603375"/>
                <a:gd name="connsiteX22" fmla="*/ 949325 w 4232275"/>
                <a:gd name="connsiteY22" fmla="*/ 1031875 h 1603375"/>
                <a:gd name="connsiteX23" fmla="*/ 898525 w 4232275"/>
                <a:gd name="connsiteY23" fmla="*/ 1031875 h 1603375"/>
                <a:gd name="connsiteX24" fmla="*/ 898525 w 4232275"/>
                <a:gd name="connsiteY24" fmla="*/ 993775 h 1603375"/>
                <a:gd name="connsiteX25" fmla="*/ 793750 w 4232275"/>
                <a:gd name="connsiteY25" fmla="*/ 993775 h 1603375"/>
                <a:gd name="connsiteX26" fmla="*/ 793750 w 4232275"/>
                <a:gd name="connsiteY26" fmla="*/ 962025 h 1603375"/>
                <a:gd name="connsiteX27" fmla="*/ 749300 w 4232275"/>
                <a:gd name="connsiteY27" fmla="*/ 962025 h 1603375"/>
                <a:gd name="connsiteX28" fmla="*/ 749300 w 4232275"/>
                <a:gd name="connsiteY28" fmla="*/ 936625 h 1603375"/>
                <a:gd name="connsiteX29" fmla="*/ 593725 w 4232275"/>
                <a:gd name="connsiteY29" fmla="*/ 936625 h 1603375"/>
                <a:gd name="connsiteX30" fmla="*/ 593725 w 4232275"/>
                <a:gd name="connsiteY30" fmla="*/ 866775 h 1603375"/>
                <a:gd name="connsiteX31" fmla="*/ 593725 w 4232275"/>
                <a:gd name="connsiteY31" fmla="*/ 873125 h 1603375"/>
                <a:gd name="connsiteX32" fmla="*/ 593725 w 4232275"/>
                <a:gd name="connsiteY32" fmla="*/ 796925 h 1603375"/>
                <a:gd name="connsiteX33" fmla="*/ 584200 w 4232275"/>
                <a:gd name="connsiteY33" fmla="*/ 796925 h 1603375"/>
                <a:gd name="connsiteX34" fmla="*/ 584200 w 4232275"/>
                <a:gd name="connsiteY34" fmla="*/ 780256 h 1603375"/>
                <a:gd name="connsiteX35" fmla="*/ 568325 w 4232275"/>
                <a:gd name="connsiteY35" fmla="*/ 781050 h 1603375"/>
                <a:gd name="connsiteX36" fmla="*/ 568325 w 4232275"/>
                <a:gd name="connsiteY36" fmla="*/ 714375 h 1603375"/>
                <a:gd name="connsiteX37" fmla="*/ 558800 w 4232275"/>
                <a:gd name="connsiteY37" fmla="*/ 714375 h 1603375"/>
                <a:gd name="connsiteX38" fmla="*/ 558800 w 4232275"/>
                <a:gd name="connsiteY38" fmla="*/ 682625 h 1603375"/>
                <a:gd name="connsiteX39" fmla="*/ 422275 w 4232275"/>
                <a:gd name="connsiteY39" fmla="*/ 682625 h 1603375"/>
                <a:gd name="connsiteX40" fmla="*/ 424656 w 4232275"/>
                <a:gd name="connsiteY40" fmla="*/ 658812 h 1603375"/>
                <a:gd name="connsiteX41" fmla="*/ 408781 w 4232275"/>
                <a:gd name="connsiteY41" fmla="*/ 659606 h 1603375"/>
                <a:gd name="connsiteX42" fmla="*/ 406400 w 4232275"/>
                <a:gd name="connsiteY42" fmla="*/ 628650 h 1603375"/>
                <a:gd name="connsiteX43" fmla="*/ 400050 w 4232275"/>
                <a:gd name="connsiteY43" fmla="*/ 628650 h 1603375"/>
                <a:gd name="connsiteX44" fmla="*/ 400050 w 4232275"/>
                <a:gd name="connsiteY44" fmla="*/ 596900 h 1603375"/>
                <a:gd name="connsiteX45" fmla="*/ 390525 w 4232275"/>
                <a:gd name="connsiteY45" fmla="*/ 596900 h 1603375"/>
                <a:gd name="connsiteX46" fmla="*/ 390525 w 4232275"/>
                <a:gd name="connsiteY46" fmla="*/ 596900 h 1603375"/>
                <a:gd name="connsiteX47" fmla="*/ 390525 w 4232275"/>
                <a:gd name="connsiteY47" fmla="*/ 596900 h 1603375"/>
                <a:gd name="connsiteX48" fmla="*/ 390525 w 4232275"/>
                <a:gd name="connsiteY48" fmla="*/ 552450 h 1603375"/>
                <a:gd name="connsiteX49" fmla="*/ 365125 w 4232275"/>
                <a:gd name="connsiteY49" fmla="*/ 552450 h 1603375"/>
                <a:gd name="connsiteX50" fmla="*/ 365125 w 4232275"/>
                <a:gd name="connsiteY50" fmla="*/ 527050 h 1603375"/>
                <a:gd name="connsiteX51" fmla="*/ 333375 w 4232275"/>
                <a:gd name="connsiteY51" fmla="*/ 527050 h 1603375"/>
                <a:gd name="connsiteX52" fmla="*/ 333375 w 4232275"/>
                <a:gd name="connsiteY52" fmla="*/ 501650 h 1603375"/>
                <a:gd name="connsiteX53" fmla="*/ 288925 w 4232275"/>
                <a:gd name="connsiteY53" fmla="*/ 501650 h 1603375"/>
                <a:gd name="connsiteX54" fmla="*/ 288925 w 4232275"/>
                <a:gd name="connsiteY54" fmla="*/ 479425 h 1603375"/>
                <a:gd name="connsiteX55" fmla="*/ 250825 w 4232275"/>
                <a:gd name="connsiteY55" fmla="*/ 479425 h 1603375"/>
                <a:gd name="connsiteX56" fmla="*/ 250825 w 4232275"/>
                <a:gd name="connsiteY56" fmla="*/ 450850 h 1603375"/>
                <a:gd name="connsiteX57" fmla="*/ 219075 w 4232275"/>
                <a:gd name="connsiteY57" fmla="*/ 450850 h 1603375"/>
                <a:gd name="connsiteX58" fmla="*/ 219075 w 4232275"/>
                <a:gd name="connsiteY58" fmla="*/ 428625 h 1603375"/>
                <a:gd name="connsiteX59" fmla="*/ 196850 w 4232275"/>
                <a:gd name="connsiteY59" fmla="*/ 428625 h 1603375"/>
                <a:gd name="connsiteX60" fmla="*/ 196850 w 4232275"/>
                <a:gd name="connsiteY60" fmla="*/ 400050 h 1603375"/>
                <a:gd name="connsiteX61" fmla="*/ 190500 w 4232275"/>
                <a:gd name="connsiteY61" fmla="*/ 400050 h 1603375"/>
                <a:gd name="connsiteX62" fmla="*/ 190500 w 4232275"/>
                <a:gd name="connsiteY62" fmla="*/ 365125 h 1603375"/>
                <a:gd name="connsiteX63" fmla="*/ 187325 w 4232275"/>
                <a:gd name="connsiteY63" fmla="*/ 365125 h 1603375"/>
                <a:gd name="connsiteX64" fmla="*/ 187325 w 4232275"/>
                <a:gd name="connsiteY64" fmla="*/ 349250 h 1603375"/>
                <a:gd name="connsiteX65" fmla="*/ 180975 w 4232275"/>
                <a:gd name="connsiteY65" fmla="*/ 349250 h 1603375"/>
                <a:gd name="connsiteX66" fmla="*/ 180975 w 4232275"/>
                <a:gd name="connsiteY66" fmla="*/ 327025 h 1603375"/>
                <a:gd name="connsiteX67" fmla="*/ 180975 w 4232275"/>
                <a:gd name="connsiteY67" fmla="*/ 333375 h 1603375"/>
                <a:gd name="connsiteX68" fmla="*/ 180975 w 4232275"/>
                <a:gd name="connsiteY68" fmla="*/ 298450 h 1603375"/>
                <a:gd name="connsiteX69" fmla="*/ 174625 w 4232275"/>
                <a:gd name="connsiteY69" fmla="*/ 297656 h 1603375"/>
                <a:gd name="connsiteX70" fmla="*/ 174625 w 4232275"/>
                <a:gd name="connsiteY70" fmla="*/ 263525 h 1603375"/>
                <a:gd name="connsiteX71" fmla="*/ 171450 w 4232275"/>
                <a:gd name="connsiteY71" fmla="*/ 263525 h 1603375"/>
                <a:gd name="connsiteX72" fmla="*/ 171450 w 4232275"/>
                <a:gd name="connsiteY72" fmla="*/ 244475 h 1603375"/>
                <a:gd name="connsiteX73" fmla="*/ 168275 w 4232275"/>
                <a:gd name="connsiteY73" fmla="*/ 247650 h 1603375"/>
                <a:gd name="connsiteX74" fmla="*/ 168275 w 4232275"/>
                <a:gd name="connsiteY74" fmla="*/ 247650 h 1603375"/>
                <a:gd name="connsiteX75" fmla="*/ 158750 w 4232275"/>
                <a:gd name="connsiteY75" fmla="*/ 238125 h 1603375"/>
                <a:gd name="connsiteX76" fmla="*/ 158750 w 4232275"/>
                <a:gd name="connsiteY76" fmla="*/ 212725 h 1603375"/>
                <a:gd name="connsiteX77" fmla="*/ 136525 w 4232275"/>
                <a:gd name="connsiteY77" fmla="*/ 212725 h 1603375"/>
                <a:gd name="connsiteX78" fmla="*/ 136525 w 4232275"/>
                <a:gd name="connsiteY78" fmla="*/ 187325 h 1603375"/>
                <a:gd name="connsiteX79" fmla="*/ 95250 w 4232275"/>
                <a:gd name="connsiteY79" fmla="*/ 187325 h 1603375"/>
                <a:gd name="connsiteX80" fmla="*/ 95250 w 4232275"/>
                <a:gd name="connsiteY80" fmla="*/ 161925 h 1603375"/>
                <a:gd name="connsiteX81" fmla="*/ 92075 w 4232275"/>
                <a:gd name="connsiteY81" fmla="*/ 165100 h 1603375"/>
                <a:gd name="connsiteX82" fmla="*/ 92075 w 4232275"/>
                <a:gd name="connsiteY82" fmla="*/ 139700 h 1603375"/>
                <a:gd name="connsiteX83" fmla="*/ 79375 w 4232275"/>
                <a:gd name="connsiteY83" fmla="*/ 139700 h 1603375"/>
                <a:gd name="connsiteX84" fmla="*/ 79375 w 4232275"/>
                <a:gd name="connsiteY84" fmla="*/ 95250 h 1603375"/>
                <a:gd name="connsiteX85" fmla="*/ 79375 w 4232275"/>
                <a:gd name="connsiteY85" fmla="*/ 101600 h 1603375"/>
                <a:gd name="connsiteX86" fmla="*/ 79375 w 4232275"/>
                <a:gd name="connsiteY86" fmla="*/ 88900 h 1603375"/>
                <a:gd name="connsiteX87" fmla="*/ 79375 w 4232275"/>
                <a:gd name="connsiteY87" fmla="*/ 69850 h 1603375"/>
                <a:gd name="connsiteX88" fmla="*/ 63500 w 4232275"/>
                <a:gd name="connsiteY88" fmla="*/ 69850 h 1603375"/>
                <a:gd name="connsiteX89" fmla="*/ 62707 w 4232275"/>
                <a:gd name="connsiteY89" fmla="*/ 53975 h 1603375"/>
                <a:gd name="connsiteX90" fmla="*/ 57150 w 4232275"/>
                <a:gd name="connsiteY90" fmla="*/ 53975 h 1603375"/>
                <a:gd name="connsiteX91" fmla="*/ 57150 w 4232275"/>
                <a:gd name="connsiteY91" fmla="*/ 25400 h 1603375"/>
                <a:gd name="connsiteX92" fmla="*/ 41275 w 4232275"/>
                <a:gd name="connsiteY92" fmla="*/ 25400 h 1603375"/>
                <a:gd name="connsiteX93" fmla="*/ 41275 w 4232275"/>
                <a:gd name="connsiteY93" fmla="*/ 0 h 1603375"/>
                <a:gd name="connsiteX94" fmla="*/ 0 w 4232275"/>
                <a:gd name="connsiteY94" fmla="*/ 0 h 160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232275" h="1603375">
                  <a:moveTo>
                    <a:pt x="4232275" y="1603375"/>
                  </a:moveTo>
                  <a:lnTo>
                    <a:pt x="3209925" y="1603375"/>
                  </a:lnTo>
                  <a:lnTo>
                    <a:pt x="3209925" y="1495425"/>
                  </a:lnTo>
                  <a:lnTo>
                    <a:pt x="2968625" y="1495425"/>
                  </a:lnTo>
                  <a:lnTo>
                    <a:pt x="2968625" y="1438275"/>
                  </a:lnTo>
                  <a:lnTo>
                    <a:pt x="2568575" y="1438275"/>
                  </a:lnTo>
                  <a:lnTo>
                    <a:pt x="2568575" y="1377950"/>
                  </a:lnTo>
                  <a:lnTo>
                    <a:pt x="2149475" y="1377950"/>
                  </a:lnTo>
                  <a:lnTo>
                    <a:pt x="2149475" y="1320800"/>
                  </a:lnTo>
                  <a:lnTo>
                    <a:pt x="2130425" y="1320800"/>
                  </a:lnTo>
                  <a:lnTo>
                    <a:pt x="2130425" y="1263650"/>
                  </a:lnTo>
                  <a:lnTo>
                    <a:pt x="1819275" y="1263650"/>
                  </a:lnTo>
                  <a:lnTo>
                    <a:pt x="1819275" y="1206500"/>
                  </a:lnTo>
                  <a:lnTo>
                    <a:pt x="1454150" y="1206500"/>
                  </a:lnTo>
                  <a:lnTo>
                    <a:pt x="1454150" y="1171575"/>
                  </a:lnTo>
                  <a:lnTo>
                    <a:pt x="1028700" y="1171575"/>
                  </a:lnTo>
                  <a:lnTo>
                    <a:pt x="1028700" y="1136650"/>
                  </a:lnTo>
                  <a:lnTo>
                    <a:pt x="1009650" y="1136650"/>
                  </a:lnTo>
                  <a:lnTo>
                    <a:pt x="1009650" y="1101725"/>
                  </a:lnTo>
                  <a:lnTo>
                    <a:pt x="987425" y="1101725"/>
                  </a:lnTo>
                  <a:lnTo>
                    <a:pt x="987425" y="1063625"/>
                  </a:lnTo>
                  <a:lnTo>
                    <a:pt x="949325" y="1063625"/>
                  </a:lnTo>
                  <a:lnTo>
                    <a:pt x="949325" y="1031875"/>
                  </a:lnTo>
                  <a:lnTo>
                    <a:pt x="898525" y="1031875"/>
                  </a:lnTo>
                  <a:lnTo>
                    <a:pt x="898525" y="993775"/>
                  </a:lnTo>
                  <a:lnTo>
                    <a:pt x="793750" y="993775"/>
                  </a:lnTo>
                  <a:lnTo>
                    <a:pt x="793750" y="962025"/>
                  </a:lnTo>
                  <a:lnTo>
                    <a:pt x="749300" y="962025"/>
                  </a:lnTo>
                  <a:lnTo>
                    <a:pt x="749300" y="936625"/>
                  </a:lnTo>
                  <a:lnTo>
                    <a:pt x="593725" y="936625"/>
                  </a:lnTo>
                  <a:lnTo>
                    <a:pt x="593725" y="866775"/>
                  </a:lnTo>
                  <a:lnTo>
                    <a:pt x="593725" y="873125"/>
                  </a:lnTo>
                  <a:lnTo>
                    <a:pt x="593725" y="796925"/>
                  </a:lnTo>
                  <a:lnTo>
                    <a:pt x="584200" y="796925"/>
                  </a:lnTo>
                  <a:lnTo>
                    <a:pt x="584200" y="780256"/>
                  </a:lnTo>
                  <a:lnTo>
                    <a:pt x="568325" y="781050"/>
                  </a:lnTo>
                  <a:lnTo>
                    <a:pt x="568325" y="714375"/>
                  </a:lnTo>
                  <a:lnTo>
                    <a:pt x="558800" y="714375"/>
                  </a:lnTo>
                  <a:lnTo>
                    <a:pt x="558800" y="682625"/>
                  </a:lnTo>
                  <a:lnTo>
                    <a:pt x="422275" y="682625"/>
                  </a:lnTo>
                  <a:lnTo>
                    <a:pt x="424656" y="658812"/>
                  </a:lnTo>
                  <a:lnTo>
                    <a:pt x="408781" y="659606"/>
                  </a:lnTo>
                  <a:lnTo>
                    <a:pt x="406400" y="628650"/>
                  </a:lnTo>
                  <a:lnTo>
                    <a:pt x="400050" y="628650"/>
                  </a:lnTo>
                  <a:lnTo>
                    <a:pt x="400050" y="596900"/>
                  </a:lnTo>
                  <a:lnTo>
                    <a:pt x="390525" y="596900"/>
                  </a:lnTo>
                  <a:lnTo>
                    <a:pt x="390525" y="596900"/>
                  </a:lnTo>
                  <a:lnTo>
                    <a:pt x="390525" y="596900"/>
                  </a:lnTo>
                  <a:lnTo>
                    <a:pt x="390525" y="552450"/>
                  </a:lnTo>
                  <a:lnTo>
                    <a:pt x="365125" y="552450"/>
                  </a:lnTo>
                  <a:lnTo>
                    <a:pt x="365125" y="527050"/>
                  </a:lnTo>
                  <a:lnTo>
                    <a:pt x="333375" y="527050"/>
                  </a:lnTo>
                  <a:lnTo>
                    <a:pt x="333375" y="501650"/>
                  </a:lnTo>
                  <a:lnTo>
                    <a:pt x="288925" y="501650"/>
                  </a:lnTo>
                  <a:lnTo>
                    <a:pt x="288925" y="479425"/>
                  </a:lnTo>
                  <a:lnTo>
                    <a:pt x="250825" y="479425"/>
                  </a:lnTo>
                  <a:lnTo>
                    <a:pt x="250825" y="450850"/>
                  </a:lnTo>
                  <a:lnTo>
                    <a:pt x="219075" y="450850"/>
                  </a:lnTo>
                  <a:lnTo>
                    <a:pt x="219075" y="428625"/>
                  </a:lnTo>
                  <a:lnTo>
                    <a:pt x="196850" y="428625"/>
                  </a:lnTo>
                  <a:lnTo>
                    <a:pt x="196850" y="400050"/>
                  </a:lnTo>
                  <a:lnTo>
                    <a:pt x="190500" y="400050"/>
                  </a:lnTo>
                  <a:lnTo>
                    <a:pt x="190500" y="365125"/>
                  </a:lnTo>
                  <a:lnTo>
                    <a:pt x="187325" y="365125"/>
                  </a:lnTo>
                  <a:lnTo>
                    <a:pt x="187325" y="349250"/>
                  </a:lnTo>
                  <a:lnTo>
                    <a:pt x="180975" y="349250"/>
                  </a:lnTo>
                  <a:lnTo>
                    <a:pt x="180975" y="327025"/>
                  </a:lnTo>
                  <a:lnTo>
                    <a:pt x="180975" y="333375"/>
                  </a:lnTo>
                  <a:lnTo>
                    <a:pt x="180975" y="298450"/>
                  </a:lnTo>
                  <a:lnTo>
                    <a:pt x="174625" y="297656"/>
                  </a:lnTo>
                  <a:lnTo>
                    <a:pt x="174625" y="263525"/>
                  </a:lnTo>
                  <a:lnTo>
                    <a:pt x="171450" y="263525"/>
                  </a:lnTo>
                  <a:lnTo>
                    <a:pt x="171450" y="244475"/>
                  </a:lnTo>
                  <a:lnTo>
                    <a:pt x="168275" y="247650"/>
                  </a:lnTo>
                  <a:lnTo>
                    <a:pt x="168275" y="247650"/>
                  </a:lnTo>
                  <a:lnTo>
                    <a:pt x="158750" y="238125"/>
                  </a:lnTo>
                  <a:lnTo>
                    <a:pt x="158750" y="212725"/>
                  </a:lnTo>
                  <a:lnTo>
                    <a:pt x="136525" y="212725"/>
                  </a:lnTo>
                  <a:lnTo>
                    <a:pt x="136525" y="187325"/>
                  </a:lnTo>
                  <a:lnTo>
                    <a:pt x="95250" y="187325"/>
                  </a:lnTo>
                  <a:lnTo>
                    <a:pt x="95250" y="161925"/>
                  </a:lnTo>
                  <a:lnTo>
                    <a:pt x="92075" y="165100"/>
                  </a:lnTo>
                  <a:lnTo>
                    <a:pt x="92075" y="139700"/>
                  </a:lnTo>
                  <a:lnTo>
                    <a:pt x="79375" y="139700"/>
                  </a:lnTo>
                  <a:lnTo>
                    <a:pt x="79375" y="95250"/>
                  </a:lnTo>
                  <a:lnTo>
                    <a:pt x="79375" y="101600"/>
                  </a:lnTo>
                  <a:lnTo>
                    <a:pt x="79375" y="88900"/>
                  </a:lnTo>
                  <a:lnTo>
                    <a:pt x="79375" y="69850"/>
                  </a:lnTo>
                  <a:lnTo>
                    <a:pt x="63500" y="69850"/>
                  </a:lnTo>
                  <a:cubicBezTo>
                    <a:pt x="63236" y="64558"/>
                    <a:pt x="62971" y="59267"/>
                    <a:pt x="62707" y="53975"/>
                  </a:cubicBezTo>
                  <a:lnTo>
                    <a:pt x="57150" y="53975"/>
                  </a:lnTo>
                  <a:lnTo>
                    <a:pt x="57150" y="25400"/>
                  </a:lnTo>
                  <a:lnTo>
                    <a:pt x="41275" y="25400"/>
                  </a:lnTo>
                  <a:lnTo>
                    <a:pt x="41275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682" name="Group 20681">
              <a:extLst>
                <a:ext uri="{FF2B5EF4-FFF2-40B4-BE49-F238E27FC236}">
                  <a16:creationId xmlns:a16="http://schemas.microsoft.com/office/drawing/2014/main" xmlns="" id="{400A1B58-5C44-74E0-38CA-A5C9B5D0893D}"/>
                </a:ext>
              </a:extLst>
            </p:cNvPr>
            <p:cNvGrpSpPr/>
            <p:nvPr/>
          </p:nvGrpSpPr>
          <p:grpSpPr>
            <a:xfrm>
              <a:off x="7045619" y="1347374"/>
              <a:ext cx="113434" cy="113434"/>
              <a:chOff x="1346258" y="2339280"/>
              <a:chExt cx="153888" cy="153888"/>
            </a:xfrm>
          </p:grpSpPr>
          <p:cxnSp>
            <p:nvCxnSpPr>
              <p:cNvPr id="20683" name="Straight Connector 20682">
                <a:extLst>
                  <a:ext uri="{FF2B5EF4-FFF2-40B4-BE49-F238E27FC236}">
                    <a16:creationId xmlns:a16="http://schemas.microsoft.com/office/drawing/2014/main" xmlns="" id="{4670359C-9057-B69C-7F7B-A1D91A277DA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84" name="Straight Connector 20683">
                <a:extLst>
                  <a:ext uri="{FF2B5EF4-FFF2-40B4-BE49-F238E27FC236}">
                    <a16:creationId xmlns:a16="http://schemas.microsoft.com/office/drawing/2014/main" xmlns="" id="{57638367-352E-82F5-D6C5-A49D1A2534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685" name="Group 20684">
              <a:extLst>
                <a:ext uri="{FF2B5EF4-FFF2-40B4-BE49-F238E27FC236}">
                  <a16:creationId xmlns:a16="http://schemas.microsoft.com/office/drawing/2014/main" xmlns="" id="{9984D7D9-0601-59BA-901A-82BEB8E26555}"/>
                </a:ext>
              </a:extLst>
            </p:cNvPr>
            <p:cNvGrpSpPr/>
            <p:nvPr/>
          </p:nvGrpSpPr>
          <p:grpSpPr>
            <a:xfrm>
              <a:off x="7094111" y="1374033"/>
              <a:ext cx="113434" cy="113434"/>
              <a:chOff x="1346258" y="2339280"/>
              <a:chExt cx="153888" cy="153888"/>
            </a:xfrm>
          </p:grpSpPr>
          <p:cxnSp>
            <p:nvCxnSpPr>
              <p:cNvPr id="20686" name="Straight Connector 20685">
                <a:extLst>
                  <a:ext uri="{FF2B5EF4-FFF2-40B4-BE49-F238E27FC236}">
                    <a16:creationId xmlns:a16="http://schemas.microsoft.com/office/drawing/2014/main" xmlns="" id="{1410548C-B295-4EFC-BA13-8D36408C5C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87" name="Straight Connector 20686">
                <a:extLst>
                  <a:ext uri="{FF2B5EF4-FFF2-40B4-BE49-F238E27FC236}">
                    <a16:creationId xmlns:a16="http://schemas.microsoft.com/office/drawing/2014/main" xmlns="" id="{91852BF1-F70D-9950-52EA-B13E964B77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688" name="Group 20687">
              <a:extLst>
                <a:ext uri="{FF2B5EF4-FFF2-40B4-BE49-F238E27FC236}">
                  <a16:creationId xmlns:a16="http://schemas.microsoft.com/office/drawing/2014/main" xmlns="" id="{16CAD78F-B637-AB11-E9C3-3A4D7C7B9052}"/>
                </a:ext>
              </a:extLst>
            </p:cNvPr>
            <p:cNvGrpSpPr/>
            <p:nvPr/>
          </p:nvGrpSpPr>
          <p:grpSpPr>
            <a:xfrm>
              <a:off x="7133092" y="1486044"/>
              <a:ext cx="113434" cy="113434"/>
              <a:chOff x="1346258" y="2339280"/>
              <a:chExt cx="153888" cy="153888"/>
            </a:xfrm>
          </p:grpSpPr>
          <p:cxnSp>
            <p:nvCxnSpPr>
              <p:cNvPr id="20689" name="Straight Connector 20688">
                <a:extLst>
                  <a:ext uri="{FF2B5EF4-FFF2-40B4-BE49-F238E27FC236}">
                    <a16:creationId xmlns:a16="http://schemas.microsoft.com/office/drawing/2014/main" xmlns="" id="{70F15536-3F8A-F07E-C8F4-22DD9044EA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90" name="Straight Connector 20689">
                <a:extLst>
                  <a:ext uri="{FF2B5EF4-FFF2-40B4-BE49-F238E27FC236}">
                    <a16:creationId xmlns:a16="http://schemas.microsoft.com/office/drawing/2014/main" xmlns="" id="{469498B7-B9AE-918B-F4EC-581691E9BD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691" name="Group 20690">
              <a:extLst>
                <a:ext uri="{FF2B5EF4-FFF2-40B4-BE49-F238E27FC236}">
                  <a16:creationId xmlns:a16="http://schemas.microsoft.com/office/drawing/2014/main" xmlns="" id="{6032994D-17FE-21A6-8F9E-B324B1C0208F}"/>
                </a:ext>
              </a:extLst>
            </p:cNvPr>
            <p:cNvGrpSpPr/>
            <p:nvPr/>
          </p:nvGrpSpPr>
          <p:grpSpPr>
            <a:xfrm>
              <a:off x="7210043" y="1578289"/>
              <a:ext cx="113434" cy="113434"/>
              <a:chOff x="1346258" y="2339280"/>
              <a:chExt cx="153888" cy="153888"/>
            </a:xfrm>
          </p:grpSpPr>
          <p:cxnSp>
            <p:nvCxnSpPr>
              <p:cNvPr id="20692" name="Straight Connector 20691">
                <a:extLst>
                  <a:ext uri="{FF2B5EF4-FFF2-40B4-BE49-F238E27FC236}">
                    <a16:creationId xmlns:a16="http://schemas.microsoft.com/office/drawing/2014/main" xmlns="" id="{9E69B7BB-6052-80C8-6919-261A9D5909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93" name="Straight Connector 20692">
                <a:extLst>
                  <a:ext uri="{FF2B5EF4-FFF2-40B4-BE49-F238E27FC236}">
                    <a16:creationId xmlns:a16="http://schemas.microsoft.com/office/drawing/2014/main" xmlns="" id="{FFBECD65-D90A-8504-F801-E25608B624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694" name="Group 20693">
              <a:extLst>
                <a:ext uri="{FF2B5EF4-FFF2-40B4-BE49-F238E27FC236}">
                  <a16:creationId xmlns:a16="http://schemas.microsoft.com/office/drawing/2014/main" xmlns="" id="{9DACB3B7-77BB-5AB0-6AE7-A9594F54741F}"/>
                </a:ext>
              </a:extLst>
            </p:cNvPr>
            <p:cNvGrpSpPr/>
            <p:nvPr/>
          </p:nvGrpSpPr>
          <p:grpSpPr>
            <a:xfrm>
              <a:off x="7232038" y="1692850"/>
              <a:ext cx="113434" cy="113434"/>
              <a:chOff x="1346258" y="2339280"/>
              <a:chExt cx="153888" cy="153888"/>
            </a:xfrm>
          </p:grpSpPr>
          <p:cxnSp>
            <p:nvCxnSpPr>
              <p:cNvPr id="20695" name="Straight Connector 20694">
                <a:extLst>
                  <a:ext uri="{FF2B5EF4-FFF2-40B4-BE49-F238E27FC236}">
                    <a16:creationId xmlns:a16="http://schemas.microsoft.com/office/drawing/2014/main" xmlns="" id="{EB8A46D2-AE66-AD22-5428-175132A5C0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96" name="Straight Connector 20695">
                <a:extLst>
                  <a:ext uri="{FF2B5EF4-FFF2-40B4-BE49-F238E27FC236}">
                    <a16:creationId xmlns:a16="http://schemas.microsoft.com/office/drawing/2014/main" xmlns="" id="{C8EB9FE8-87C3-B0AA-D78E-39B0732BD3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697" name="Group 20696">
              <a:extLst>
                <a:ext uri="{FF2B5EF4-FFF2-40B4-BE49-F238E27FC236}">
                  <a16:creationId xmlns:a16="http://schemas.microsoft.com/office/drawing/2014/main" xmlns="" id="{8B376271-3BD0-5AED-C378-F3AE33F69A0C}"/>
                </a:ext>
              </a:extLst>
            </p:cNvPr>
            <p:cNvGrpSpPr/>
            <p:nvPr/>
          </p:nvGrpSpPr>
          <p:grpSpPr>
            <a:xfrm>
              <a:off x="7243650" y="1713879"/>
              <a:ext cx="113434" cy="113434"/>
              <a:chOff x="1346258" y="2339280"/>
              <a:chExt cx="153888" cy="153888"/>
            </a:xfrm>
          </p:grpSpPr>
          <p:cxnSp>
            <p:nvCxnSpPr>
              <p:cNvPr id="20698" name="Straight Connector 20697">
                <a:extLst>
                  <a:ext uri="{FF2B5EF4-FFF2-40B4-BE49-F238E27FC236}">
                    <a16:creationId xmlns:a16="http://schemas.microsoft.com/office/drawing/2014/main" xmlns="" id="{43C89094-C253-2555-F0EC-D16B17B226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99" name="Straight Connector 20698">
                <a:extLst>
                  <a:ext uri="{FF2B5EF4-FFF2-40B4-BE49-F238E27FC236}">
                    <a16:creationId xmlns:a16="http://schemas.microsoft.com/office/drawing/2014/main" xmlns="" id="{D4525B64-FBA2-CF9F-F9AF-2FF652D8B8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00" name="Group 20699">
              <a:extLst>
                <a:ext uri="{FF2B5EF4-FFF2-40B4-BE49-F238E27FC236}">
                  <a16:creationId xmlns:a16="http://schemas.microsoft.com/office/drawing/2014/main" xmlns="" id="{0E797AFB-F6A7-B1BF-0AD0-2F2EEADFEF1E}"/>
                </a:ext>
              </a:extLst>
            </p:cNvPr>
            <p:cNvGrpSpPr/>
            <p:nvPr/>
          </p:nvGrpSpPr>
          <p:grpSpPr>
            <a:xfrm>
              <a:off x="7380444" y="1859899"/>
              <a:ext cx="113434" cy="113434"/>
              <a:chOff x="1346258" y="2339280"/>
              <a:chExt cx="153888" cy="153888"/>
            </a:xfrm>
          </p:grpSpPr>
          <p:cxnSp>
            <p:nvCxnSpPr>
              <p:cNvPr id="20701" name="Straight Connector 20700">
                <a:extLst>
                  <a:ext uri="{FF2B5EF4-FFF2-40B4-BE49-F238E27FC236}">
                    <a16:creationId xmlns:a16="http://schemas.microsoft.com/office/drawing/2014/main" xmlns="" id="{B699A7EA-D4E9-FE76-546E-693491FD21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02" name="Straight Connector 20701">
                <a:extLst>
                  <a:ext uri="{FF2B5EF4-FFF2-40B4-BE49-F238E27FC236}">
                    <a16:creationId xmlns:a16="http://schemas.microsoft.com/office/drawing/2014/main" xmlns="" id="{DA7F310F-F879-C7A3-F5B5-5ABE62D024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03" name="Group 20702">
              <a:extLst>
                <a:ext uri="{FF2B5EF4-FFF2-40B4-BE49-F238E27FC236}">
                  <a16:creationId xmlns:a16="http://schemas.microsoft.com/office/drawing/2014/main" xmlns="" id="{B104287A-9DF4-652D-6319-CBB5D4232B6A}"/>
                </a:ext>
              </a:extLst>
            </p:cNvPr>
            <p:cNvGrpSpPr/>
            <p:nvPr/>
          </p:nvGrpSpPr>
          <p:grpSpPr>
            <a:xfrm>
              <a:off x="7435112" y="1889648"/>
              <a:ext cx="113434" cy="113434"/>
              <a:chOff x="1346258" y="2339280"/>
              <a:chExt cx="153888" cy="153888"/>
            </a:xfrm>
          </p:grpSpPr>
          <p:cxnSp>
            <p:nvCxnSpPr>
              <p:cNvPr id="20704" name="Straight Connector 20703">
                <a:extLst>
                  <a:ext uri="{FF2B5EF4-FFF2-40B4-BE49-F238E27FC236}">
                    <a16:creationId xmlns:a16="http://schemas.microsoft.com/office/drawing/2014/main" xmlns="" id="{5CC311CF-C071-9214-C454-459DA36D33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05" name="Straight Connector 20704">
                <a:extLst>
                  <a:ext uri="{FF2B5EF4-FFF2-40B4-BE49-F238E27FC236}">
                    <a16:creationId xmlns:a16="http://schemas.microsoft.com/office/drawing/2014/main" xmlns="" id="{3B37F851-18CA-3913-C598-58EE364E32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06" name="Group 20705">
              <a:extLst>
                <a:ext uri="{FF2B5EF4-FFF2-40B4-BE49-F238E27FC236}">
                  <a16:creationId xmlns:a16="http://schemas.microsoft.com/office/drawing/2014/main" xmlns="" id="{020DBACC-1DA7-F01A-4FC1-DD0CECAFD406}"/>
                </a:ext>
              </a:extLst>
            </p:cNvPr>
            <p:cNvGrpSpPr/>
            <p:nvPr/>
          </p:nvGrpSpPr>
          <p:grpSpPr>
            <a:xfrm>
              <a:off x="7443862" y="1913362"/>
              <a:ext cx="113434" cy="113434"/>
              <a:chOff x="1346258" y="2339280"/>
              <a:chExt cx="153888" cy="153888"/>
            </a:xfrm>
          </p:grpSpPr>
          <p:cxnSp>
            <p:nvCxnSpPr>
              <p:cNvPr id="20707" name="Straight Connector 20706">
                <a:extLst>
                  <a:ext uri="{FF2B5EF4-FFF2-40B4-BE49-F238E27FC236}">
                    <a16:creationId xmlns:a16="http://schemas.microsoft.com/office/drawing/2014/main" xmlns="" id="{273C82CF-01D0-7A2D-7458-8A048A2DD5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08" name="Straight Connector 20707">
                <a:extLst>
                  <a:ext uri="{FF2B5EF4-FFF2-40B4-BE49-F238E27FC236}">
                    <a16:creationId xmlns:a16="http://schemas.microsoft.com/office/drawing/2014/main" xmlns="" id="{96769496-DAE3-144D-0BEB-A10E8ADBC7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09" name="Group 20708">
              <a:extLst>
                <a:ext uri="{FF2B5EF4-FFF2-40B4-BE49-F238E27FC236}">
                  <a16:creationId xmlns:a16="http://schemas.microsoft.com/office/drawing/2014/main" xmlns="" id="{907A875F-736B-85D6-8D05-747510BD75F3}"/>
                </a:ext>
              </a:extLst>
            </p:cNvPr>
            <p:cNvGrpSpPr/>
            <p:nvPr/>
          </p:nvGrpSpPr>
          <p:grpSpPr>
            <a:xfrm>
              <a:off x="7438259" y="1949230"/>
              <a:ext cx="113434" cy="113434"/>
              <a:chOff x="1346258" y="2339280"/>
              <a:chExt cx="153888" cy="153888"/>
            </a:xfrm>
          </p:grpSpPr>
          <p:cxnSp>
            <p:nvCxnSpPr>
              <p:cNvPr id="20710" name="Straight Connector 20709">
                <a:extLst>
                  <a:ext uri="{FF2B5EF4-FFF2-40B4-BE49-F238E27FC236}">
                    <a16:creationId xmlns:a16="http://schemas.microsoft.com/office/drawing/2014/main" xmlns="" id="{9DDAA2E1-3109-E6A1-5562-439F956DD7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11" name="Straight Connector 20710">
                <a:extLst>
                  <a:ext uri="{FF2B5EF4-FFF2-40B4-BE49-F238E27FC236}">
                    <a16:creationId xmlns:a16="http://schemas.microsoft.com/office/drawing/2014/main" xmlns="" id="{B9879811-30A9-72DF-D6D8-ADA687CEE6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12" name="Group 20711">
              <a:extLst>
                <a:ext uri="{FF2B5EF4-FFF2-40B4-BE49-F238E27FC236}">
                  <a16:creationId xmlns:a16="http://schemas.microsoft.com/office/drawing/2014/main" xmlns="" id="{F5397060-01D6-96D3-2086-567FD6AEF5FC}"/>
                </a:ext>
              </a:extLst>
            </p:cNvPr>
            <p:cNvGrpSpPr/>
            <p:nvPr/>
          </p:nvGrpSpPr>
          <p:grpSpPr>
            <a:xfrm>
              <a:off x="7557296" y="2021877"/>
              <a:ext cx="113434" cy="113434"/>
              <a:chOff x="1346258" y="2339280"/>
              <a:chExt cx="153888" cy="153888"/>
            </a:xfrm>
          </p:grpSpPr>
          <p:cxnSp>
            <p:nvCxnSpPr>
              <p:cNvPr id="20713" name="Straight Connector 20712">
                <a:extLst>
                  <a:ext uri="{FF2B5EF4-FFF2-40B4-BE49-F238E27FC236}">
                    <a16:creationId xmlns:a16="http://schemas.microsoft.com/office/drawing/2014/main" xmlns="" id="{7A22E263-5259-B37D-3608-17957CAACE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14" name="Straight Connector 20713">
                <a:extLst>
                  <a:ext uri="{FF2B5EF4-FFF2-40B4-BE49-F238E27FC236}">
                    <a16:creationId xmlns:a16="http://schemas.microsoft.com/office/drawing/2014/main" xmlns="" id="{5324FFDC-793F-5D0A-8C85-B0A3236747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15" name="Group 20714">
              <a:extLst>
                <a:ext uri="{FF2B5EF4-FFF2-40B4-BE49-F238E27FC236}">
                  <a16:creationId xmlns:a16="http://schemas.microsoft.com/office/drawing/2014/main" xmlns="" id="{561E9D98-A892-CC44-5531-D3EAECF4B559}"/>
                </a:ext>
              </a:extLst>
            </p:cNvPr>
            <p:cNvGrpSpPr/>
            <p:nvPr/>
          </p:nvGrpSpPr>
          <p:grpSpPr>
            <a:xfrm>
              <a:off x="7583163" y="2021877"/>
              <a:ext cx="113434" cy="113434"/>
              <a:chOff x="1346258" y="2339280"/>
              <a:chExt cx="153888" cy="153888"/>
            </a:xfrm>
          </p:grpSpPr>
          <p:cxnSp>
            <p:nvCxnSpPr>
              <p:cNvPr id="20716" name="Straight Connector 20715">
                <a:extLst>
                  <a:ext uri="{FF2B5EF4-FFF2-40B4-BE49-F238E27FC236}">
                    <a16:creationId xmlns:a16="http://schemas.microsoft.com/office/drawing/2014/main" xmlns="" id="{12F1FC67-888E-CAFC-1724-B43AB18ABB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17" name="Straight Connector 20716">
                <a:extLst>
                  <a:ext uri="{FF2B5EF4-FFF2-40B4-BE49-F238E27FC236}">
                    <a16:creationId xmlns:a16="http://schemas.microsoft.com/office/drawing/2014/main" xmlns="" id="{FFAA3C55-17EC-6B85-83F3-A710305658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18" name="Group 20717">
              <a:extLst>
                <a:ext uri="{FF2B5EF4-FFF2-40B4-BE49-F238E27FC236}">
                  <a16:creationId xmlns:a16="http://schemas.microsoft.com/office/drawing/2014/main" xmlns="" id="{95F05E90-C545-05C0-9700-CAB8A595A785}"/>
                </a:ext>
              </a:extLst>
            </p:cNvPr>
            <p:cNvGrpSpPr/>
            <p:nvPr/>
          </p:nvGrpSpPr>
          <p:grpSpPr>
            <a:xfrm>
              <a:off x="7627951" y="2117143"/>
              <a:ext cx="113434" cy="113434"/>
              <a:chOff x="1346258" y="2339280"/>
              <a:chExt cx="153888" cy="153888"/>
            </a:xfrm>
          </p:grpSpPr>
          <p:cxnSp>
            <p:nvCxnSpPr>
              <p:cNvPr id="20719" name="Straight Connector 20718">
                <a:extLst>
                  <a:ext uri="{FF2B5EF4-FFF2-40B4-BE49-F238E27FC236}">
                    <a16:creationId xmlns:a16="http://schemas.microsoft.com/office/drawing/2014/main" xmlns="" id="{D298874A-982B-E0F8-048F-F51B75965B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20" name="Straight Connector 20719">
                <a:extLst>
                  <a:ext uri="{FF2B5EF4-FFF2-40B4-BE49-F238E27FC236}">
                    <a16:creationId xmlns:a16="http://schemas.microsoft.com/office/drawing/2014/main" xmlns="" id="{76015286-0A9A-179D-3E5F-47D79FB3A5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21" name="Group 20720">
              <a:extLst>
                <a:ext uri="{FF2B5EF4-FFF2-40B4-BE49-F238E27FC236}">
                  <a16:creationId xmlns:a16="http://schemas.microsoft.com/office/drawing/2014/main" xmlns="" id="{011F4366-FE44-188E-ED88-8AE12772E722}"/>
                </a:ext>
              </a:extLst>
            </p:cNvPr>
            <p:cNvGrpSpPr/>
            <p:nvPr/>
          </p:nvGrpSpPr>
          <p:grpSpPr>
            <a:xfrm>
              <a:off x="7639879" y="2204719"/>
              <a:ext cx="113434" cy="113434"/>
              <a:chOff x="1346258" y="2339280"/>
              <a:chExt cx="153888" cy="153888"/>
            </a:xfrm>
          </p:grpSpPr>
          <p:cxnSp>
            <p:nvCxnSpPr>
              <p:cNvPr id="20722" name="Straight Connector 20721">
                <a:extLst>
                  <a:ext uri="{FF2B5EF4-FFF2-40B4-BE49-F238E27FC236}">
                    <a16:creationId xmlns:a16="http://schemas.microsoft.com/office/drawing/2014/main" xmlns="" id="{FF8BEF8A-A9BF-F01A-437E-B202ED485C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23" name="Straight Connector 20722">
                <a:extLst>
                  <a:ext uri="{FF2B5EF4-FFF2-40B4-BE49-F238E27FC236}">
                    <a16:creationId xmlns:a16="http://schemas.microsoft.com/office/drawing/2014/main" xmlns="" id="{6495294C-D449-2564-86C0-54062FCA834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24" name="Group 20723">
              <a:extLst>
                <a:ext uri="{FF2B5EF4-FFF2-40B4-BE49-F238E27FC236}">
                  <a16:creationId xmlns:a16="http://schemas.microsoft.com/office/drawing/2014/main" xmlns="" id="{8773D963-9A1C-38A9-1B92-96D7F323792F}"/>
                </a:ext>
              </a:extLst>
            </p:cNvPr>
            <p:cNvGrpSpPr/>
            <p:nvPr/>
          </p:nvGrpSpPr>
          <p:grpSpPr>
            <a:xfrm>
              <a:off x="7833113" y="2334063"/>
              <a:ext cx="113434" cy="113434"/>
              <a:chOff x="1346258" y="2339280"/>
              <a:chExt cx="153888" cy="153888"/>
            </a:xfrm>
          </p:grpSpPr>
          <p:cxnSp>
            <p:nvCxnSpPr>
              <p:cNvPr id="20725" name="Straight Connector 20724">
                <a:extLst>
                  <a:ext uri="{FF2B5EF4-FFF2-40B4-BE49-F238E27FC236}">
                    <a16:creationId xmlns:a16="http://schemas.microsoft.com/office/drawing/2014/main" xmlns="" id="{83EED625-5FF6-80E1-3BC6-2BA417AE36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26" name="Straight Connector 20725">
                <a:extLst>
                  <a:ext uri="{FF2B5EF4-FFF2-40B4-BE49-F238E27FC236}">
                    <a16:creationId xmlns:a16="http://schemas.microsoft.com/office/drawing/2014/main" xmlns="" id="{165F7515-66EF-606F-8E00-A6BF733B3B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27" name="Group 20726">
              <a:extLst>
                <a:ext uri="{FF2B5EF4-FFF2-40B4-BE49-F238E27FC236}">
                  <a16:creationId xmlns:a16="http://schemas.microsoft.com/office/drawing/2014/main" xmlns="" id="{C64311AD-7F78-5FD3-B36A-D64C1265B18D}"/>
                </a:ext>
              </a:extLst>
            </p:cNvPr>
            <p:cNvGrpSpPr/>
            <p:nvPr/>
          </p:nvGrpSpPr>
          <p:grpSpPr>
            <a:xfrm>
              <a:off x="7877627" y="2334063"/>
              <a:ext cx="113434" cy="113434"/>
              <a:chOff x="1346258" y="2339280"/>
              <a:chExt cx="153888" cy="153888"/>
            </a:xfrm>
          </p:grpSpPr>
          <p:cxnSp>
            <p:nvCxnSpPr>
              <p:cNvPr id="20728" name="Straight Connector 20727">
                <a:extLst>
                  <a:ext uri="{FF2B5EF4-FFF2-40B4-BE49-F238E27FC236}">
                    <a16:creationId xmlns:a16="http://schemas.microsoft.com/office/drawing/2014/main" xmlns="" id="{725E51F4-B4F5-696D-6A44-DD48C8A0D7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29" name="Straight Connector 20728">
                <a:extLst>
                  <a:ext uri="{FF2B5EF4-FFF2-40B4-BE49-F238E27FC236}">
                    <a16:creationId xmlns:a16="http://schemas.microsoft.com/office/drawing/2014/main" xmlns="" id="{6DE1234E-86BE-0BBB-6ADD-92B244A8CE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30" name="Group 20729">
              <a:extLst>
                <a:ext uri="{FF2B5EF4-FFF2-40B4-BE49-F238E27FC236}">
                  <a16:creationId xmlns:a16="http://schemas.microsoft.com/office/drawing/2014/main" xmlns="" id="{0C9CD8AC-D686-A7F4-9308-6029967C0DF9}"/>
                </a:ext>
              </a:extLst>
            </p:cNvPr>
            <p:cNvGrpSpPr/>
            <p:nvPr/>
          </p:nvGrpSpPr>
          <p:grpSpPr>
            <a:xfrm>
              <a:off x="8110179" y="2497640"/>
              <a:ext cx="113434" cy="113434"/>
              <a:chOff x="1346258" y="2339280"/>
              <a:chExt cx="153888" cy="153888"/>
            </a:xfrm>
          </p:grpSpPr>
          <p:cxnSp>
            <p:nvCxnSpPr>
              <p:cNvPr id="20731" name="Straight Connector 20730">
                <a:extLst>
                  <a:ext uri="{FF2B5EF4-FFF2-40B4-BE49-F238E27FC236}">
                    <a16:creationId xmlns:a16="http://schemas.microsoft.com/office/drawing/2014/main" xmlns="" id="{FB4DC1DE-5326-FA99-71C6-5A97FFEED05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32" name="Straight Connector 20731">
                <a:extLst>
                  <a:ext uri="{FF2B5EF4-FFF2-40B4-BE49-F238E27FC236}">
                    <a16:creationId xmlns:a16="http://schemas.microsoft.com/office/drawing/2014/main" xmlns="" id="{456597EE-7629-A6AC-84B0-828D63809C5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33" name="Group 20732">
              <a:extLst>
                <a:ext uri="{FF2B5EF4-FFF2-40B4-BE49-F238E27FC236}">
                  <a16:creationId xmlns:a16="http://schemas.microsoft.com/office/drawing/2014/main" xmlns="" id="{F7FAA8ED-885C-8826-2A5C-1B37DED4FD5F}"/>
                </a:ext>
              </a:extLst>
            </p:cNvPr>
            <p:cNvGrpSpPr/>
            <p:nvPr/>
          </p:nvGrpSpPr>
          <p:grpSpPr>
            <a:xfrm>
              <a:off x="8231835" y="2497640"/>
              <a:ext cx="113434" cy="113434"/>
              <a:chOff x="1346258" y="2339280"/>
              <a:chExt cx="153888" cy="153888"/>
            </a:xfrm>
          </p:grpSpPr>
          <p:cxnSp>
            <p:nvCxnSpPr>
              <p:cNvPr id="20734" name="Straight Connector 20733">
                <a:extLst>
                  <a:ext uri="{FF2B5EF4-FFF2-40B4-BE49-F238E27FC236}">
                    <a16:creationId xmlns:a16="http://schemas.microsoft.com/office/drawing/2014/main" xmlns="" id="{9A86D023-7096-1633-C0F4-14203FA4E1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35" name="Straight Connector 20734">
                <a:extLst>
                  <a:ext uri="{FF2B5EF4-FFF2-40B4-BE49-F238E27FC236}">
                    <a16:creationId xmlns:a16="http://schemas.microsoft.com/office/drawing/2014/main" xmlns="" id="{778EF02C-52A2-6F38-63B8-DDA9B9118D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36" name="Group 20735">
              <a:extLst>
                <a:ext uri="{FF2B5EF4-FFF2-40B4-BE49-F238E27FC236}">
                  <a16:creationId xmlns:a16="http://schemas.microsoft.com/office/drawing/2014/main" xmlns="" id="{6E0C93AA-3889-57E7-E404-4729753930A0}"/>
                </a:ext>
              </a:extLst>
            </p:cNvPr>
            <p:cNvGrpSpPr/>
            <p:nvPr/>
          </p:nvGrpSpPr>
          <p:grpSpPr>
            <a:xfrm>
              <a:off x="8522362" y="2557216"/>
              <a:ext cx="113434" cy="113434"/>
              <a:chOff x="1346258" y="2339280"/>
              <a:chExt cx="153888" cy="153888"/>
            </a:xfrm>
          </p:grpSpPr>
          <p:cxnSp>
            <p:nvCxnSpPr>
              <p:cNvPr id="20737" name="Straight Connector 20736">
                <a:extLst>
                  <a:ext uri="{FF2B5EF4-FFF2-40B4-BE49-F238E27FC236}">
                    <a16:creationId xmlns:a16="http://schemas.microsoft.com/office/drawing/2014/main" xmlns="" id="{1283C6BF-A1B9-F935-D304-7E4F61ACDF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38" name="Straight Connector 20737">
                <a:extLst>
                  <a:ext uri="{FF2B5EF4-FFF2-40B4-BE49-F238E27FC236}">
                    <a16:creationId xmlns:a16="http://schemas.microsoft.com/office/drawing/2014/main" xmlns="" id="{7455433C-2560-039C-4334-955588A3BE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39" name="Group 20738">
              <a:extLst>
                <a:ext uri="{FF2B5EF4-FFF2-40B4-BE49-F238E27FC236}">
                  <a16:creationId xmlns:a16="http://schemas.microsoft.com/office/drawing/2014/main" xmlns="" id="{281A8C1A-D22E-2A12-C743-C5D060AF50F5}"/>
                </a:ext>
              </a:extLst>
            </p:cNvPr>
            <p:cNvGrpSpPr/>
            <p:nvPr/>
          </p:nvGrpSpPr>
          <p:grpSpPr>
            <a:xfrm>
              <a:off x="8543962" y="2557216"/>
              <a:ext cx="113434" cy="113434"/>
              <a:chOff x="1346258" y="2339280"/>
              <a:chExt cx="153888" cy="153888"/>
            </a:xfrm>
          </p:grpSpPr>
          <p:cxnSp>
            <p:nvCxnSpPr>
              <p:cNvPr id="20740" name="Straight Connector 20739">
                <a:extLst>
                  <a:ext uri="{FF2B5EF4-FFF2-40B4-BE49-F238E27FC236}">
                    <a16:creationId xmlns:a16="http://schemas.microsoft.com/office/drawing/2014/main" xmlns="" id="{612D6F1B-9260-540B-C06F-B5CC988980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41" name="Straight Connector 20740">
                <a:extLst>
                  <a:ext uri="{FF2B5EF4-FFF2-40B4-BE49-F238E27FC236}">
                    <a16:creationId xmlns:a16="http://schemas.microsoft.com/office/drawing/2014/main" xmlns="" id="{D93F7210-EAC5-2736-FF92-92913FFBB5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42" name="Group 20741">
              <a:extLst>
                <a:ext uri="{FF2B5EF4-FFF2-40B4-BE49-F238E27FC236}">
                  <a16:creationId xmlns:a16="http://schemas.microsoft.com/office/drawing/2014/main" xmlns="" id="{B54AE293-8CA9-D4BB-244D-7F945A83DF42}"/>
                </a:ext>
              </a:extLst>
            </p:cNvPr>
            <p:cNvGrpSpPr/>
            <p:nvPr/>
          </p:nvGrpSpPr>
          <p:grpSpPr>
            <a:xfrm>
              <a:off x="8675285" y="2557216"/>
              <a:ext cx="113434" cy="113434"/>
              <a:chOff x="1346258" y="2339280"/>
              <a:chExt cx="153888" cy="153888"/>
            </a:xfrm>
          </p:grpSpPr>
          <p:cxnSp>
            <p:nvCxnSpPr>
              <p:cNvPr id="20743" name="Straight Connector 20742">
                <a:extLst>
                  <a:ext uri="{FF2B5EF4-FFF2-40B4-BE49-F238E27FC236}">
                    <a16:creationId xmlns:a16="http://schemas.microsoft.com/office/drawing/2014/main" xmlns="" id="{D4DA8799-F568-BDFB-5665-51DEB2B9D9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44" name="Straight Connector 20743">
                <a:extLst>
                  <a:ext uri="{FF2B5EF4-FFF2-40B4-BE49-F238E27FC236}">
                    <a16:creationId xmlns:a16="http://schemas.microsoft.com/office/drawing/2014/main" xmlns="" id="{A624FC42-CDDD-BA6A-CA0B-71758B40C7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45" name="Group 20744">
              <a:extLst>
                <a:ext uri="{FF2B5EF4-FFF2-40B4-BE49-F238E27FC236}">
                  <a16:creationId xmlns:a16="http://schemas.microsoft.com/office/drawing/2014/main" xmlns="" id="{26A5091C-DA79-9325-583A-14C9C2EC2B4B}"/>
                </a:ext>
              </a:extLst>
            </p:cNvPr>
            <p:cNvGrpSpPr/>
            <p:nvPr/>
          </p:nvGrpSpPr>
          <p:grpSpPr>
            <a:xfrm>
              <a:off x="9228346" y="2713096"/>
              <a:ext cx="113434" cy="113434"/>
              <a:chOff x="1346258" y="2339280"/>
              <a:chExt cx="153888" cy="153888"/>
            </a:xfrm>
          </p:grpSpPr>
          <p:cxnSp>
            <p:nvCxnSpPr>
              <p:cNvPr id="20746" name="Straight Connector 20745">
                <a:extLst>
                  <a:ext uri="{FF2B5EF4-FFF2-40B4-BE49-F238E27FC236}">
                    <a16:creationId xmlns:a16="http://schemas.microsoft.com/office/drawing/2014/main" xmlns="" id="{764C1970-5B59-EF03-14DB-9B77457318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47" name="Straight Connector 20746">
                <a:extLst>
                  <a:ext uri="{FF2B5EF4-FFF2-40B4-BE49-F238E27FC236}">
                    <a16:creationId xmlns:a16="http://schemas.microsoft.com/office/drawing/2014/main" xmlns="" id="{5E2FC289-9D16-F501-BB27-C6E4A7B62A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48" name="Group 20747">
              <a:extLst>
                <a:ext uri="{FF2B5EF4-FFF2-40B4-BE49-F238E27FC236}">
                  <a16:creationId xmlns:a16="http://schemas.microsoft.com/office/drawing/2014/main" xmlns="" id="{027CE865-C765-51DB-55FC-135160E34857}"/>
                </a:ext>
              </a:extLst>
            </p:cNvPr>
            <p:cNvGrpSpPr/>
            <p:nvPr/>
          </p:nvGrpSpPr>
          <p:grpSpPr>
            <a:xfrm>
              <a:off x="10055149" y="2839295"/>
              <a:ext cx="113434" cy="113434"/>
              <a:chOff x="1346258" y="2339280"/>
              <a:chExt cx="153888" cy="153888"/>
            </a:xfrm>
          </p:grpSpPr>
          <p:cxnSp>
            <p:nvCxnSpPr>
              <p:cNvPr id="20749" name="Straight Connector 20748">
                <a:extLst>
                  <a:ext uri="{FF2B5EF4-FFF2-40B4-BE49-F238E27FC236}">
                    <a16:creationId xmlns:a16="http://schemas.microsoft.com/office/drawing/2014/main" xmlns="" id="{C647CAD7-F6E1-5D42-2EB3-A325F9A328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50" name="Straight Connector 20749">
                <a:extLst>
                  <a:ext uri="{FF2B5EF4-FFF2-40B4-BE49-F238E27FC236}">
                    <a16:creationId xmlns:a16="http://schemas.microsoft.com/office/drawing/2014/main" xmlns="" id="{791042A8-802F-0FA1-FD05-3E5C27EFEC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51" name="Group 20750">
              <a:extLst>
                <a:ext uri="{FF2B5EF4-FFF2-40B4-BE49-F238E27FC236}">
                  <a16:creationId xmlns:a16="http://schemas.microsoft.com/office/drawing/2014/main" xmlns="" id="{64DC1746-F223-D55C-1087-8524F9FC3421}"/>
                </a:ext>
              </a:extLst>
            </p:cNvPr>
            <p:cNvGrpSpPr/>
            <p:nvPr/>
          </p:nvGrpSpPr>
          <p:grpSpPr>
            <a:xfrm>
              <a:off x="10094850" y="2839295"/>
              <a:ext cx="113434" cy="113434"/>
              <a:chOff x="1346258" y="2339280"/>
              <a:chExt cx="153888" cy="153888"/>
            </a:xfrm>
          </p:grpSpPr>
          <p:cxnSp>
            <p:nvCxnSpPr>
              <p:cNvPr id="20752" name="Straight Connector 20751">
                <a:extLst>
                  <a:ext uri="{FF2B5EF4-FFF2-40B4-BE49-F238E27FC236}">
                    <a16:creationId xmlns:a16="http://schemas.microsoft.com/office/drawing/2014/main" xmlns="" id="{D45AA357-1FCD-F5B1-4084-AC982DC919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53" name="Straight Connector 20752">
                <a:extLst>
                  <a:ext uri="{FF2B5EF4-FFF2-40B4-BE49-F238E27FC236}">
                    <a16:creationId xmlns:a16="http://schemas.microsoft.com/office/drawing/2014/main" xmlns="" id="{8E7D2B50-A726-F487-FBA3-B63941F5B4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54" name="Group 20753">
              <a:extLst>
                <a:ext uri="{FF2B5EF4-FFF2-40B4-BE49-F238E27FC236}">
                  <a16:creationId xmlns:a16="http://schemas.microsoft.com/office/drawing/2014/main" xmlns="" id="{7F84049D-F540-29BC-EF34-1134EE34E3F8}"/>
                </a:ext>
              </a:extLst>
            </p:cNvPr>
            <p:cNvGrpSpPr/>
            <p:nvPr/>
          </p:nvGrpSpPr>
          <p:grpSpPr>
            <a:xfrm>
              <a:off x="10140224" y="2839295"/>
              <a:ext cx="113434" cy="113434"/>
              <a:chOff x="1346258" y="2339280"/>
              <a:chExt cx="153888" cy="153888"/>
            </a:xfrm>
          </p:grpSpPr>
          <p:cxnSp>
            <p:nvCxnSpPr>
              <p:cNvPr id="20755" name="Straight Connector 20754">
                <a:extLst>
                  <a:ext uri="{FF2B5EF4-FFF2-40B4-BE49-F238E27FC236}">
                    <a16:creationId xmlns:a16="http://schemas.microsoft.com/office/drawing/2014/main" xmlns="" id="{D25F6EE6-762E-9195-ADE0-397B414FAD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56" name="Straight Connector 20755">
                <a:extLst>
                  <a:ext uri="{FF2B5EF4-FFF2-40B4-BE49-F238E27FC236}">
                    <a16:creationId xmlns:a16="http://schemas.microsoft.com/office/drawing/2014/main" xmlns="" id="{25AA07CA-2650-BC99-D404-FF2055BFE5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57" name="Group 20756">
              <a:extLst>
                <a:ext uri="{FF2B5EF4-FFF2-40B4-BE49-F238E27FC236}">
                  <a16:creationId xmlns:a16="http://schemas.microsoft.com/office/drawing/2014/main" xmlns="" id="{1435F361-4C01-AA6B-FCC6-B8BF24952A09}"/>
                </a:ext>
              </a:extLst>
            </p:cNvPr>
            <p:cNvGrpSpPr/>
            <p:nvPr/>
          </p:nvGrpSpPr>
          <p:grpSpPr>
            <a:xfrm>
              <a:off x="10471396" y="2950252"/>
              <a:ext cx="113434" cy="113434"/>
              <a:chOff x="1346258" y="2339280"/>
              <a:chExt cx="153888" cy="153888"/>
            </a:xfrm>
          </p:grpSpPr>
          <p:cxnSp>
            <p:nvCxnSpPr>
              <p:cNvPr id="20758" name="Straight Connector 20757">
                <a:extLst>
                  <a:ext uri="{FF2B5EF4-FFF2-40B4-BE49-F238E27FC236}">
                    <a16:creationId xmlns:a16="http://schemas.microsoft.com/office/drawing/2014/main" xmlns="" id="{96079252-D985-139E-B330-A7F0BCAA169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59" name="Straight Connector 20758">
                <a:extLst>
                  <a:ext uri="{FF2B5EF4-FFF2-40B4-BE49-F238E27FC236}">
                    <a16:creationId xmlns:a16="http://schemas.microsoft.com/office/drawing/2014/main" xmlns="" id="{3CA8EA6A-7F31-9BEC-1127-5660FE6F7C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60" name="Group 20759">
              <a:extLst>
                <a:ext uri="{FF2B5EF4-FFF2-40B4-BE49-F238E27FC236}">
                  <a16:creationId xmlns:a16="http://schemas.microsoft.com/office/drawing/2014/main" xmlns="" id="{201968AF-3FAE-94AB-DBCA-EC80BAAEB85F}"/>
                </a:ext>
              </a:extLst>
            </p:cNvPr>
            <p:cNvGrpSpPr/>
            <p:nvPr/>
          </p:nvGrpSpPr>
          <p:grpSpPr>
            <a:xfrm>
              <a:off x="10696778" y="2950252"/>
              <a:ext cx="113434" cy="113434"/>
              <a:chOff x="1346258" y="2339280"/>
              <a:chExt cx="153888" cy="153888"/>
            </a:xfrm>
          </p:grpSpPr>
          <p:cxnSp>
            <p:nvCxnSpPr>
              <p:cNvPr id="20761" name="Straight Connector 20760">
                <a:extLst>
                  <a:ext uri="{FF2B5EF4-FFF2-40B4-BE49-F238E27FC236}">
                    <a16:creationId xmlns:a16="http://schemas.microsoft.com/office/drawing/2014/main" xmlns="" id="{96A5A633-B0D6-0725-26C7-E4B754F366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62" name="Straight Connector 20761">
                <a:extLst>
                  <a:ext uri="{FF2B5EF4-FFF2-40B4-BE49-F238E27FC236}">
                    <a16:creationId xmlns:a16="http://schemas.microsoft.com/office/drawing/2014/main" xmlns="" id="{DBC69693-BE15-8B55-4343-1865E14870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763" name="Group 20762">
              <a:extLst>
                <a:ext uri="{FF2B5EF4-FFF2-40B4-BE49-F238E27FC236}">
                  <a16:creationId xmlns:a16="http://schemas.microsoft.com/office/drawing/2014/main" xmlns="" id="{C9ABB012-C74D-3C33-55ED-C0224B7BCB81}"/>
                </a:ext>
              </a:extLst>
            </p:cNvPr>
            <p:cNvGrpSpPr/>
            <p:nvPr/>
          </p:nvGrpSpPr>
          <p:grpSpPr>
            <a:xfrm>
              <a:off x="11274742" y="2950252"/>
              <a:ext cx="113434" cy="113434"/>
              <a:chOff x="1346258" y="2339280"/>
              <a:chExt cx="153888" cy="153888"/>
            </a:xfrm>
          </p:grpSpPr>
          <p:cxnSp>
            <p:nvCxnSpPr>
              <p:cNvPr id="20764" name="Straight Connector 20763">
                <a:extLst>
                  <a:ext uri="{FF2B5EF4-FFF2-40B4-BE49-F238E27FC236}">
                    <a16:creationId xmlns:a16="http://schemas.microsoft.com/office/drawing/2014/main" xmlns="" id="{CC362F77-C91E-2BD0-004E-6BCA10834C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65" name="Straight Connector 20764">
                <a:extLst>
                  <a:ext uri="{FF2B5EF4-FFF2-40B4-BE49-F238E27FC236}">
                    <a16:creationId xmlns:a16="http://schemas.microsoft.com/office/drawing/2014/main" xmlns="" id="{E47C9771-9E63-20A5-4494-72D5BF2ECA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766" name="Group 20765">
            <a:extLst>
              <a:ext uri="{FF2B5EF4-FFF2-40B4-BE49-F238E27FC236}">
                <a16:creationId xmlns:a16="http://schemas.microsoft.com/office/drawing/2014/main" xmlns="" id="{29E84105-661C-1161-DE27-862136D224AD}"/>
              </a:ext>
            </a:extLst>
          </p:cNvPr>
          <p:cNvGrpSpPr/>
          <p:nvPr/>
        </p:nvGrpSpPr>
        <p:grpSpPr>
          <a:xfrm>
            <a:off x="6827892" y="3447038"/>
            <a:ext cx="4709829" cy="261611"/>
            <a:chOff x="920374" y="4207832"/>
            <a:chExt cx="5993403" cy="333875"/>
          </a:xfrm>
        </p:grpSpPr>
        <p:sp>
          <p:nvSpPr>
            <p:cNvPr id="20767" name="TextBox 20766">
              <a:extLst>
                <a:ext uri="{FF2B5EF4-FFF2-40B4-BE49-F238E27FC236}">
                  <a16:creationId xmlns:a16="http://schemas.microsoft.com/office/drawing/2014/main" xmlns="" id="{2328F05B-7B4F-6573-3068-C57271DBB2C7}"/>
                </a:ext>
              </a:extLst>
            </p:cNvPr>
            <p:cNvSpPr txBox="1"/>
            <p:nvPr/>
          </p:nvSpPr>
          <p:spPr bwMode="auto">
            <a:xfrm>
              <a:off x="92037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90</a:t>
              </a:r>
            </a:p>
          </p:txBody>
        </p:sp>
        <p:sp>
          <p:nvSpPr>
            <p:cNvPr id="20768" name="TextBox 20767">
              <a:extLst>
                <a:ext uri="{FF2B5EF4-FFF2-40B4-BE49-F238E27FC236}">
                  <a16:creationId xmlns:a16="http://schemas.microsoft.com/office/drawing/2014/main" xmlns="" id="{DA57E5AA-13A3-BCDC-6AE6-2F7F8783915C}"/>
                </a:ext>
              </a:extLst>
            </p:cNvPr>
            <p:cNvSpPr txBox="1"/>
            <p:nvPr/>
          </p:nvSpPr>
          <p:spPr bwMode="auto">
            <a:xfrm>
              <a:off x="1201175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61</a:t>
              </a:r>
            </a:p>
          </p:txBody>
        </p:sp>
        <p:sp>
          <p:nvSpPr>
            <p:cNvPr id="20769" name="TextBox 20768">
              <a:extLst>
                <a:ext uri="{FF2B5EF4-FFF2-40B4-BE49-F238E27FC236}">
                  <a16:creationId xmlns:a16="http://schemas.microsoft.com/office/drawing/2014/main" xmlns="" id="{6731E090-68A5-3D4E-3AB3-4FCCA20265D8}"/>
                </a:ext>
              </a:extLst>
            </p:cNvPr>
            <p:cNvSpPr txBox="1"/>
            <p:nvPr/>
          </p:nvSpPr>
          <p:spPr bwMode="auto">
            <a:xfrm>
              <a:off x="1483222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44</a:t>
              </a:r>
            </a:p>
          </p:txBody>
        </p:sp>
        <p:sp>
          <p:nvSpPr>
            <p:cNvPr id="20770" name="TextBox 20769">
              <a:extLst>
                <a:ext uri="{FF2B5EF4-FFF2-40B4-BE49-F238E27FC236}">
                  <a16:creationId xmlns:a16="http://schemas.microsoft.com/office/drawing/2014/main" xmlns="" id="{38BC1764-358A-E6C0-F8C1-FCAECBFCAC2B}"/>
                </a:ext>
              </a:extLst>
            </p:cNvPr>
            <p:cNvSpPr txBox="1"/>
            <p:nvPr/>
          </p:nvSpPr>
          <p:spPr bwMode="auto">
            <a:xfrm>
              <a:off x="1764025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31</a:t>
              </a:r>
            </a:p>
          </p:txBody>
        </p:sp>
        <p:sp>
          <p:nvSpPr>
            <p:cNvPr id="20771" name="TextBox 20770">
              <a:extLst>
                <a:ext uri="{FF2B5EF4-FFF2-40B4-BE49-F238E27FC236}">
                  <a16:creationId xmlns:a16="http://schemas.microsoft.com/office/drawing/2014/main" xmlns="" id="{1066CBE3-262E-F0EC-379D-2C8BFE2F168E}"/>
                </a:ext>
              </a:extLst>
            </p:cNvPr>
            <p:cNvSpPr txBox="1"/>
            <p:nvPr/>
          </p:nvSpPr>
          <p:spPr bwMode="auto">
            <a:xfrm>
              <a:off x="2040063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27</a:t>
              </a:r>
            </a:p>
          </p:txBody>
        </p:sp>
        <p:sp>
          <p:nvSpPr>
            <p:cNvPr id="20772" name="TextBox 20771">
              <a:extLst>
                <a:ext uri="{FF2B5EF4-FFF2-40B4-BE49-F238E27FC236}">
                  <a16:creationId xmlns:a16="http://schemas.microsoft.com/office/drawing/2014/main" xmlns="" id="{9352C26D-6E0A-595A-A6BC-96881556041E}"/>
                </a:ext>
              </a:extLst>
            </p:cNvPr>
            <p:cNvSpPr txBox="1"/>
            <p:nvPr/>
          </p:nvSpPr>
          <p:spPr bwMode="auto">
            <a:xfrm>
              <a:off x="2320863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21</a:t>
              </a:r>
            </a:p>
          </p:txBody>
        </p:sp>
        <p:sp>
          <p:nvSpPr>
            <p:cNvPr id="20773" name="TextBox 20772">
              <a:extLst>
                <a:ext uri="{FF2B5EF4-FFF2-40B4-BE49-F238E27FC236}">
                  <a16:creationId xmlns:a16="http://schemas.microsoft.com/office/drawing/2014/main" xmlns="" id="{C2893093-E66F-BB28-C4E1-F343FFA82D3A}"/>
                </a:ext>
              </a:extLst>
            </p:cNvPr>
            <p:cNvSpPr txBox="1"/>
            <p:nvPr/>
          </p:nvSpPr>
          <p:spPr bwMode="auto">
            <a:xfrm>
              <a:off x="2602912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0774" name="TextBox 20773">
              <a:extLst>
                <a:ext uri="{FF2B5EF4-FFF2-40B4-BE49-F238E27FC236}">
                  <a16:creationId xmlns:a16="http://schemas.microsoft.com/office/drawing/2014/main" xmlns="" id="{325E0B0C-EA2E-46D8-2C86-8F5EF4E8C453}"/>
                </a:ext>
              </a:extLst>
            </p:cNvPr>
            <p:cNvSpPr txBox="1"/>
            <p:nvPr/>
          </p:nvSpPr>
          <p:spPr bwMode="auto">
            <a:xfrm>
              <a:off x="288371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20775" name="TextBox 20774">
              <a:extLst>
                <a:ext uri="{FF2B5EF4-FFF2-40B4-BE49-F238E27FC236}">
                  <a16:creationId xmlns:a16="http://schemas.microsoft.com/office/drawing/2014/main" xmlns="" id="{7A2020AA-D0D8-15F3-104E-7F11AC09A066}"/>
                </a:ext>
              </a:extLst>
            </p:cNvPr>
            <p:cNvSpPr txBox="1"/>
            <p:nvPr/>
          </p:nvSpPr>
          <p:spPr bwMode="auto">
            <a:xfrm>
              <a:off x="316654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13</a:t>
              </a:r>
            </a:p>
          </p:txBody>
        </p:sp>
        <p:sp>
          <p:nvSpPr>
            <p:cNvPr id="20776" name="TextBox 20775">
              <a:extLst>
                <a:ext uri="{FF2B5EF4-FFF2-40B4-BE49-F238E27FC236}">
                  <a16:creationId xmlns:a16="http://schemas.microsoft.com/office/drawing/2014/main" xmlns="" id="{00C8BEC0-CBCC-1156-2259-0662CA296ECC}"/>
                </a:ext>
              </a:extLst>
            </p:cNvPr>
            <p:cNvSpPr txBox="1"/>
            <p:nvPr/>
          </p:nvSpPr>
          <p:spPr bwMode="auto">
            <a:xfrm>
              <a:off x="3447344" y="4207832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20777" name="TextBox 20776">
              <a:extLst>
                <a:ext uri="{FF2B5EF4-FFF2-40B4-BE49-F238E27FC236}">
                  <a16:creationId xmlns:a16="http://schemas.microsoft.com/office/drawing/2014/main" xmlns="" id="{1CAB12DA-86A8-937A-D981-E28BD87A6187}"/>
                </a:ext>
              </a:extLst>
            </p:cNvPr>
            <p:cNvSpPr txBox="1"/>
            <p:nvPr/>
          </p:nvSpPr>
          <p:spPr bwMode="auto">
            <a:xfrm>
              <a:off x="377529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0778" name="TextBox 20777">
              <a:extLst>
                <a:ext uri="{FF2B5EF4-FFF2-40B4-BE49-F238E27FC236}">
                  <a16:creationId xmlns:a16="http://schemas.microsoft.com/office/drawing/2014/main" xmlns="" id="{9CD1A55B-090F-9D48-9302-8922AAABD8D9}"/>
                </a:ext>
              </a:extLst>
            </p:cNvPr>
            <p:cNvSpPr txBox="1"/>
            <p:nvPr/>
          </p:nvSpPr>
          <p:spPr bwMode="auto">
            <a:xfrm>
              <a:off x="405609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0779" name="TextBox 20778">
              <a:extLst>
                <a:ext uri="{FF2B5EF4-FFF2-40B4-BE49-F238E27FC236}">
                  <a16:creationId xmlns:a16="http://schemas.microsoft.com/office/drawing/2014/main" xmlns="" id="{010907CA-4DA2-B1B1-1479-5961054AF0B9}"/>
                </a:ext>
              </a:extLst>
            </p:cNvPr>
            <p:cNvSpPr txBox="1"/>
            <p:nvPr/>
          </p:nvSpPr>
          <p:spPr bwMode="auto">
            <a:xfrm>
              <a:off x="4332129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0780" name="TextBox 20779">
              <a:extLst>
                <a:ext uri="{FF2B5EF4-FFF2-40B4-BE49-F238E27FC236}">
                  <a16:creationId xmlns:a16="http://schemas.microsoft.com/office/drawing/2014/main" xmlns="" id="{4FAF7D73-94C6-6340-700B-F09278E7AADF}"/>
                </a:ext>
              </a:extLst>
            </p:cNvPr>
            <p:cNvSpPr txBox="1"/>
            <p:nvPr/>
          </p:nvSpPr>
          <p:spPr bwMode="auto">
            <a:xfrm>
              <a:off x="4612929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0781" name="TextBox 20780">
              <a:extLst>
                <a:ext uri="{FF2B5EF4-FFF2-40B4-BE49-F238E27FC236}">
                  <a16:creationId xmlns:a16="http://schemas.microsoft.com/office/drawing/2014/main" xmlns="" id="{7328F102-C148-34F6-02E1-AC5E649A98CD}"/>
                </a:ext>
              </a:extLst>
            </p:cNvPr>
            <p:cNvSpPr txBox="1"/>
            <p:nvPr/>
          </p:nvSpPr>
          <p:spPr bwMode="auto">
            <a:xfrm>
              <a:off x="4894978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782" name="TextBox 20781">
              <a:extLst>
                <a:ext uri="{FF2B5EF4-FFF2-40B4-BE49-F238E27FC236}">
                  <a16:creationId xmlns:a16="http://schemas.microsoft.com/office/drawing/2014/main" xmlns="" id="{CF87A273-4F32-83A3-F7FE-B0E9C2415BA4}"/>
                </a:ext>
              </a:extLst>
            </p:cNvPr>
            <p:cNvSpPr txBox="1"/>
            <p:nvPr/>
          </p:nvSpPr>
          <p:spPr bwMode="auto">
            <a:xfrm>
              <a:off x="517578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783" name="TextBox 20782">
              <a:extLst>
                <a:ext uri="{FF2B5EF4-FFF2-40B4-BE49-F238E27FC236}">
                  <a16:creationId xmlns:a16="http://schemas.microsoft.com/office/drawing/2014/main" xmlns="" id="{F6A6E896-9258-502E-0023-4F7A388FD695}"/>
                </a:ext>
              </a:extLst>
            </p:cNvPr>
            <p:cNvSpPr txBox="1"/>
            <p:nvPr/>
          </p:nvSpPr>
          <p:spPr bwMode="auto">
            <a:xfrm>
              <a:off x="5448473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784" name="TextBox 20783">
              <a:extLst>
                <a:ext uri="{FF2B5EF4-FFF2-40B4-BE49-F238E27FC236}">
                  <a16:creationId xmlns:a16="http://schemas.microsoft.com/office/drawing/2014/main" xmlns="" id="{FE56419D-4114-265E-4679-D7D9713726BC}"/>
                </a:ext>
              </a:extLst>
            </p:cNvPr>
            <p:cNvSpPr txBox="1"/>
            <p:nvPr/>
          </p:nvSpPr>
          <p:spPr bwMode="auto">
            <a:xfrm>
              <a:off x="5729275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785" name="TextBox 20784">
              <a:extLst>
                <a:ext uri="{FF2B5EF4-FFF2-40B4-BE49-F238E27FC236}">
                  <a16:creationId xmlns:a16="http://schemas.microsoft.com/office/drawing/2014/main" xmlns="" id="{D6C9E263-29A2-6949-2B1B-17970A117342}"/>
                </a:ext>
              </a:extLst>
            </p:cNvPr>
            <p:cNvSpPr txBox="1"/>
            <p:nvPr/>
          </p:nvSpPr>
          <p:spPr bwMode="auto">
            <a:xfrm>
              <a:off x="6034890" y="4207833"/>
              <a:ext cx="326789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786" name="TextBox 20785">
              <a:extLst>
                <a:ext uri="{FF2B5EF4-FFF2-40B4-BE49-F238E27FC236}">
                  <a16:creationId xmlns:a16="http://schemas.microsoft.com/office/drawing/2014/main" xmlns="" id="{913E816C-0E33-8F44-7FF6-C3F409D73341}"/>
                </a:ext>
              </a:extLst>
            </p:cNvPr>
            <p:cNvSpPr txBox="1"/>
            <p:nvPr/>
          </p:nvSpPr>
          <p:spPr bwMode="auto">
            <a:xfrm>
              <a:off x="631108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787" name="TextBox 20786">
              <a:extLst>
                <a:ext uri="{FF2B5EF4-FFF2-40B4-BE49-F238E27FC236}">
                  <a16:creationId xmlns:a16="http://schemas.microsoft.com/office/drawing/2014/main" xmlns="" id="{43425895-C016-7E72-E0E5-B4B9EA4A9CB5}"/>
                </a:ext>
              </a:extLst>
            </p:cNvPr>
            <p:cNvSpPr txBox="1"/>
            <p:nvPr/>
          </p:nvSpPr>
          <p:spPr bwMode="auto">
            <a:xfrm>
              <a:off x="658699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875" name="Group 20874">
            <a:extLst>
              <a:ext uri="{FF2B5EF4-FFF2-40B4-BE49-F238E27FC236}">
                <a16:creationId xmlns:a16="http://schemas.microsoft.com/office/drawing/2014/main" xmlns="" id="{6D17E8C7-4ECD-5C64-CCAA-6D8C2BF43250}"/>
              </a:ext>
            </a:extLst>
          </p:cNvPr>
          <p:cNvGrpSpPr/>
          <p:nvPr/>
        </p:nvGrpSpPr>
        <p:grpSpPr>
          <a:xfrm>
            <a:off x="6928796" y="5687193"/>
            <a:ext cx="4938849" cy="307777"/>
            <a:chOff x="991645" y="4207833"/>
            <a:chExt cx="6284840" cy="392794"/>
          </a:xfrm>
        </p:grpSpPr>
        <p:sp>
          <p:nvSpPr>
            <p:cNvPr id="20876" name="TextBox 20875">
              <a:extLst>
                <a:ext uri="{FF2B5EF4-FFF2-40B4-BE49-F238E27FC236}">
                  <a16:creationId xmlns:a16="http://schemas.microsoft.com/office/drawing/2014/main" xmlns="" id="{70654F82-C10F-309C-CBD0-8C8837F355D3}"/>
                </a:ext>
              </a:extLst>
            </p:cNvPr>
            <p:cNvSpPr txBox="1"/>
            <p:nvPr/>
          </p:nvSpPr>
          <p:spPr bwMode="auto">
            <a:xfrm>
              <a:off x="991645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877" name="TextBox 20876">
              <a:extLst>
                <a:ext uri="{FF2B5EF4-FFF2-40B4-BE49-F238E27FC236}">
                  <a16:creationId xmlns:a16="http://schemas.microsoft.com/office/drawing/2014/main" xmlns="" id="{013301FC-D936-42CC-E98C-214F38853E5B}"/>
                </a:ext>
              </a:extLst>
            </p:cNvPr>
            <p:cNvSpPr txBox="1"/>
            <p:nvPr/>
          </p:nvSpPr>
          <p:spPr bwMode="auto">
            <a:xfrm>
              <a:off x="1272446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878" name="TextBox 20877">
              <a:extLst>
                <a:ext uri="{FF2B5EF4-FFF2-40B4-BE49-F238E27FC236}">
                  <a16:creationId xmlns:a16="http://schemas.microsoft.com/office/drawing/2014/main" xmlns="" id="{64C867FB-8109-A15F-E5E4-A1DB117A8086}"/>
                </a:ext>
              </a:extLst>
            </p:cNvPr>
            <p:cNvSpPr txBox="1"/>
            <p:nvPr/>
          </p:nvSpPr>
          <p:spPr bwMode="auto">
            <a:xfrm>
              <a:off x="1554495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879" name="TextBox 20878">
              <a:extLst>
                <a:ext uri="{FF2B5EF4-FFF2-40B4-BE49-F238E27FC236}">
                  <a16:creationId xmlns:a16="http://schemas.microsoft.com/office/drawing/2014/main" xmlns="" id="{F118A6AC-9AEE-5042-3606-83BFA8696670}"/>
                </a:ext>
              </a:extLst>
            </p:cNvPr>
            <p:cNvSpPr txBox="1"/>
            <p:nvPr/>
          </p:nvSpPr>
          <p:spPr bwMode="auto">
            <a:xfrm>
              <a:off x="1835296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880" name="TextBox 20879">
              <a:extLst>
                <a:ext uri="{FF2B5EF4-FFF2-40B4-BE49-F238E27FC236}">
                  <a16:creationId xmlns:a16="http://schemas.microsoft.com/office/drawing/2014/main" xmlns="" id="{1FF74993-2D48-BE72-79B7-89180D9A88EF}"/>
                </a:ext>
              </a:extLst>
            </p:cNvPr>
            <p:cNvSpPr txBox="1"/>
            <p:nvPr/>
          </p:nvSpPr>
          <p:spPr bwMode="auto">
            <a:xfrm>
              <a:off x="2111334" y="420783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0881" name="TextBox 20880">
              <a:extLst>
                <a:ext uri="{FF2B5EF4-FFF2-40B4-BE49-F238E27FC236}">
                  <a16:creationId xmlns:a16="http://schemas.microsoft.com/office/drawing/2014/main" xmlns="" id="{22A9891C-F704-CFA8-4F26-2ABD531684CF}"/>
                </a:ext>
              </a:extLst>
            </p:cNvPr>
            <p:cNvSpPr txBox="1"/>
            <p:nvPr/>
          </p:nvSpPr>
          <p:spPr bwMode="auto">
            <a:xfrm>
              <a:off x="234645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20882" name="TextBox 20881">
              <a:extLst>
                <a:ext uri="{FF2B5EF4-FFF2-40B4-BE49-F238E27FC236}">
                  <a16:creationId xmlns:a16="http://schemas.microsoft.com/office/drawing/2014/main" xmlns="" id="{5376A03F-E760-8823-5B46-EDF2CC84C783}"/>
                </a:ext>
              </a:extLst>
            </p:cNvPr>
            <p:cNvSpPr txBox="1"/>
            <p:nvPr/>
          </p:nvSpPr>
          <p:spPr bwMode="auto">
            <a:xfrm>
              <a:off x="2628499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20883" name="TextBox 20882">
              <a:extLst>
                <a:ext uri="{FF2B5EF4-FFF2-40B4-BE49-F238E27FC236}">
                  <a16:creationId xmlns:a16="http://schemas.microsoft.com/office/drawing/2014/main" xmlns="" id="{8A77C1D6-247D-3245-ECDC-6E59F7736156}"/>
                </a:ext>
              </a:extLst>
            </p:cNvPr>
            <p:cNvSpPr txBox="1"/>
            <p:nvPr/>
          </p:nvSpPr>
          <p:spPr bwMode="auto">
            <a:xfrm>
              <a:off x="290930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20884" name="TextBox 20883">
              <a:extLst>
                <a:ext uri="{FF2B5EF4-FFF2-40B4-BE49-F238E27FC236}">
                  <a16:creationId xmlns:a16="http://schemas.microsoft.com/office/drawing/2014/main" xmlns="" id="{6F6EB7B7-8B8E-74A1-ED36-8A45A1206394}"/>
                </a:ext>
              </a:extLst>
            </p:cNvPr>
            <p:cNvSpPr txBox="1"/>
            <p:nvPr/>
          </p:nvSpPr>
          <p:spPr bwMode="auto">
            <a:xfrm>
              <a:off x="319213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20885" name="TextBox 20884">
              <a:extLst>
                <a:ext uri="{FF2B5EF4-FFF2-40B4-BE49-F238E27FC236}">
                  <a16:creationId xmlns:a16="http://schemas.microsoft.com/office/drawing/2014/main" xmlns="" id="{74660751-BBC4-D973-31BE-F2F1EF5D366A}"/>
                </a:ext>
              </a:extLst>
            </p:cNvPr>
            <p:cNvSpPr txBox="1"/>
            <p:nvPr/>
          </p:nvSpPr>
          <p:spPr bwMode="auto">
            <a:xfrm>
              <a:off x="3472931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20886" name="TextBox 20885">
              <a:extLst>
                <a:ext uri="{FF2B5EF4-FFF2-40B4-BE49-F238E27FC236}">
                  <a16:creationId xmlns:a16="http://schemas.microsoft.com/office/drawing/2014/main" xmlns="" id="{608DEEEF-AF27-5F2E-C376-ADE63A2EF1EF}"/>
                </a:ext>
              </a:extLst>
            </p:cNvPr>
            <p:cNvSpPr txBox="1"/>
            <p:nvPr/>
          </p:nvSpPr>
          <p:spPr bwMode="auto">
            <a:xfrm>
              <a:off x="375498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0887" name="TextBox 20886">
              <a:extLst>
                <a:ext uri="{FF2B5EF4-FFF2-40B4-BE49-F238E27FC236}">
                  <a16:creationId xmlns:a16="http://schemas.microsoft.com/office/drawing/2014/main" xmlns="" id="{31AE02F9-AA02-3E31-0B30-089293EA01C5}"/>
                </a:ext>
              </a:extLst>
            </p:cNvPr>
            <p:cNvSpPr txBox="1"/>
            <p:nvPr/>
          </p:nvSpPr>
          <p:spPr bwMode="auto">
            <a:xfrm>
              <a:off x="4035781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22</a:t>
              </a:r>
            </a:p>
          </p:txBody>
        </p:sp>
        <p:sp>
          <p:nvSpPr>
            <p:cNvPr id="20888" name="TextBox 20887">
              <a:extLst>
                <a:ext uri="{FF2B5EF4-FFF2-40B4-BE49-F238E27FC236}">
                  <a16:creationId xmlns:a16="http://schemas.microsoft.com/office/drawing/2014/main" xmlns="" id="{F47D8481-9483-CFF7-815B-323AE99877FC}"/>
                </a:ext>
              </a:extLst>
            </p:cNvPr>
            <p:cNvSpPr txBox="1"/>
            <p:nvPr/>
          </p:nvSpPr>
          <p:spPr bwMode="auto">
            <a:xfrm>
              <a:off x="4311819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20889" name="TextBox 20888">
              <a:extLst>
                <a:ext uri="{FF2B5EF4-FFF2-40B4-BE49-F238E27FC236}">
                  <a16:creationId xmlns:a16="http://schemas.microsoft.com/office/drawing/2014/main" xmlns="" id="{B3B58EC0-B4E1-B048-1334-0658073EE71C}"/>
                </a:ext>
              </a:extLst>
            </p:cNvPr>
            <p:cNvSpPr txBox="1"/>
            <p:nvPr/>
          </p:nvSpPr>
          <p:spPr bwMode="auto">
            <a:xfrm>
              <a:off x="459262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26</a:t>
              </a:r>
            </a:p>
          </p:txBody>
        </p:sp>
        <p:sp>
          <p:nvSpPr>
            <p:cNvPr id="20890" name="TextBox 20889">
              <a:extLst>
                <a:ext uri="{FF2B5EF4-FFF2-40B4-BE49-F238E27FC236}">
                  <a16:creationId xmlns:a16="http://schemas.microsoft.com/office/drawing/2014/main" xmlns="" id="{193F4D20-3638-EE4A-CAB4-B8AAC52F91E4}"/>
                </a:ext>
              </a:extLst>
            </p:cNvPr>
            <p:cNvSpPr txBox="1"/>
            <p:nvPr/>
          </p:nvSpPr>
          <p:spPr bwMode="auto">
            <a:xfrm>
              <a:off x="4874669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28</a:t>
              </a:r>
            </a:p>
          </p:txBody>
        </p:sp>
        <p:sp>
          <p:nvSpPr>
            <p:cNvPr id="20891" name="TextBox 20890">
              <a:extLst>
                <a:ext uri="{FF2B5EF4-FFF2-40B4-BE49-F238E27FC236}">
                  <a16:creationId xmlns:a16="http://schemas.microsoft.com/office/drawing/2014/main" xmlns="" id="{BC1483EB-CB98-B5E5-89BF-03231FB9F794}"/>
                </a:ext>
              </a:extLst>
            </p:cNvPr>
            <p:cNvSpPr txBox="1"/>
            <p:nvPr/>
          </p:nvSpPr>
          <p:spPr bwMode="auto">
            <a:xfrm>
              <a:off x="5155470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20892" name="TextBox 20891">
              <a:extLst>
                <a:ext uri="{FF2B5EF4-FFF2-40B4-BE49-F238E27FC236}">
                  <a16:creationId xmlns:a16="http://schemas.microsoft.com/office/drawing/2014/main" xmlns="" id="{82B6EAD9-3FEC-6F03-47A3-C957304877C7}"/>
                </a:ext>
              </a:extLst>
            </p:cNvPr>
            <p:cNvSpPr txBox="1"/>
            <p:nvPr/>
          </p:nvSpPr>
          <p:spPr bwMode="auto">
            <a:xfrm>
              <a:off x="5428164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32</a:t>
              </a:r>
            </a:p>
          </p:txBody>
        </p:sp>
        <p:sp>
          <p:nvSpPr>
            <p:cNvPr id="20893" name="TextBox 20892">
              <a:extLst>
                <a:ext uri="{FF2B5EF4-FFF2-40B4-BE49-F238E27FC236}">
                  <a16:creationId xmlns:a16="http://schemas.microsoft.com/office/drawing/2014/main" xmlns="" id="{F79EC885-DA3C-F4FB-F68F-C0E13B503893}"/>
                </a:ext>
              </a:extLst>
            </p:cNvPr>
            <p:cNvSpPr txBox="1"/>
            <p:nvPr/>
          </p:nvSpPr>
          <p:spPr bwMode="auto">
            <a:xfrm>
              <a:off x="5708965" y="420783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34</a:t>
              </a:r>
            </a:p>
          </p:txBody>
        </p:sp>
        <p:sp>
          <p:nvSpPr>
            <p:cNvPr id="20894" name="TextBox 20893">
              <a:extLst>
                <a:ext uri="{FF2B5EF4-FFF2-40B4-BE49-F238E27FC236}">
                  <a16:creationId xmlns:a16="http://schemas.microsoft.com/office/drawing/2014/main" xmlns="" id="{EEE2AF56-E80C-5126-9441-2B2A147DB7AC}"/>
                </a:ext>
              </a:extLst>
            </p:cNvPr>
            <p:cNvSpPr txBox="1"/>
            <p:nvPr/>
          </p:nvSpPr>
          <p:spPr bwMode="auto">
            <a:xfrm>
              <a:off x="5964514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  <p:sp>
          <p:nvSpPr>
            <p:cNvPr id="20895" name="TextBox 20894">
              <a:extLst>
                <a:ext uri="{FF2B5EF4-FFF2-40B4-BE49-F238E27FC236}">
                  <a16:creationId xmlns:a16="http://schemas.microsoft.com/office/drawing/2014/main" xmlns="" id="{B7628057-E952-455A-C415-A45D05B13060}"/>
                </a:ext>
              </a:extLst>
            </p:cNvPr>
            <p:cNvSpPr txBox="1"/>
            <p:nvPr/>
          </p:nvSpPr>
          <p:spPr bwMode="auto">
            <a:xfrm>
              <a:off x="6240704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38</a:t>
              </a:r>
            </a:p>
          </p:txBody>
        </p:sp>
        <p:sp>
          <p:nvSpPr>
            <p:cNvPr id="20896" name="TextBox 20895">
              <a:extLst>
                <a:ext uri="{FF2B5EF4-FFF2-40B4-BE49-F238E27FC236}">
                  <a16:creationId xmlns:a16="http://schemas.microsoft.com/office/drawing/2014/main" xmlns="" id="{71CD32A9-2196-D94B-FB8F-C24A63E144C2}"/>
                </a:ext>
              </a:extLst>
            </p:cNvPr>
            <p:cNvSpPr txBox="1"/>
            <p:nvPr/>
          </p:nvSpPr>
          <p:spPr bwMode="auto">
            <a:xfrm>
              <a:off x="6516616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20963" name="TextBox 20962">
              <a:extLst>
                <a:ext uri="{FF2B5EF4-FFF2-40B4-BE49-F238E27FC236}">
                  <a16:creationId xmlns:a16="http://schemas.microsoft.com/office/drawing/2014/main" xmlns="" id="{F120CCD5-FD4D-D139-1B24-4B7AAFDFC92D}"/>
                </a:ext>
              </a:extLst>
            </p:cNvPr>
            <p:cNvSpPr txBox="1"/>
            <p:nvPr/>
          </p:nvSpPr>
          <p:spPr bwMode="auto">
            <a:xfrm>
              <a:off x="6808947" y="4207833"/>
              <a:ext cx="467538" cy="39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42</a:t>
              </a:r>
            </a:p>
          </p:txBody>
        </p:sp>
      </p:grpSp>
      <p:sp>
        <p:nvSpPr>
          <p:cNvPr id="20897" name="TextBox 20896">
            <a:extLst>
              <a:ext uri="{FF2B5EF4-FFF2-40B4-BE49-F238E27FC236}">
                <a16:creationId xmlns:a16="http://schemas.microsoft.com/office/drawing/2014/main" xmlns="" id="{ABDB4D03-A4F5-AF3E-61F7-E75057E61F6B}"/>
              </a:ext>
            </a:extLst>
          </p:cNvPr>
          <p:cNvSpPr txBox="1"/>
          <p:nvPr/>
        </p:nvSpPr>
        <p:spPr bwMode="auto">
          <a:xfrm>
            <a:off x="8838591" y="5857973"/>
            <a:ext cx="4948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20898" name="Group 20897">
            <a:extLst>
              <a:ext uri="{FF2B5EF4-FFF2-40B4-BE49-F238E27FC236}">
                <a16:creationId xmlns:a16="http://schemas.microsoft.com/office/drawing/2014/main" xmlns="" id="{D4D3E7E4-A7EF-08A3-B5BA-884CC74911C4}"/>
              </a:ext>
            </a:extLst>
          </p:cNvPr>
          <p:cNvGrpSpPr/>
          <p:nvPr/>
        </p:nvGrpSpPr>
        <p:grpSpPr>
          <a:xfrm rot="5400000">
            <a:off x="10303140" y="4382108"/>
            <a:ext cx="74634" cy="2658427"/>
            <a:chOff x="779453" y="-94611"/>
            <a:chExt cx="518712" cy="4918387"/>
          </a:xfrm>
        </p:grpSpPr>
        <p:cxnSp>
          <p:nvCxnSpPr>
            <p:cNvPr id="20899" name="Straight Connector 20898">
              <a:extLst>
                <a:ext uri="{FF2B5EF4-FFF2-40B4-BE49-F238E27FC236}">
                  <a16:creationId xmlns:a16="http://schemas.microsoft.com/office/drawing/2014/main" xmlns="" id="{572BD807-2C54-5E42-A469-B16D3F0A62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0" name="Straight Connector 20899">
              <a:extLst>
                <a:ext uri="{FF2B5EF4-FFF2-40B4-BE49-F238E27FC236}">
                  <a16:creationId xmlns:a16="http://schemas.microsoft.com/office/drawing/2014/main" xmlns="" id="{E7397D35-319A-FB63-DF25-51AB877DC8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1" name="Straight Connector 20900">
              <a:extLst>
                <a:ext uri="{FF2B5EF4-FFF2-40B4-BE49-F238E27FC236}">
                  <a16:creationId xmlns:a16="http://schemas.microsoft.com/office/drawing/2014/main" xmlns="" id="{1517787B-B043-3E12-F4C9-E7FFAF560C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2" name="Straight Connector 20901">
              <a:extLst>
                <a:ext uri="{FF2B5EF4-FFF2-40B4-BE49-F238E27FC236}">
                  <a16:creationId xmlns:a16="http://schemas.microsoft.com/office/drawing/2014/main" xmlns="" id="{A234312D-A0E0-12DE-6C58-55E04A437D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3" name="Straight Connector 20902">
              <a:extLst>
                <a:ext uri="{FF2B5EF4-FFF2-40B4-BE49-F238E27FC236}">
                  <a16:creationId xmlns:a16="http://schemas.microsoft.com/office/drawing/2014/main" xmlns="" id="{3FBE4DEB-2FCE-3F48-68B3-06B292219B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4" name="Straight Connector 20903">
              <a:extLst>
                <a:ext uri="{FF2B5EF4-FFF2-40B4-BE49-F238E27FC236}">
                  <a16:creationId xmlns:a16="http://schemas.microsoft.com/office/drawing/2014/main" xmlns="" id="{E67125D8-7D0D-FC06-7D58-85BC0EAF193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5" name="Straight Connector 20904">
              <a:extLst>
                <a:ext uri="{FF2B5EF4-FFF2-40B4-BE49-F238E27FC236}">
                  <a16:creationId xmlns:a16="http://schemas.microsoft.com/office/drawing/2014/main" xmlns="" id="{43957BC1-553B-CA09-6FFF-3EB7DA736A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0028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6" name="Straight Connector 20905">
              <a:extLst>
                <a:ext uri="{FF2B5EF4-FFF2-40B4-BE49-F238E27FC236}">
                  <a16:creationId xmlns:a16="http://schemas.microsoft.com/office/drawing/2014/main" xmlns="" id="{CCE37F88-614E-77D7-0EFD-D856A95834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4133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7" name="Straight Connector 20906">
              <a:extLst>
                <a:ext uri="{FF2B5EF4-FFF2-40B4-BE49-F238E27FC236}">
                  <a16:creationId xmlns:a16="http://schemas.microsoft.com/office/drawing/2014/main" xmlns="" id="{147980C2-D9B8-0386-6CA5-00E3A94AE5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8237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8" name="Straight Connector 20907">
              <a:extLst>
                <a:ext uri="{FF2B5EF4-FFF2-40B4-BE49-F238E27FC236}">
                  <a16:creationId xmlns:a16="http://schemas.microsoft.com/office/drawing/2014/main" xmlns="" id="{FF8A727F-4F63-D764-DCA1-B0654F3EC1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6" y="1141139"/>
              <a:ext cx="518688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09" name="Straight Connector 20908">
              <a:extLst>
                <a:ext uri="{FF2B5EF4-FFF2-40B4-BE49-F238E27FC236}">
                  <a16:creationId xmlns:a16="http://schemas.microsoft.com/office/drawing/2014/main" xmlns="" id="{4AB4D0E9-9B6B-2F31-5605-81487CF6A6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727016"/>
              <a:ext cx="51869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10" name="Straight Connector 20909">
              <a:extLst>
                <a:ext uri="{FF2B5EF4-FFF2-40B4-BE49-F238E27FC236}">
                  <a16:creationId xmlns:a16="http://schemas.microsoft.com/office/drawing/2014/main" xmlns="" id="{43C9E7D1-5506-A165-F4DC-77D86A65D5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6" y="320588"/>
              <a:ext cx="518691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64" name="Straight Connector 20963">
              <a:extLst>
                <a:ext uri="{FF2B5EF4-FFF2-40B4-BE49-F238E27FC236}">
                  <a16:creationId xmlns:a16="http://schemas.microsoft.com/office/drawing/2014/main" xmlns="" id="{53D157CE-BAC6-F3A8-9A91-11DD81B4EA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-94611"/>
              <a:ext cx="518712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11" name="Group 20910">
            <a:extLst>
              <a:ext uri="{FF2B5EF4-FFF2-40B4-BE49-F238E27FC236}">
                <a16:creationId xmlns:a16="http://schemas.microsoft.com/office/drawing/2014/main" xmlns="" id="{D666A12C-BBB6-24E0-7AF0-CD7315BE2341}"/>
              </a:ext>
            </a:extLst>
          </p:cNvPr>
          <p:cNvGrpSpPr/>
          <p:nvPr/>
        </p:nvGrpSpPr>
        <p:grpSpPr>
          <a:xfrm>
            <a:off x="6658643" y="3603502"/>
            <a:ext cx="360526" cy="2159001"/>
            <a:chOff x="542391" y="1533347"/>
            <a:chExt cx="458780" cy="2753290"/>
          </a:xfrm>
        </p:grpSpPr>
        <p:sp>
          <p:nvSpPr>
            <p:cNvPr id="20912" name="TextBox 20911">
              <a:extLst>
                <a:ext uri="{FF2B5EF4-FFF2-40B4-BE49-F238E27FC236}">
                  <a16:creationId xmlns:a16="http://schemas.microsoft.com/office/drawing/2014/main" xmlns="" id="{798F321E-47CC-32A8-0200-92A2EE60EBF9}"/>
                </a:ext>
              </a:extLst>
            </p:cNvPr>
            <p:cNvSpPr txBox="1"/>
            <p:nvPr/>
          </p:nvSpPr>
          <p:spPr bwMode="auto">
            <a:xfrm>
              <a:off x="542391" y="1533347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20913" name="TextBox 20912">
              <a:extLst>
                <a:ext uri="{FF2B5EF4-FFF2-40B4-BE49-F238E27FC236}">
                  <a16:creationId xmlns:a16="http://schemas.microsoft.com/office/drawing/2014/main" xmlns="" id="{0F10806B-7D5D-B3C9-7D62-C8397EAABB25}"/>
                </a:ext>
              </a:extLst>
            </p:cNvPr>
            <p:cNvSpPr txBox="1"/>
            <p:nvPr/>
          </p:nvSpPr>
          <p:spPr bwMode="auto">
            <a:xfrm>
              <a:off x="633763" y="2022450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20914" name="TextBox 20913">
              <a:extLst>
                <a:ext uri="{FF2B5EF4-FFF2-40B4-BE49-F238E27FC236}">
                  <a16:creationId xmlns:a16="http://schemas.microsoft.com/office/drawing/2014/main" xmlns="" id="{7A2B6A9E-839B-0C1A-44DF-DDFD56AFE2F3}"/>
                </a:ext>
              </a:extLst>
            </p:cNvPr>
            <p:cNvSpPr txBox="1"/>
            <p:nvPr/>
          </p:nvSpPr>
          <p:spPr bwMode="auto">
            <a:xfrm>
              <a:off x="633763" y="2511553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20915" name="TextBox 20914">
              <a:extLst>
                <a:ext uri="{FF2B5EF4-FFF2-40B4-BE49-F238E27FC236}">
                  <a16:creationId xmlns:a16="http://schemas.microsoft.com/office/drawing/2014/main" xmlns="" id="{8BEDE9FE-E078-9C20-5F42-615A1C2EB43C}"/>
                </a:ext>
              </a:extLst>
            </p:cNvPr>
            <p:cNvSpPr txBox="1"/>
            <p:nvPr/>
          </p:nvSpPr>
          <p:spPr bwMode="auto">
            <a:xfrm>
              <a:off x="633763" y="3000656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20916" name="TextBox 20915">
              <a:extLst>
                <a:ext uri="{FF2B5EF4-FFF2-40B4-BE49-F238E27FC236}">
                  <a16:creationId xmlns:a16="http://schemas.microsoft.com/office/drawing/2014/main" xmlns="" id="{BE3E4CC3-ED3B-6343-0C08-1597FF24A0DB}"/>
                </a:ext>
              </a:extLst>
            </p:cNvPr>
            <p:cNvSpPr txBox="1"/>
            <p:nvPr/>
          </p:nvSpPr>
          <p:spPr bwMode="auto">
            <a:xfrm>
              <a:off x="633763" y="3489759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0917" name="TextBox 20916">
              <a:extLst>
                <a:ext uri="{FF2B5EF4-FFF2-40B4-BE49-F238E27FC236}">
                  <a16:creationId xmlns:a16="http://schemas.microsoft.com/office/drawing/2014/main" xmlns="" id="{9232EA71-FAFA-D26D-9086-3E5F46173AC1}"/>
                </a:ext>
              </a:extLst>
            </p:cNvPr>
            <p:cNvSpPr txBox="1"/>
            <p:nvPr/>
          </p:nvSpPr>
          <p:spPr bwMode="auto">
            <a:xfrm>
              <a:off x="725133" y="3978860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20918" name="Freeform: Shape 20917">
            <a:extLst>
              <a:ext uri="{FF2B5EF4-FFF2-40B4-BE49-F238E27FC236}">
                <a16:creationId xmlns:a16="http://schemas.microsoft.com/office/drawing/2014/main" xmlns="" id="{E469FC96-375A-AFEB-9025-AF25CCBAFCA8}"/>
              </a:ext>
            </a:extLst>
          </p:cNvPr>
          <p:cNvSpPr/>
          <p:nvPr/>
        </p:nvSpPr>
        <p:spPr bwMode="auto">
          <a:xfrm>
            <a:off x="7029023" y="3733528"/>
            <a:ext cx="4651802" cy="1940478"/>
          </a:xfrm>
          <a:custGeom>
            <a:avLst/>
            <a:gdLst>
              <a:gd name="connsiteX0" fmla="*/ 0 w 5053013"/>
              <a:gd name="connsiteY0" fmla="*/ 0 h 2476500"/>
              <a:gd name="connsiteX1" fmla="*/ 0 w 5053013"/>
              <a:gd name="connsiteY1" fmla="*/ 2476500 h 2476500"/>
              <a:gd name="connsiteX2" fmla="*/ 5053013 w 5053013"/>
              <a:gd name="connsiteY2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3013" h="2476500">
                <a:moveTo>
                  <a:pt x="0" y="0"/>
                </a:moveTo>
                <a:lnTo>
                  <a:pt x="0" y="2476500"/>
                </a:lnTo>
                <a:lnTo>
                  <a:pt x="5053013" y="24765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19" name="Group 20918">
            <a:extLst>
              <a:ext uri="{FF2B5EF4-FFF2-40B4-BE49-F238E27FC236}">
                <a16:creationId xmlns:a16="http://schemas.microsoft.com/office/drawing/2014/main" xmlns="" id="{7415B30B-BF99-E09C-E5C8-4EE57248B7EA}"/>
              </a:ext>
            </a:extLst>
          </p:cNvPr>
          <p:cNvGrpSpPr/>
          <p:nvPr/>
        </p:nvGrpSpPr>
        <p:grpSpPr>
          <a:xfrm rot="5400000">
            <a:off x="7878210" y="4823862"/>
            <a:ext cx="74634" cy="1774922"/>
            <a:chOff x="779453" y="1539976"/>
            <a:chExt cx="518685" cy="3283800"/>
          </a:xfrm>
        </p:grpSpPr>
        <p:cxnSp>
          <p:nvCxnSpPr>
            <p:cNvPr id="20920" name="Straight Connector 20919">
              <a:extLst>
                <a:ext uri="{FF2B5EF4-FFF2-40B4-BE49-F238E27FC236}">
                  <a16:creationId xmlns:a16="http://schemas.microsoft.com/office/drawing/2014/main" xmlns="" id="{6C55594C-FA7A-BCB0-BCD1-9C0650C9B7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1" name="Straight Connector 20920">
              <a:extLst>
                <a:ext uri="{FF2B5EF4-FFF2-40B4-BE49-F238E27FC236}">
                  <a16:creationId xmlns:a16="http://schemas.microsoft.com/office/drawing/2014/main" xmlns="" id="{810D59CC-24D2-DBC9-6746-C7971A656A9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2" name="Straight Connector 20921">
              <a:extLst>
                <a:ext uri="{FF2B5EF4-FFF2-40B4-BE49-F238E27FC236}">
                  <a16:creationId xmlns:a16="http://schemas.microsoft.com/office/drawing/2014/main" xmlns="" id="{55A09673-5C90-D7D0-4798-FB17B079C2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3" name="Straight Connector 20922">
              <a:extLst>
                <a:ext uri="{FF2B5EF4-FFF2-40B4-BE49-F238E27FC236}">
                  <a16:creationId xmlns:a16="http://schemas.microsoft.com/office/drawing/2014/main" xmlns="" id="{767D4572-6002-ABA6-C894-D9DAC2162A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4" name="Straight Connector 20923">
              <a:extLst>
                <a:ext uri="{FF2B5EF4-FFF2-40B4-BE49-F238E27FC236}">
                  <a16:creationId xmlns:a16="http://schemas.microsoft.com/office/drawing/2014/main" xmlns="" id="{2A3B5709-5498-C6F9-2208-BBADF72D86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5" name="Straight Connector 20924">
              <a:extLst>
                <a:ext uri="{FF2B5EF4-FFF2-40B4-BE49-F238E27FC236}">
                  <a16:creationId xmlns:a16="http://schemas.microsoft.com/office/drawing/2014/main" xmlns="" id="{BF0443C6-7BCB-109C-FAE8-EA44586A27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6" name="Straight Connector 20925">
              <a:extLst>
                <a:ext uri="{FF2B5EF4-FFF2-40B4-BE49-F238E27FC236}">
                  <a16:creationId xmlns:a16="http://schemas.microsoft.com/office/drawing/2014/main" xmlns="" id="{8AA069A6-266D-41EE-8B68-941F3CAECD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0028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7" name="Straight Connector 20926">
              <a:extLst>
                <a:ext uri="{FF2B5EF4-FFF2-40B4-BE49-F238E27FC236}">
                  <a16:creationId xmlns:a16="http://schemas.microsoft.com/office/drawing/2014/main" xmlns="" id="{787D5B44-92EF-DD61-5B4F-D3B443D5114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4133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28" name="Straight Connector 20927">
              <a:extLst>
                <a:ext uri="{FF2B5EF4-FFF2-40B4-BE49-F238E27FC236}">
                  <a16:creationId xmlns:a16="http://schemas.microsoft.com/office/drawing/2014/main" xmlns="" id="{B88DDE3D-C4A1-8475-6C93-461624F8D6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48237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29" name="Group 20928">
            <a:extLst>
              <a:ext uri="{FF2B5EF4-FFF2-40B4-BE49-F238E27FC236}">
                <a16:creationId xmlns:a16="http://schemas.microsoft.com/office/drawing/2014/main" xmlns="" id="{596196D1-F822-CDA7-3CA0-AC3C235EC6B8}"/>
              </a:ext>
            </a:extLst>
          </p:cNvPr>
          <p:cNvGrpSpPr/>
          <p:nvPr/>
        </p:nvGrpSpPr>
        <p:grpSpPr>
          <a:xfrm>
            <a:off x="6957914" y="3756825"/>
            <a:ext cx="59881" cy="1913449"/>
            <a:chOff x="779453" y="1539976"/>
            <a:chExt cx="518685" cy="2052375"/>
          </a:xfrm>
        </p:grpSpPr>
        <p:cxnSp>
          <p:nvCxnSpPr>
            <p:cNvPr id="20930" name="Straight Connector 20929">
              <a:extLst>
                <a:ext uri="{FF2B5EF4-FFF2-40B4-BE49-F238E27FC236}">
                  <a16:creationId xmlns:a16="http://schemas.microsoft.com/office/drawing/2014/main" xmlns="" id="{9839DF0B-5406-CF0D-BB0A-6908907D20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5399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31" name="Straight Connector 20930">
              <a:extLst>
                <a:ext uri="{FF2B5EF4-FFF2-40B4-BE49-F238E27FC236}">
                  <a16:creationId xmlns:a16="http://schemas.microsoft.com/office/drawing/2014/main" xmlns="" id="{F5961688-35C6-85A4-7D48-436C73B900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19504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32" name="Straight Connector 20931">
              <a:extLst>
                <a:ext uri="{FF2B5EF4-FFF2-40B4-BE49-F238E27FC236}">
                  <a16:creationId xmlns:a16="http://schemas.microsoft.com/office/drawing/2014/main" xmlns="" id="{A78EC730-837C-BD1C-8441-A4171985BC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36092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33" name="Straight Connector 20932">
              <a:extLst>
                <a:ext uri="{FF2B5EF4-FFF2-40B4-BE49-F238E27FC236}">
                  <a16:creationId xmlns:a16="http://schemas.microsoft.com/office/drawing/2014/main" xmlns="" id="{0502A165-B605-1738-F455-34DA65F622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277140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34" name="Straight Connector 20933">
              <a:extLst>
                <a:ext uri="{FF2B5EF4-FFF2-40B4-BE49-F238E27FC236}">
                  <a16:creationId xmlns:a16="http://schemas.microsoft.com/office/drawing/2014/main" xmlns="" id="{AD9CBE94-2DE7-B383-A10F-A990570389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181876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35" name="Straight Connector 20934">
              <a:extLst>
                <a:ext uri="{FF2B5EF4-FFF2-40B4-BE49-F238E27FC236}">
                  <a16:creationId xmlns:a16="http://schemas.microsoft.com/office/drawing/2014/main" xmlns="" id="{EFF30689-9026-A226-C20D-4CB1AC08AB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453" y="3592351"/>
              <a:ext cx="518685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936" name="TextBox 20935">
            <a:extLst>
              <a:ext uri="{FF2B5EF4-FFF2-40B4-BE49-F238E27FC236}">
                <a16:creationId xmlns:a16="http://schemas.microsoft.com/office/drawing/2014/main" xmlns="" id="{663D9022-A17A-F50A-BF4F-F39A46F5BD08}"/>
              </a:ext>
            </a:extLst>
          </p:cNvPr>
          <p:cNvSpPr txBox="1"/>
          <p:nvPr/>
        </p:nvSpPr>
        <p:spPr bwMode="auto">
          <a:xfrm rot="16200000">
            <a:off x="6253224" y="4592079"/>
            <a:ext cx="6751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OS (%)</a:t>
            </a:r>
          </a:p>
        </p:txBody>
      </p:sp>
      <p:grpSp>
        <p:nvGrpSpPr>
          <p:cNvPr id="20937" name="Group 20936">
            <a:extLst>
              <a:ext uri="{FF2B5EF4-FFF2-40B4-BE49-F238E27FC236}">
                <a16:creationId xmlns:a16="http://schemas.microsoft.com/office/drawing/2014/main" xmlns="" id="{D9E3BC5F-660D-40B7-7818-690FC0AD162B}"/>
              </a:ext>
            </a:extLst>
          </p:cNvPr>
          <p:cNvGrpSpPr/>
          <p:nvPr/>
        </p:nvGrpSpPr>
        <p:grpSpPr>
          <a:xfrm>
            <a:off x="5830382" y="5894314"/>
            <a:ext cx="1263487" cy="303960"/>
            <a:chOff x="245496" y="4071714"/>
            <a:chExt cx="1263487" cy="303960"/>
          </a:xfrm>
        </p:grpSpPr>
        <p:sp>
          <p:nvSpPr>
            <p:cNvPr id="20938" name="TextBox 20937">
              <a:extLst>
                <a:ext uri="{FF2B5EF4-FFF2-40B4-BE49-F238E27FC236}">
                  <a16:creationId xmlns:a16="http://schemas.microsoft.com/office/drawing/2014/main" xmlns="" id="{01C69E11-5CBA-E7DC-A04B-E9B1F2AA10FD}"/>
                </a:ext>
              </a:extLst>
            </p:cNvPr>
            <p:cNvSpPr txBox="1"/>
            <p:nvPr/>
          </p:nvSpPr>
          <p:spPr bwMode="auto">
            <a:xfrm>
              <a:off x="245496" y="4071714"/>
              <a:ext cx="12634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Patients at Risk, n</a:t>
              </a:r>
            </a:p>
          </p:txBody>
        </p:sp>
        <p:cxnSp>
          <p:nvCxnSpPr>
            <p:cNvPr id="20939" name="Straight Connector 20938">
              <a:extLst>
                <a:ext uri="{FF2B5EF4-FFF2-40B4-BE49-F238E27FC236}">
                  <a16:creationId xmlns:a16="http://schemas.microsoft.com/office/drawing/2014/main" xmlns="" id="{21F79BD7-AED3-A467-7575-224B52FB8B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9097" y="4375674"/>
              <a:ext cx="317329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940" name="Group 20939">
            <a:extLst>
              <a:ext uri="{FF2B5EF4-FFF2-40B4-BE49-F238E27FC236}">
                <a16:creationId xmlns:a16="http://schemas.microsoft.com/office/drawing/2014/main" xmlns="" id="{CA92090B-585C-ACCB-3655-6AEE930BDB91}"/>
              </a:ext>
            </a:extLst>
          </p:cNvPr>
          <p:cNvGrpSpPr/>
          <p:nvPr/>
        </p:nvGrpSpPr>
        <p:grpSpPr>
          <a:xfrm>
            <a:off x="6872788" y="6055628"/>
            <a:ext cx="4930785" cy="261611"/>
            <a:chOff x="920374" y="4207832"/>
            <a:chExt cx="6274576" cy="333875"/>
          </a:xfrm>
        </p:grpSpPr>
        <p:sp>
          <p:nvSpPr>
            <p:cNvPr id="20941" name="TextBox 20940">
              <a:extLst>
                <a:ext uri="{FF2B5EF4-FFF2-40B4-BE49-F238E27FC236}">
                  <a16:creationId xmlns:a16="http://schemas.microsoft.com/office/drawing/2014/main" xmlns="" id="{7A7DFC54-DE28-7FBE-6EB4-2CF0E1172BDA}"/>
                </a:ext>
              </a:extLst>
            </p:cNvPr>
            <p:cNvSpPr txBox="1"/>
            <p:nvPr/>
          </p:nvSpPr>
          <p:spPr bwMode="auto">
            <a:xfrm>
              <a:off x="92037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90</a:t>
              </a:r>
            </a:p>
          </p:txBody>
        </p:sp>
        <p:sp>
          <p:nvSpPr>
            <p:cNvPr id="20942" name="TextBox 20941">
              <a:extLst>
                <a:ext uri="{FF2B5EF4-FFF2-40B4-BE49-F238E27FC236}">
                  <a16:creationId xmlns:a16="http://schemas.microsoft.com/office/drawing/2014/main" xmlns="" id="{948744A7-E02F-8FDA-F00F-935C8B740FD2}"/>
                </a:ext>
              </a:extLst>
            </p:cNvPr>
            <p:cNvSpPr txBox="1"/>
            <p:nvPr/>
          </p:nvSpPr>
          <p:spPr bwMode="auto">
            <a:xfrm>
              <a:off x="120117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78</a:t>
              </a:r>
            </a:p>
          </p:txBody>
        </p:sp>
        <p:sp>
          <p:nvSpPr>
            <p:cNvPr id="20943" name="TextBox 20942">
              <a:extLst>
                <a:ext uri="{FF2B5EF4-FFF2-40B4-BE49-F238E27FC236}">
                  <a16:creationId xmlns:a16="http://schemas.microsoft.com/office/drawing/2014/main" xmlns="" id="{08791F56-A92B-96DD-B903-48D74F9DD95E}"/>
                </a:ext>
              </a:extLst>
            </p:cNvPr>
            <p:cNvSpPr txBox="1"/>
            <p:nvPr/>
          </p:nvSpPr>
          <p:spPr bwMode="auto">
            <a:xfrm>
              <a:off x="1483222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72</a:t>
              </a:r>
            </a:p>
          </p:txBody>
        </p:sp>
        <p:sp>
          <p:nvSpPr>
            <p:cNvPr id="20944" name="TextBox 20943">
              <a:extLst>
                <a:ext uri="{FF2B5EF4-FFF2-40B4-BE49-F238E27FC236}">
                  <a16:creationId xmlns:a16="http://schemas.microsoft.com/office/drawing/2014/main" xmlns="" id="{76A43CA3-BD6D-5F2D-AC4F-0E2DBD0F9A4A}"/>
                </a:ext>
              </a:extLst>
            </p:cNvPr>
            <p:cNvSpPr txBox="1"/>
            <p:nvPr/>
          </p:nvSpPr>
          <p:spPr bwMode="auto">
            <a:xfrm>
              <a:off x="1764025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67</a:t>
              </a:r>
            </a:p>
          </p:txBody>
        </p:sp>
        <p:sp>
          <p:nvSpPr>
            <p:cNvPr id="20945" name="TextBox 20944">
              <a:extLst>
                <a:ext uri="{FF2B5EF4-FFF2-40B4-BE49-F238E27FC236}">
                  <a16:creationId xmlns:a16="http://schemas.microsoft.com/office/drawing/2014/main" xmlns="" id="{F97BBBD3-6C9D-4B81-618C-3CF22E0B7A3A}"/>
                </a:ext>
              </a:extLst>
            </p:cNvPr>
            <p:cNvSpPr txBox="1"/>
            <p:nvPr/>
          </p:nvSpPr>
          <p:spPr bwMode="auto">
            <a:xfrm>
              <a:off x="2040062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64</a:t>
              </a:r>
            </a:p>
          </p:txBody>
        </p:sp>
        <p:sp>
          <p:nvSpPr>
            <p:cNvPr id="20946" name="TextBox 20945">
              <a:extLst>
                <a:ext uri="{FF2B5EF4-FFF2-40B4-BE49-F238E27FC236}">
                  <a16:creationId xmlns:a16="http://schemas.microsoft.com/office/drawing/2014/main" xmlns="" id="{248AEADA-5D23-9910-2DC5-AA2D416CFD01}"/>
                </a:ext>
              </a:extLst>
            </p:cNvPr>
            <p:cNvSpPr txBox="1"/>
            <p:nvPr/>
          </p:nvSpPr>
          <p:spPr bwMode="auto">
            <a:xfrm>
              <a:off x="2320863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55</a:t>
              </a:r>
            </a:p>
          </p:txBody>
        </p:sp>
        <p:sp>
          <p:nvSpPr>
            <p:cNvPr id="20947" name="TextBox 20946">
              <a:extLst>
                <a:ext uri="{FF2B5EF4-FFF2-40B4-BE49-F238E27FC236}">
                  <a16:creationId xmlns:a16="http://schemas.microsoft.com/office/drawing/2014/main" xmlns="" id="{ED3E5FF5-4F79-7B1E-2BFB-4DEBCDEDBACF}"/>
                </a:ext>
              </a:extLst>
            </p:cNvPr>
            <p:cNvSpPr txBox="1"/>
            <p:nvPr/>
          </p:nvSpPr>
          <p:spPr bwMode="auto">
            <a:xfrm>
              <a:off x="2602912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52</a:t>
              </a:r>
            </a:p>
          </p:txBody>
        </p:sp>
        <p:sp>
          <p:nvSpPr>
            <p:cNvPr id="20948" name="TextBox 20947">
              <a:extLst>
                <a:ext uri="{FF2B5EF4-FFF2-40B4-BE49-F238E27FC236}">
                  <a16:creationId xmlns:a16="http://schemas.microsoft.com/office/drawing/2014/main" xmlns="" id="{BD47831B-8859-E74D-49EF-51770BB731F9}"/>
                </a:ext>
              </a:extLst>
            </p:cNvPr>
            <p:cNvSpPr txBox="1"/>
            <p:nvPr/>
          </p:nvSpPr>
          <p:spPr bwMode="auto">
            <a:xfrm>
              <a:off x="2883713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48</a:t>
              </a:r>
            </a:p>
          </p:txBody>
        </p:sp>
        <p:sp>
          <p:nvSpPr>
            <p:cNvPr id="20949" name="TextBox 20948">
              <a:extLst>
                <a:ext uri="{FF2B5EF4-FFF2-40B4-BE49-F238E27FC236}">
                  <a16:creationId xmlns:a16="http://schemas.microsoft.com/office/drawing/2014/main" xmlns="" id="{4B8678CA-678C-EBC1-711F-CE59BA0557A9}"/>
                </a:ext>
              </a:extLst>
            </p:cNvPr>
            <p:cNvSpPr txBox="1"/>
            <p:nvPr/>
          </p:nvSpPr>
          <p:spPr bwMode="auto">
            <a:xfrm>
              <a:off x="316654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39</a:t>
              </a:r>
            </a:p>
          </p:txBody>
        </p:sp>
        <p:sp>
          <p:nvSpPr>
            <p:cNvPr id="20950" name="TextBox 20949">
              <a:extLst>
                <a:ext uri="{FF2B5EF4-FFF2-40B4-BE49-F238E27FC236}">
                  <a16:creationId xmlns:a16="http://schemas.microsoft.com/office/drawing/2014/main" xmlns="" id="{5D9D5698-342E-2040-AFB3-5035F77C295D}"/>
                </a:ext>
              </a:extLst>
            </p:cNvPr>
            <p:cNvSpPr txBox="1"/>
            <p:nvPr/>
          </p:nvSpPr>
          <p:spPr bwMode="auto">
            <a:xfrm>
              <a:off x="3447344" y="4207832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31</a:t>
              </a:r>
            </a:p>
          </p:txBody>
        </p:sp>
        <p:sp>
          <p:nvSpPr>
            <p:cNvPr id="20951" name="TextBox 20950">
              <a:extLst>
                <a:ext uri="{FF2B5EF4-FFF2-40B4-BE49-F238E27FC236}">
                  <a16:creationId xmlns:a16="http://schemas.microsoft.com/office/drawing/2014/main" xmlns="" id="{4A5F97FD-E20B-97C9-50F2-44488FA594AE}"/>
                </a:ext>
              </a:extLst>
            </p:cNvPr>
            <p:cNvSpPr txBox="1"/>
            <p:nvPr/>
          </p:nvSpPr>
          <p:spPr bwMode="auto">
            <a:xfrm>
              <a:off x="3729394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28</a:t>
              </a:r>
            </a:p>
          </p:txBody>
        </p:sp>
        <p:sp>
          <p:nvSpPr>
            <p:cNvPr id="20952" name="TextBox 20951">
              <a:extLst>
                <a:ext uri="{FF2B5EF4-FFF2-40B4-BE49-F238E27FC236}">
                  <a16:creationId xmlns:a16="http://schemas.microsoft.com/office/drawing/2014/main" xmlns="" id="{DF1ADBF5-4304-18BC-7FA4-97FF89ED6394}"/>
                </a:ext>
              </a:extLst>
            </p:cNvPr>
            <p:cNvSpPr txBox="1"/>
            <p:nvPr/>
          </p:nvSpPr>
          <p:spPr bwMode="auto">
            <a:xfrm>
              <a:off x="4010193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25</a:t>
              </a:r>
            </a:p>
          </p:txBody>
        </p:sp>
        <p:sp>
          <p:nvSpPr>
            <p:cNvPr id="20953" name="TextBox 20952">
              <a:extLst>
                <a:ext uri="{FF2B5EF4-FFF2-40B4-BE49-F238E27FC236}">
                  <a16:creationId xmlns:a16="http://schemas.microsoft.com/office/drawing/2014/main" xmlns="" id="{CABE2F4C-24D8-6573-F7BE-91C81796EAE3}"/>
                </a:ext>
              </a:extLst>
            </p:cNvPr>
            <p:cNvSpPr txBox="1"/>
            <p:nvPr/>
          </p:nvSpPr>
          <p:spPr bwMode="auto">
            <a:xfrm>
              <a:off x="4286232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20954" name="TextBox 20953">
              <a:extLst>
                <a:ext uri="{FF2B5EF4-FFF2-40B4-BE49-F238E27FC236}">
                  <a16:creationId xmlns:a16="http://schemas.microsoft.com/office/drawing/2014/main" xmlns="" id="{05F7C898-AD50-AC39-802B-FE348443C1E7}"/>
                </a:ext>
              </a:extLst>
            </p:cNvPr>
            <p:cNvSpPr txBox="1"/>
            <p:nvPr/>
          </p:nvSpPr>
          <p:spPr bwMode="auto">
            <a:xfrm>
              <a:off x="4567033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20955" name="TextBox 20954">
              <a:extLst>
                <a:ext uri="{FF2B5EF4-FFF2-40B4-BE49-F238E27FC236}">
                  <a16:creationId xmlns:a16="http://schemas.microsoft.com/office/drawing/2014/main" xmlns="" id="{573B5751-B9A4-A3F2-101A-9E9240A0959A}"/>
                </a:ext>
              </a:extLst>
            </p:cNvPr>
            <p:cNvSpPr txBox="1"/>
            <p:nvPr/>
          </p:nvSpPr>
          <p:spPr bwMode="auto">
            <a:xfrm>
              <a:off x="4849081" y="4207833"/>
              <a:ext cx="418581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20956" name="TextBox 20955">
              <a:extLst>
                <a:ext uri="{FF2B5EF4-FFF2-40B4-BE49-F238E27FC236}">
                  <a16:creationId xmlns:a16="http://schemas.microsoft.com/office/drawing/2014/main" xmlns="" id="{43F46FFB-A5F9-2B7C-ADD7-113C5C01E6F1}"/>
                </a:ext>
              </a:extLst>
            </p:cNvPr>
            <p:cNvSpPr txBox="1"/>
            <p:nvPr/>
          </p:nvSpPr>
          <p:spPr bwMode="auto">
            <a:xfrm>
              <a:off x="517578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957" name="TextBox 20956">
              <a:extLst>
                <a:ext uri="{FF2B5EF4-FFF2-40B4-BE49-F238E27FC236}">
                  <a16:creationId xmlns:a16="http://schemas.microsoft.com/office/drawing/2014/main" xmlns="" id="{53DBCB7D-A028-9B6E-F02D-262B738A8B2B}"/>
                </a:ext>
              </a:extLst>
            </p:cNvPr>
            <p:cNvSpPr txBox="1"/>
            <p:nvPr/>
          </p:nvSpPr>
          <p:spPr bwMode="auto">
            <a:xfrm>
              <a:off x="5448473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958" name="TextBox 20957">
              <a:extLst>
                <a:ext uri="{FF2B5EF4-FFF2-40B4-BE49-F238E27FC236}">
                  <a16:creationId xmlns:a16="http://schemas.microsoft.com/office/drawing/2014/main" xmlns="" id="{A7542C15-E7E7-7D49-711B-815E1E2DD8F6}"/>
                </a:ext>
              </a:extLst>
            </p:cNvPr>
            <p:cNvSpPr txBox="1"/>
            <p:nvPr/>
          </p:nvSpPr>
          <p:spPr bwMode="auto">
            <a:xfrm>
              <a:off x="5729275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959" name="TextBox 20958">
              <a:extLst>
                <a:ext uri="{FF2B5EF4-FFF2-40B4-BE49-F238E27FC236}">
                  <a16:creationId xmlns:a16="http://schemas.microsoft.com/office/drawing/2014/main" xmlns="" id="{CF4696B0-008D-F421-C6D2-5D8B55C07F00}"/>
                </a:ext>
              </a:extLst>
            </p:cNvPr>
            <p:cNvSpPr txBox="1"/>
            <p:nvPr/>
          </p:nvSpPr>
          <p:spPr bwMode="auto">
            <a:xfrm>
              <a:off x="6034890" y="4207833"/>
              <a:ext cx="326789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960" name="TextBox 20959">
              <a:extLst>
                <a:ext uri="{FF2B5EF4-FFF2-40B4-BE49-F238E27FC236}">
                  <a16:creationId xmlns:a16="http://schemas.microsoft.com/office/drawing/2014/main" xmlns="" id="{04AF3882-2EF0-A498-7292-70F6E8205550}"/>
                </a:ext>
              </a:extLst>
            </p:cNvPr>
            <p:cNvSpPr txBox="1"/>
            <p:nvPr/>
          </p:nvSpPr>
          <p:spPr bwMode="auto">
            <a:xfrm>
              <a:off x="631108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961" name="TextBox 20960">
              <a:extLst>
                <a:ext uri="{FF2B5EF4-FFF2-40B4-BE49-F238E27FC236}">
                  <a16:creationId xmlns:a16="http://schemas.microsoft.com/office/drawing/2014/main" xmlns="" id="{3350C4AD-EDF2-EB59-0FC9-195F17EC1808}"/>
                </a:ext>
              </a:extLst>
            </p:cNvPr>
            <p:cNvSpPr txBox="1"/>
            <p:nvPr/>
          </p:nvSpPr>
          <p:spPr bwMode="auto">
            <a:xfrm>
              <a:off x="6586990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965" name="TextBox 20964">
              <a:extLst>
                <a:ext uri="{FF2B5EF4-FFF2-40B4-BE49-F238E27FC236}">
                  <a16:creationId xmlns:a16="http://schemas.microsoft.com/office/drawing/2014/main" xmlns="" id="{09E4E573-6A50-C162-BDC5-02DAC8F0F684}"/>
                </a:ext>
              </a:extLst>
            </p:cNvPr>
            <p:cNvSpPr txBox="1"/>
            <p:nvPr/>
          </p:nvSpPr>
          <p:spPr bwMode="auto">
            <a:xfrm>
              <a:off x="6868163" y="4207833"/>
              <a:ext cx="326787" cy="333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cxnSp>
        <p:nvCxnSpPr>
          <p:cNvPr id="20966" name="Straight Connector 20965">
            <a:extLst>
              <a:ext uri="{FF2B5EF4-FFF2-40B4-BE49-F238E27FC236}">
                <a16:creationId xmlns:a16="http://schemas.microsoft.com/office/drawing/2014/main" xmlns="" id="{E6DEA9C1-E010-D382-A34D-8785E5C54417}"/>
              </a:ext>
            </a:extLst>
          </p:cNvPr>
          <p:cNvCxnSpPr>
            <a:cxnSpLocks/>
          </p:cNvCxnSpPr>
          <p:nvPr/>
        </p:nvCxnSpPr>
        <p:spPr bwMode="auto">
          <a:xfrm>
            <a:off x="7693662" y="4078064"/>
            <a:ext cx="0" cy="1570117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967" name="TextBox 20966">
            <a:extLst>
              <a:ext uri="{FF2B5EF4-FFF2-40B4-BE49-F238E27FC236}">
                <a16:creationId xmlns:a16="http://schemas.microsoft.com/office/drawing/2014/main" xmlns="" id="{1A66269A-EB5E-84D9-3F8B-79164BD9CB51}"/>
              </a:ext>
            </a:extLst>
          </p:cNvPr>
          <p:cNvSpPr txBox="1"/>
          <p:nvPr/>
        </p:nvSpPr>
        <p:spPr bwMode="auto">
          <a:xfrm>
            <a:off x="7633322" y="3816561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84.7%</a:t>
            </a:r>
          </a:p>
        </p:txBody>
      </p:sp>
      <p:sp>
        <p:nvSpPr>
          <p:cNvPr id="20968" name="TextBox 20967">
            <a:extLst>
              <a:ext uri="{FF2B5EF4-FFF2-40B4-BE49-F238E27FC236}">
                <a16:creationId xmlns:a16="http://schemas.microsoft.com/office/drawing/2014/main" xmlns="" id="{CC510944-92E7-464C-2277-50585AA5C4CF}"/>
              </a:ext>
            </a:extLst>
          </p:cNvPr>
          <p:cNvSpPr txBox="1"/>
          <p:nvPr/>
        </p:nvSpPr>
        <p:spPr bwMode="auto">
          <a:xfrm>
            <a:off x="8277060" y="4107447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69.1%</a:t>
            </a:r>
          </a:p>
        </p:txBody>
      </p:sp>
      <p:sp>
        <p:nvSpPr>
          <p:cNvPr id="20969" name="TextBox 20968">
            <a:extLst>
              <a:ext uri="{FF2B5EF4-FFF2-40B4-BE49-F238E27FC236}">
                <a16:creationId xmlns:a16="http://schemas.microsoft.com/office/drawing/2014/main" xmlns="" id="{9E3C8317-F159-55B0-8ECB-7BCC1B092C5B}"/>
              </a:ext>
            </a:extLst>
          </p:cNvPr>
          <p:cNvSpPr txBox="1"/>
          <p:nvPr/>
        </p:nvSpPr>
        <p:spPr bwMode="auto">
          <a:xfrm>
            <a:off x="8944546" y="4287146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59.0%</a:t>
            </a:r>
          </a:p>
        </p:txBody>
      </p:sp>
      <p:cxnSp>
        <p:nvCxnSpPr>
          <p:cNvPr id="20972" name="Straight Connector 20971">
            <a:extLst>
              <a:ext uri="{FF2B5EF4-FFF2-40B4-BE49-F238E27FC236}">
                <a16:creationId xmlns:a16="http://schemas.microsoft.com/office/drawing/2014/main" xmlns="" id="{93FDFCC9-D0A6-0AD2-9D7C-20F5C3859ABF}"/>
              </a:ext>
            </a:extLst>
          </p:cNvPr>
          <p:cNvCxnSpPr>
            <a:cxnSpLocks/>
          </p:cNvCxnSpPr>
          <p:nvPr/>
        </p:nvCxnSpPr>
        <p:spPr bwMode="auto">
          <a:xfrm>
            <a:off x="8358911" y="4370565"/>
            <a:ext cx="0" cy="1277616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974" name="Straight Connector 20973">
            <a:extLst>
              <a:ext uri="{FF2B5EF4-FFF2-40B4-BE49-F238E27FC236}">
                <a16:creationId xmlns:a16="http://schemas.microsoft.com/office/drawing/2014/main" xmlns="" id="{0F05515B-A463-64A1-736D-FFD665AF9488}"/>
              </a:ext>
            </a:extLst>
          </p:cNvPr>
          <p:cNvCxnSpPr>
            <a:cxnSpLocks/>
          </p:cNvCxnSpPr>
          <p:nvPr/>
        </p:nvCxnSpPr>
        <p:spPr bwMode="auto">
          <a:xfrm>
            <a:off x="9016689" y="4556125"/>
            <a:ext cx="0" cy="1092056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37CB2C-E0DD-4CC3-C545-7439CE0F8424}"/>
              </a:ext>
            </a:extLst>
          </p:cNvPr>
          <p:cNvSpPr txBox="1"/>
          <p:nvPr/>
        </p:nvSpPr>
        <p:spPr bwMode="auto">
          <a:xfrm>
            <a:off x="8685357" y="4887927"/>
            <a:ext cx="30476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OS: 23.5 mo (95% CI: 15.9-NE)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follow-up: 23.5 mo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Censored: n = 53 (59%)</a:t>
            </a:r>
          </a:p>
        </p:txBody>
      </p:sp>
      <p:grpSp>
        <p:nvGrpSpPr>
          <p:cNvPr id="21110" name="Group 21109">
            <a:extLst>
              <a:ext uri="{FF2B5EF4-FFF2-40B4-BE49-F238E27FC236}">
                <a16:creationId xmlns:a16="http://schemas.microsoft.com/office/drawing/2014/main" xmlns="" id="{31CB22A1-21B4-3DE6-40BE-76C5F5EAC7E6}"/>
              </a:ext>
            </a:extLst>
          </p:cNvPr>
          <p:cNvGrpSpPr/>
          <p:nvPr/>
        </p:nvGrpSpPr>
        <p:grpSpPr>
          <a:xfrm>
            <a:off x="7048500" y="3747735"/>
            <a:ext cx="4491300" cy="1060618"/>
            <a:chOff x="7048500" y="3747735"/>
            <a:chExt cx="4491300" cy="1060618"/>
          </a:xfrm>
        </p:grpSpPr>
        <p:sp>
          <p:nvSpPr>
            <p:cNvPr id="20976" name="Freeform: Shape 20975">
              <a:extLst>
                <a:ext uri="{FF2B5EF4-FFF2-40B4-BE49-F238E27FC236}">
                  <a16:creationId xmlns:a16="http://schemas.microsoft.com/office/drawing/2014/main" xmlns="" id="{77A7A385-9EFE-799B-D254-C4F2DAC11D8A}"/>
                </a:ext>
              </a:extLst>
            </p:cNvPr>
            <p:cNvSpPr/>
            <p:nvPr/>
          </p:nvSpPr>
          <p:spPr bwMode="auto">
            <a:xfrm>
              <a:off x="7048500" y="3762375"/>
              <a:ext cx="4441825" cy="984250"/>
            </a:xfrm>
            <a:custGeom>
              <a:avLst/>
              <a:gdLst>
                <a:gd name="connsiteX0" fmla="*/ 4441825 w 4441825"/>
                <a:gd name="connsiteY0" fmla="*/ 984250 h 984250"/>
                <a:gd name="connsiteX1" fmla="*/ 2578100 w 4441825"/>
                <a:gd name="connsiteY1" fmla="*/ 984250 h 984250"/>
                <a:gd name="connsiteX2" fmla="*/ 2578100 w 4441825"/>
                <a:gd name="connsiteY2" fmla="*/ 949325 h 984250"/>
                <a:gd name="connsiteX3" fmla="*/ 2571750 w 4441825"/>
                <a:gd name="connsiteY3" fmla="*/ 955675 h 984250"/>
                <a:gd name="connsiteX4" fmla="*/ 2571750 w 4441825"/>
                <a:gd name="connsiteY4" fmla="*/ 901700 h 984250"/>
                <a:gd name="connsiteX5" fmla="*/ 2565400 w 4441825"/>
                <a:gd name="connsiteY5" fmla="*/ 901700 h 984250"/>
                <a:gd name="connsiteX6" fmla="*/ 2565400 w 4441825"/>
                <a:gd name="connsiteY6" fmla="*/ 860425 h 984250"/>
                <a:gd name="connsiteX7" fmla="*/ 2339975 w 4441825"/>
                <a:gd name="connsiteY7" fmla="*/ 860425 h 984250"/>
                <a:gd name="connsiteX8" fmla="*/ 2339975 w 4441825"/>
                <a:gd name="connsiteY8" fmla="*/ 819150 h 984250"/>
                <a:gd name="connsiteX9" fmla="*/ 2025650 w 4441825"/>
                <a:gd name="connsiteY9" fmla="*/ 819150 h 984250"/>
                <a:gd name="connsiteX10" fmla="*/ 2025650 w 4441825"/>
                <a:gd name="connsiteY10" fmla="*/ 781050 h 984250"/>
                <a:gd name="connsiteX11" fmla="*/ 1939925 w 4441825"/>
                <a:gd name="connsiteY11" fmla="*/ 781050 h 984250"/>
                <a:gd name="connsiteX12" fmla="*/ 1939925 w 4441825"/>
                <a:gd name="connsiteY12" fmla="*/ 749300 h 984250"/>
                <a:gd name="connsiteX13" fmla="*/ 1739900 w 4441825"/>
                <a:gd name="connsiteY13" fmla="*/ 749300 h 984250"/>
                <a:gd name="connsiteX14" fmla="*/ 1739900 w 4441825"/>
                <a:gd name="connsiteY14" fmla="*/ 717550 h 984250"/>
                <a:gd name="connsiteX15" fmla="*/ 1616075 w 4441825"/>
                <a:gd name="connsiteY15" fmla="*/ 717550 h 984250"/>
                <a:gd name="connsiteX16" fmla="*/ 1616075 w 4441825"/>
                <a:gd name="connsiteY16" fmla="*/ 688975 h 984250"/>
                <a:gd name="connsiteX17" fmla="*/ 1606550 w 4441825"/>
                <a:gd name="connsiteY17" fmla="*/ 688975 h 984250"/>
                <a:gd name="connsiteX18" fmla="*/ 1606550 w 4441825"/>
                <a:gd name="connsiteY18" fmla="*/ 660400 h 984250"/>
                <a:gd name="connsiteX19" fmla="*/ 1454150 w 4441825"/>
                <a:gd name="connsiteY19" fmla="*/ 660400 h 984250"/>
                <a:gd name="connsiteX20" fmla="*/ 1454150 w 4441825"/>
                <a:gd name="connsiteY20" fmla="*/ 660400 h 984250"/>
                <a:gd name="connsiteX21" fmla="*/ 1454150 w 4441825"/>
                <a:gd name="connsiteY21" fmla="*/ 631825 h 984250"/>
                <a:gd name="connsiteX22" fmla="*/ 1454150 w 4441825"/>
                <a:gd name="connsiteY22" fmla="*/ 631825 h 984250"/>
                <a:gd name="connsiteX23" fmla="*/ 1428750 w 4441825"/>
                <a:gd name="connsiteY23" fmla="*/ 631825 h 984250"/>
                <a:gd name="connsiteX24" fmla="*/ 1428750 w 4441825"/>
                <a:gd name="connsiteY24" fmla="*/ 615950 h 984250"/>
                <a:gd name="connsiteX25" fmla="*/ 1371600 w 4441825"/>
                <a:gd name="connsiteY25" fmla="*/ 615950 h 984250"/>
                <a:gd name="connsiteX26" fmla="*/ 1371600 w 4441825"/>
                <a:gd name="connsiteY26" fmla="*/ 587375 h 984250"/>
                <a:gd name="connsiteX27" fmla="*/ 1228725 w 4441825"/>
                <a:gd name="connsiteY27" fmla="*/ 587375 h 984250"/>
                <a:gd name="connsiteX28" fmla="*/ 1228725 w 4441825"/>
                <a:gd name="connsiteY28" fmla="*/ 561975 h 984250"/>
                <a:gd name="connsiteX29" fmla="*/ 1187450 w 4441825"/>
                <a:gd name="connsiteY29" fmla="*/ 561975 h 984250"/>
                <a:gd name="connsiteX30" fmla="*/ 1187450 w 4441825"/>
                <a:gd name="connsiteY30" fmla="*/ 536575 h 984250"/>
                <a:gd name="connsiteX31" fmla="*/ 1066800 w 4441825"/>
                <a:gd name="connsiteY31" fmla="*/ 536575 h 984250"/>
                <a:gd name="connsiteX32" fmla="*/ 1066800 w 4441825"/>
                <a:gd name="connsiteY32" fmla="*/ 514350 h 984250"/>
                <a:gd name="connsiteX33" fmla="*/ 1047750 w 4441825"/>
                <a:gd name="connsiteY33" fmla="*/ 514350 h 984250"/>
                <a:gd name="connsiteX34" fmla="*/ 1047750 w 4441825"/>
                <a:gd name="connsiteY34" fmla="*/ 482600 h 984250"/>
                <a:gd name="connsiteX35" fmla="*/ 1003300 w 4441825"/>
                <a:gd name="connsiteY35" fmla="*/ 482600 h 984250"/>
                <a:gd name="connsiteX36" fmla="*/ 1003300 w 4441825"/>
                <a:gd name="connsiteY36" fmla="*/ 460375 h 984250"/>
                <a:gd name="connsiteX37" fmla="*/ 952500 w 4441825"/>
                <a:gd name="connsiteY37" fmla="*/ 460375 h 984250"/>
                <a:gd name="connsiteX38" fmla="*/ 952500 w 4441825"/>
                <a:gd name="connsiteY38" fmla="*/ 431800 h 984250"/>
                <a:gd name="connsiteX39" fmla="*/ 930275 w 4441825"/>
                <a:gd name="connsiteY39" fmla="*/ 431800 h 984250"/>
                <a:gd name="connsiteX40" fmla="*/ 930275 w 4441825"/>
                <a:gd name="connsiteY40" fmla="*/ 412750 h 984250"/>
                <a:gd name="connsiteX41" fmla="*/ 920750 w 4441825"/>
                <a:gd name="connsiteY41" fmla="*/ 412750 h 984250"/>
                <a:gd name="connsiteX42" fmla="*/ 920750 w 4441825"/>
                <a:gd name="connsiteY42" fmla="*/ 396875 h 984250"/>
                <a:gd name="connsiteX43" fmla="*/ 908050 w 4441825"/>
                <a:gd name="connsiteY43" fmla="*/ 384175 h 984250"/>
                <a:gd name="connsiteX44" fmla="*/ 908050 w 4441825"/>
                <a:gd name="connsiteY44" fmla="*/ 384175 h 984250"/>
                <a:gd name="connsiteX45" fmla="*/ 895350 w 4441825"/>
                <a:gd name="connsiteY45" fmla="*/ 371475 h 984250"/>
                <a:gd name="connsiteX46" fmla="*/ 895350 w 4441825"/>
                <a:gd name="connsiteY46" fmla="*/ 336550 h 984250"/>
                <a:gd name="connsiteX47" fmla="*/ 835025 w 4441825"/>
                <a:gd name="connsiteY47" fmla="*/ 336550 h 984250"/>
                <a:gd name="connsiteX48" fmla="*/ 835025 w 4441825"/>
                <a:gd name="connsiteY48" fmla="*/ 314325 h 984250"/>
                <a:gd name="connsiteX49" fmla="*/ 742950 w 4441825"/>
                <a:gd name="connsiteY49" fmla="*/ 314325 h 984250"/>
                <a:gd name="connsiteX50" fmla="*/ 742950 w 4441825"/>
                <a:gd name="connsiteY50" fmla="*/ 292100 h 984250"/>
                <a:gd name="connsiteX51" fmla="*/ 565150 w 4441825"/>
                <a:gd name="connsiteY51" fmla="*/ 292100 h 984250"/>
                <a:gd name="connsiteX52" fmla="*/ 565150 w 4441825"/>
                <a:gd name="connsiteY52" fmla="*/ 260350 h 984250"/>
                <a:gd name="connsiteX53" fmla="*/ 542925 w 4441825"/>
                <a:gd name="connsiteY53" fmla="*/ 260350 h 984250"/>
                <a:gd name="connsiteX54" fmla="*/ 542925 w 4441825"/>
                <a:gd name="connsiteY54" fmla="*/ 241300 h 984250"/>
                <a:gd name="connsiteX55" fmla="*/ 476250 w 4441825"/>
                <a:gd name="connsiteY55" fmla="*/ 241300 h 984250"/>
                <a:gd name="connsiteX56" fmla="*/ 476250 w 4441825"/>
                <a:gd name="connsiteY56" fmla="*/ 219075 h 984250"/>
                <a:gd name="connsiteX57" fmla="*/ 295275 w 4441825"/>
                <a:gd name="connsiteY57" fmla="*/ 219075 h 984250"/>
                <a:gd name="connsiteX58" fmla="*/ 295275 w 4441825"/>
                <a:gd name="connsiteY58" fmla="*/ 190500 h 984250"/>
                <a:gd name="connsiteX59" fmla="*/ 250825 w 4441825"/>
                <a:gd name="connsiteY59" fmla="*/ 190500 h 984250"/>
                <a:gd name="connsiteX60" fmla="*/ 250825 w 4441825"/>
                <a:gd name="connsiteY60" fmla="*/ 171450 h 984250"/>
                <a:gd name="connsiteX61" fmla="*/ 225425 w 4441825"/>
                <a:gd name="connsiteY61" fmla="*/ 171450 h 984250"/>
                <a:gd name="connsiteX62" fmla="*/ 225425 w 4441825"/>
                <a:gd name="connsiteY62" fmla="*/ 149225 h 984250"/>
                <a:gd name="connsiteX63" fmla="*/ 177800 w 4441825"/>
                <a:gd name="connsiteY63" fmla="*/ 149225 h 984250"/>
                <a:gd name="connsiteX64" fmla="*/ 177800 w 4441825"/>
                <a:gd name="connsiteY64" fmla="*/ 127000 h 984250"/>
                <a:gd name="connsiteX65" fmla="*/ 168275 w 4441825"/>
                <a:gd name="connsiteY65" fmla="*/ 127000 h 984250"/>
                <a:gd name="connsiteX66" fmla="*/ 168275 w 4441825"/>
                <a:gd name="connsiteY66" fmla="*/ 104775 h 984250"/>
                <a:gd name="connsiteX67" fmla="*/ 155575 w 4441825"/>
                <a:gd name="connsiteY67" fmla="*/ 104775 h 984250"/>
                <a:gd name="connsiteX68" fmla="*/ 155575 w 4441825"/>
                <a:gd name="connsiteY68" fmla="*/ 82550 h 984250"/>
                <a:gd name="connsiteX69" fmla="*/ 114300 w 4441825"/>
                <a:gd name="connsiteY69" fmla="*/ 82550 h 984250"/>
                <a:gd name="connsiteX70" fmla="*/ 114300 w 4441825"/>
                <a:gd name="connsiteY70" fmla="*/ 63500 h 984250"/>
                <a:gd name="connsiteX71" fmla="*/ 111125 w 4441825"/>
                <a:gd name="connsiteY71" fmla="*/ 60325 h 984250"/>
                <a:gd name="connsiteX72" fmla="*/ 111125 w 4441825"/>
                <a:gd name="connsiteY72" fmla="*/ 41275 h 984250"/>
                <a:gd name="connsiteX73" fmla="*/ 60325 w 4441825"/>
                <a:gd name="connsiteY73" fmla="*/ 41275 h 984250"/>
                <a:gd name="connsiteX74" fmla="*/ 60325 w 4441825"/>
                <a:gd name="connsiteY74" fmla="*/ 15875 h 984250"/>
                <a:gd name="connsiteX75" fmla="*/ 38100 w 4441825"/>
                <a:gd name="connsiteY75" fmla="*/ 15875 h 984250"/>
                <a:gd name="connsiteX76" fmla="*/ 38100 w 4441825"/>
                <a:gd name="connsiteY76" fmla="*/ 0 h 984250"/>
                <a:gd name="connsiteX77" fmla="*/ 0 w 4441825"/>
                <a:gd name="connsiteY77" fmla="*/ 0 h 984250"/>
                <a:gd name="connsiteX0" fmla="*/ 4441825 w 4441825"/>
                <a:gd name="connsiteY0" fmla="*/ 984250 h 984250"/>
                <a:gd name="connsiteX1" fmla="*/ 2578100 w 4441825"/>
                <a:gd name="connsiteY1" fmla="*/ 984250 h 984250"/>
                <a:gd name="connsiteX2" fmla="*/ 2578100 w 4441825"/>
                <a:gd name="connsiteY2" fmla="*/ 949325 h 984250"/>
                <a:gd name="connsiteX3" fmla="*/ 2571750 w 4441825"/>
                <a:gd name="connsiteY3" fmla="*/ 955675 h 984250"/>
                <a:gd name="connsiteX4" fmla="*/ 2571750 w 4441825"/>
                <a:gd name="connsiteY4" fmla="*/ 901700 h 984250"/>
                <a:gd name="connsiteX5" fmla="*/ 2565400 w 4441825"/>
                <a:gd name="connsiteY5" fmla="*/ 901700 h 984250"/>
                <a:gd name="connsiteX6" fmla="*/ 2565400 w 4441825"/>
                <a:gd name="connsiteY6" fmla="*/ 860425 h 984250"/>
                <a:gd name="connsiteX7" fmla="*/ 2339975 w 4441825"/>
                <a:gd name="connsiteY7" fmla="*/ 860425 h 984250"/>
                <a:gd name="connsiteX8" fmla="*/ 2339975 w 4441825"/>
                <a:gd name="connsiteY8" fmla="*/ 819150 h 984250"/>
                <a:gd name="connsiteX9" fmla="*/ 2025650 w 4441825"/>
                <a:gd name="connsiteY9" fmla="*/ 819150 h 984250"/>
                <a:gd name="connsiteX10" fmla="*/ 2025650 w 4441825"/>
                <a:gd name="connsiteY10" fmla="*/ 781050 h 984250"/>
                <a:gd name="connsiteX11" fmla="*/ 1939925 w 4441825"/>
                <a:gd name="connsiteY11" fmla="*/ 781050 h 984250"/>
                <a:gd name="connsiteX12" fmla="*/ 1939925 w 4441825"/>
                <a:gd name="connsiteY12" fmla="*/ 749300 h 984250"/>
                <a:gd name="connsiteX13" fmla="*/ 1739900 w 4441825"/>
                <a:gd name="connsiteY13" fmla="*/ 749300 h 984250"/>
                <a:gd name="connsiteX14" fmla="*/ 1739900 w 4441825"/>
                <a:gd name="connsiteY14" fmla="*/ 717550 h 984250"/>
                <a:gd name="connsiteX15" fmla="*/ 1616075 w 4441825"/>
                <a:gd name="connsiteY15" fmla="*/ 717550 h 984250"/>
                <a:gd name="connsiteX16" fmla="*/ 1616075 w 4441825"/>
                <a:gd name="connsiteY16" fmla="*/ 688975 h 984250"/>
                <a:gd name="connsiteX17" fmla="*/ 1606550 w 4441825"/>
                <a:gd name="connsiteY17" fmla="*/ 688975 h 984250"/>
                <a:gd name="connsiteX18" fmla="*/ 1606550 w 4441825"/>
                <a:gd name="connsiteY18" fmla="*/ 660400 h 984250"/>
                <a:gd name="connsiteX19" fmla="*/ 1454150 w 4441825"/>
                <a:gd name="connsiteY19" fmla="*/ 660400 h 984250"/>
                <a:gd name="connsiteX20" fmla="*/ 1454150 w 4441825"/>
                <a:gd name="connsiteY20" fmla="*/ 660400 h 984250"/>
                <a:gd name="connsiteX21" fmla="*/ 1454150 w 4441825"/>
                <a:gd name="connsiteY21" fmla="*/ 631825 h 984250"/>
                <a:gd name="connsiteX22" fmla="*/ 1454150 w 4441825"/>
                <a:gd name="connsiteY22" fmla="*/ 631825 h 984250"/>
                <a:gd name="connsiteX23" fmla="*/ 1428750 w 4441825"/>
                <a:gd name="connsiteY23" fmla="*/ 631825 h 984250"/>
                <a:gd name="connsiteX24" fmla="*/ 1428750 w 4441825"/>
                <a:gd name="connsiteY24" fmla="*/ 615950 h 984250"/>
                <a:gd name="connsiteX25" fmla="*/ 1371600 w 4441825"/>
                <a:gd name="connsiteY25" fmla="*/ 615950 h 984250"/>
                <a:gd name="connsiteX26" fmla="*/ 1371600 w 4441825"/>
                <a:gd name="connsiteY26" fmla="*/ 587375 h 984250"/>
                <a:gd name="connsiteX27" fmla="*/ 1228725 w 4441825"/>
                <a:gd name="connsiteY27" fmla="*/ 587375 h 984250"/>
                <a:gd name="connsiteX28" fmla="*/ 1228725 w 4441825"/>
                <a:gd name="connsiteY28" fmla="*/ 561975 h 984250"/>
                <a:gd name="connsiteX29" fmla="*/ 1187450 w 4441825"/>
                <a:gd name="connsiteY29" fmla="*/ 561975 h 984250"/>
                <a:gd name="connsiteX30" fmla="*/ 1187450 w 4441825"/>
                <a:gd name="connsiteY30" fmla="*/ 536575 h 984250"/>
                <a:gd name="connsiteX31" fmla="*/ 1066800 w 4441825"/>
                <a:gd name="connsiteY31" fmla="*/ 536575 h 984250"/>
                <a:gd name="connsiteX32" fmla="*/ 1066800 w 4441825"/>
                <a:gd name="connsiteY32" fmla="*/ 514350 h 984250"/>
                <a:gd name="connsiteX33" fmla="*/ 1047750 w 4441825"/>
                <a:gd name="connsiteY33" fmla="*/ 514350 h 984250"/>
                <a:gd name="connsiteX34" fmla="*/ 1047750 w 4441825"/>
                <a:gd name="connsiteY34" fmla="*/ 482600 h 984250"/>
                <a:gd name="connsiteX35" fmla="*/ 1003300 w 4441825"/>
                <a:gd name="connsiteY35" fmla="*/ 482600 h 984250"/>
                <a:gd name="connsiteX36" fmla="*/ 1003300 w 4441825"/>
                <a:gd name="connsiteY36" fmla="*/ 460375 h 984250"/>
                <a:gd name="connsiteX37" fmla="*/ 952500 w 4441825"/>
                <a:gd name="connsiteY37" fmla="*/ 460375 h 984250"/>
                <a:gd name="connsiteX38" fmla="*/ 952500 w 4441825"/>
                <a:gd name="connsiteY38" fmla="*/ 431800 h 984250"/>
                <a:gd name="connsiteX39" fmla="*/ 930275 w 4441825"/>
                <a:gd name="connsiteY39" fmla="*/ 431800 h 984250"/>
                <a:gd name="connsiteX40" fmla="*/ 930275 w 4441825"/>
                <a:gd name="connsiteY40" fmla="*/ 412750 h 984250"/>
                <a:gd name="connsiteX41" fmla="*/ 920750 w 4441825"/>
                <a:gd name="connsiteY41" fmla="*/ 412750 h 984250"/>
                <a:gd name="connsiteX42" fmla="*/ 920750 w 4441825"/>
                <a:gd name="connsiteY42" fmla="*/ 396875 h 984250"/>
                <a:gd name="connsiteX43" fmla="*/ 908050 w 4441825"/>
                <a:gd name="connsiteY43" fmla="*/ 384175 h 984250"/>
                <a:gd name="connsiteX44" fmla="*/ 905668 w 4441825"/>
                <a:gd name="connsiteY44" fmla="*/ 372268 h 984250"/>
                <a:gd name="connsiteX45" fmla="*/ 895350 w 4441825"/>
                <a:gd name="connsiteY45" fmla="*/ 371475 h 984250"/>
                <a:gd name="connsiteX46" fmla="*/ 895350 w 4441825"/>
                <a:gd name="connsiteY46" fmla="*/ 336550 h 984250"/>
                <a:gd name="connsiteX47" fmla="*/ 835025 w 4441825"/>
                <a:gd name="connsiteY47" fmla="*/ 336550 h 984250"/>
                <a:gd name="connsiteX48" fmla="*/ 835025 w 4441825"/>
                <a:gd name="connsiteY48" fmla="*/ 314325 h 984250"/>
                <a:gd name="connsiteX49" fmla="*/ 742950 w 4441825"/>
                <a:gd name="connsiteY49" fmla="*/ 314325 h 984250"/>
                <a:gd name="connsiteX50" fmla="*/ 742950 w 4441825"/>
                <a:gd name="connsiteY50" fmla="*/ 292100 h 984250"/>
                <a:gd name="connsiteX51" fmla="*/ 565150 w 4441825"/>
                <a:gd name="connsiteY51" fmla="*/ 292100 h 984250"/>
                <a:gd name="connsiteX52" fmla="*/ 565150 w 4441825"/>
                <a:gd name="connsiteY52" fmla="*/ 260350 h 984250"/>
                <a:gd name="connsiteX53" fmla="*/ 542925 w 4441825"/>
                <a:gd name="connsiteY53" fmla="*/ 260350 h 984250"/>
                <a:gd name="connsiteX54" fmla="*/ 542925 w 4441825"/>
                <a:gd name="connsiteY54" fmla="*/ 241300 h 984250"/>
                <a:gd name="connsiteX55" fmla="*/ 476250 w 4441825"/>
                <a:gd name="connsiteY55" fmla="*/ 241300 h 984250"/>
                <a:gd name="connsiteX56" fmla="*/ 476250 w 4441825"/>
                <a:gd name="connsiteY56" fmla="*/ 219075 h 984250"/>
                <a:gd name="connsiteX57" fmla="*/ 295275 w 4441825"/>
                <a:gd name="connsiteY57" fmla="*/ 219075 h 984250"/>
                <a:gd name="connsiteX58" fmla="*/ 295275 w 4441825"/>
                <a:gd name="connsiteY58" fmla="*/ 190500 h 984250"/>
                <a:gd name="connsiteX59" fmla="*/ 250825 w 4441825"/>
                <a:gd name="connsiteY59" fmla="*/ 190500 h 984250"/>
                <a:gd name="connsiteX60" fmla="*/ 250825 w 4441825"/>
                <a:gd name="connsiteY60" fmla="*/ 171450 h 984250"/>
                <a:gd name="connsiteX61" fmla="*/ 225425 w 4441825"/>
                <a:gd name="connsiteY61" fmla="*/ 171450 h 984250"/>
                <a:gd name="connsiteX62" fmla="*/ 225425 w 4441825"/>
                <a:gd name="connsiteY62" fmla="*/ 149225 h 984250"/>
                <a:gd name="connsiteX63" fmla="*/ 177800 w 4441825"/>
                <a:gd name="connsiteY63" fmla="*/ 149225 h 984250"/>
                <a:gd name="connsiteX64" fmla="*/ 177800 w 4441825"/>
                <a:gd name="connsiteY64" fmla="*/ 127000 h 984250"/>
                <a:gd name="connsiteX65" fmla="*/ 168275 w 4441825"/>
                <a:gd name="connsiteY65" fmla="*/ 127000 h 984250"/>
                <a:gd name="connsiteX66" fmla="*/ 168275 w 4441825"/>
                <a:gd name="connsiteY66" fmla="*/ 104775 h 984250"/>
                <a:gd name="connsiteX67" fmla="*/ 155575 w 4441825"/>
                <a:gd name="connsiteY67" fmla="*/ 104775 h 984250"/>
                <a:gd name="connsiteX68" fmla="*/ 155575 w 4441825"/>
                <a:gd name="connsiteY68" fmla="*/ 82550 h 984250"/>
                <a:gd name="connsiteX69" fmla="*/ 114300 w 4441825"/>
                <a:gd name="connsiteY69" fmla="*/ 82550 h 984250"/>
                <a:gd name="connsiteX70" fmla="*/ 114300 w 4441825"/>
                <a:gd name="connsiteY70" fmla="*/ 63500 h 984250"/>
                <a:gd name="connsiteX71" fmla="*/ 111125 w 4441825"/>
                <a:gd name="connsiteY71" fmla="*/ 60325 h 984250"/>
                <a:gd name="connsiteX72" fmla="*/ 111125 w 4441825"/>
                <a:gd name="connsiteY72" fmla="*/ 41275 h 984250"/>
                <a:gd name="connsiteX73" fmla="*/ 60325 w 4441825"/>
                <a:gd name="connsiteY73" fmla="*/ 41275 h 984250"/>
                <a:gd name="connsiteX74" fmla="*/ 60325 w 4441825"/>
                <a:gd name="connsiteY74" fmla="*/ 15875 h 984250"/>
                <a:gd name="connsiteX75" fmla="*/ 38100 w 4441825"/>
                <a:gd name="connsiteY75" fmla="*/ 15875 h 984250"/>
                <a:gd name="connsiteX76" fmla="*/ 38100 w 4441825"/>
                <a:gd name="connsiteY76" fmla="*/ 0 h 984250"/>
                <a:gd name="connsiteX77" fmla="*/ 0 w 4441825"/>
                <a:gd name="connsiteY77" fmla="*/ 0 h 984250"/>
                <a:gd name="connsiteX0" fmla="*/ 4441825 w 4441825"/>
                <a:gd name="connsiteY0" fmla="*/ 984250 h 984250"/>
                <a:gd name="connsiteX1" fmla="*/ 2578100 w 4441825"/>
                <a:gd name="connsiteY1" fmla="*/ 984250 h 984250"/>
                <a:gd name="connsiteX2" fmla="*/ 2578100 w 4441825"/>
                <a:gd name="connsiteY2" fmla="*/ 949325 h 984250"/>
                <a:gd name="connsiteX3" fmla="*/ 2571750 w 4441825"/>
                <a:gd name="connsiteY3" fmla="*/ 955675 h 984250"/>
                <a:gd name="connsiteX4" fmla="*/ 2571750 w 4441825"/>
                <a:gd name="connsiteY4" fmla="*/ 901700 h 984250"/>
                <a:gd name="connsiteX5" fmla="*/ 2565400 w 4441825"/>
                <a:gd name="connsiteY5" fmla="*/ 901700 h 984250"/>
                <a:gd name="connsiteX6" fmla="*/ 2565400 w 4441825"/>
                <a:gd name="connsiteY6" fmla="*/ 860425 h 984250"/>
                <a:gd name="connsiteX7" fmla="*/ 2339975 w 4441825"/>
                <a:gd name="connsiteY7" fmla="*/ 860425 h 984250"/>
                <a:gd name="connsiteX8" fmla="*/ 2339975 w 4441825"/>
                <a:gd name="connsiteY8" fmla="*/ 819150 h 984250"/>
                <a:gd name="connsiteX9" fmla="*/ 2025650 w 4441825"/>
                <a:gd name="connsiteY9" fmla="*/ 819150 h 984250"/>
                <a:gd name="connsiteX10" fmla="*/ 2025650 w 4441825"/>
                <a:gd name="connsiteY10" fmla="*/ 781050 h 984250"/>
                <a:gd name="connsiteX11" fmla="*/ 1939925 w 4441825"/>
                <a:gd name="connsiteY11" fmla="*/ 781050 h 984250"/>
                <a:gd name="connsiteX12" fmla="*/ 1939925 w 4441825"/>
                <a:gd name="connsiteY12" fmla="*/ 749300 h 984250"/>
                <a:gd name="connsiteX13" fmla="*/ 1739900 w 4441825"/>
                <a:gd name="connsiteY13" fmla="*/ 749300 h 984250"/>
                <a:gd name="connsiteX14" fmla="*/ 1739900 w 4441825"/>
                <a:gd name="connsiteY14" fmla="*/ 717550 h 984250"/>
                <a:gd name="connsiteX15" fmla="*/ 1616075 w 4441825"/>
                <a:gd name="connsiteY15" fmla="*/ 717550 h 984250"/>
                <a:gd name="connsiteX16" fmla="*/ 1616075 w 4441825"/>
                <a:gd name="connsiteY16" fmla="*/ 688975 h 984250"/>
                <a:gd name="connsiteX17" fmla="*/ 1606550 w 4441825"/>
                <a:gd name="connsiteY17" fmla="*/ 688975 h 984250"/>
                <a:gd name="connsiteX18" fmla="*/ 1606550 w 4441825"/>
                <a:gd name="connsiteY18" fmla="*/ 660400 h 984250"/>
                <a:gd name="connsiteX19" fmla="*/ 1454150 w 4441825"/>
                <a:gd name="connsiteY19" fmla="*/ 660400 h 984250"/>
                <a:gd name="connsiteX20" fmla="*/ 1454150 w 4441825"/>
                <a:gd name="connsiteY20" fmla="*/ 660400 h 984250"/>
                <a:gd name="connsiteX21" fmla="*/ 1454150 w 4441825"/>
                <a:gd name="connsiteY21" fmla="*/ 631825 h 984250"/>
                <a:gd name="connsiteX22" fmla="*/ 1454150 w 4441825"/>
                <a:gd name="connsiteY22" fmla="*/ 631825 h 984250"/>
                <a:gd name="connsiteX23" fmla="*/ 1428750 w 4441825"/>
                <a:gd name="connsiteY23" fmla="*/ 631825 h 984250"/>
                <a:gd name="connsiteX24" fmla="*/ 1428750 w 4441825"/>
                <a:gd name="connsiteY24" fmla="*/ 615950 h 984250"/>
                <a:gd name="connsiteX25" fmla="*/ 1371600 w 4441825"/>
                <a:gd name="connsiteY25" fmla="*/ 615950 h 984250"/>
                <a:gd name="connsiteX26" fmla="*/ 1371600 w 4441825"/>
                <a:gd name="connsiteY26" fmla="*/ 587375 h 984250"/>
                <a:gd name="connsiteX27" fmla="*/ 1228725 w 4441825"/>
                <a:gd name="connsiteY27" fmla="*/ 587375 h 984250"/>
                <a:gd name="connsiteX28" fmla="*/ 1228725 w 4441825"/>
                <a:gd name="connsiteY28" fmla="*/ 561975 h 984250"/>
                <a:gd name="connsiteX29" fmla="*/ 1187450 w 4441825"/>
                <a:gd name="connsiteY29" fmla="*/ 561975 h 984250"/>
                <a:gd name="connsiteX30" fmla="*/ 1187450 w 4441825"/>
                <a:gd name="connsiteY30" fmla="*/ 536575 h 984250"/>
                <a:gd name="connsiteX31" fmla="*/ 1066800 w 4441825"/>
                <a:gd name="connsiteY31" fmla="*/ 536575 h 984250"/>
                <a:gd name="connsiteX32" fmla="*/ 1066800 w 4441825"/>
                <a:gd name="connsiteY32" fmla="*/ 514350 h 984250"/>
                <a:gd name="connsiteX33" fmla="*/ 1047750 w 4441825"/>
                <a:gd name="connsiteY33" fmla="*/ 514350 h 984250"/>
                <a:gd name="connsiteX34" fmla="*/ 1047750 w 4441825"/>
                <a:gd name="connsiteY34" fmla="*/ 482600 h 984250"/>
                <a:gd name="connsiteX35" fmla="*/ 1003300 w 4441825"/>
                <a:gd name="connsiteY35" fmla="*/ 482600 h 984250"/>
                <a:gd name="connsiteX36" fmla="*/ 1003300 w 4441825"/>
                <a:gd name="connsiteY36" fmla="*/ 460375 h 984250"/>
                <a:gd name="connsiteX37" fmla="*/ 952500 w 4441825"/>
                <a:gd name="connsiteY37" fmla="*/ 460375 h 984250"/>
                <a:gd name="connsiteX38" fmla="*/ 952500 w 4441825"/>
                <a:gd name="connsiteY38" fmla="*/ 431800 h 984250"/>
                <a:gd name="connsiteX39" fmla="*/ 930275 w 4441825"/>
                <a:gd name="connsiteY39" fmla="*/ 431800 h 984250"/>
                <a:gd name="connsiteX40" fmla="*/ 930275 w 4441825"/>
                <a:gd name="connsiteY40" fmla="*/ 412750 h 984250"/>
                <a:gd name="connsiteX41" fmla="*/ 920750 w 4441825"/>
                <a:gd name="connsiteY41" fmla="*/ 412750 h 984250"/>
                <a:gd name="connsiteX42" fmla="*/ 920750 w 4441825"/>
                <a:gd name="connsiteY42" fmla="*/ 384969 h 984250"/>
                <a:gd name="connsiteX43" fmla="*/ 908050 w 4441825"/>
                <a:gd name="connsiteY43" fmla="*/ 384175 h 984250"/>
                <a:gd name="connsiteX44" fmla="*/ 905668 w 4441825"/>
                <a:gd name="connsiteY44" fmla="*/ 372268 h 984250"/>
                <a:gd name="connsiteX45" fmla="*/ 895350 w 4441825"/>
                <a:gd name="connsiteY45" fmla="*/ 371475 h 984250"/>
                <a:gd name="connsiteX46" fmla="*/ 895350 w 4441825"/>
                <a:gd name="connsiteY46" fmla="*/ 336550 h 984250"/>
                <a:gd name="connsiteX47" fmla="*/ 835025 w 4441825"/>
                <a:gd name="connsiteY47" fmla="*/ 336550 h 984250"/>
                <a:gd name="connsiteX48" fmla="*/ 835025 w 4441825"/>
                <a:gd name="connsiteY48" fmla="*/ 314325 h 984250"/>
                <a:gd name="connsiteX49" fmla="*/ 742950 w 4441825"/>
                <a:gd name="connsiteY49" fmla="*/ 314325 h 984250"/>
                <a:gd name="connsiteX50" fmla="*/ 742950 w 4441825"/>
                <a:gd name="connsiteY50" fmla="*/ 292100 h 984250"/>
                <a:gd name="connsiteX51" fmla="*/ 565150 w 4441825"/>
                <a:gd name="connsiteY51" fmla="*/ 292100 h 984250"/>
                <a:gd name="connsiteX52" fmla="*/ 565150 w 4441825"/>
                <a:gd name="connsiteY52" fmla="*/ 260350 h 984250"/>
                <a:gd name="connsiteX53" fmla="*/ 542925 w 4441825"/>
                <a:gd name="connsiteY53" fmla="*/ 260350 h 984250"/>
                <a:gd name="connsiteX54" fmla="*/ 542925 w 4441825"/>
                <a:gd name="connsiteY54" fmla="*/ 241300 h 984250"/>
                <a:gd name="connsiteX55" fmla="*/ 476250 w 4441825"/>
                <a:gd name="connsiteY55" fmla="*/ 241300 h 984250"/>
                <a:gd name="connsiteX56" fmla="*/ 476250 w 4441825"/>
                <a:gd name="connsiteY56" fmla="*/ 219075 h 984250"/>
                <a:gd name="connsiteX57" fmla="*/ 295275 w 4441825"/>
                <a:gd name="connsiteY57" fmla="*/ 219075 h 984250"/>
                <a:gd name="connsiteX58" fmla="*/ 295275 w 4441825"/>
                <a:gd name="connsiteY58" fmla="*/ 190500 h 984250"/>
                <a:gd name="connsiteX59" fmla="*/ 250825 w 4441825"/>
                <a:gd name="connsiteY59" fmla="*/ 190500 h 984250"/>
                <a:gd name="connsiteX60" fmla="*/ 250825 w 4441825"/>
                <a:gd name="connsiteY60" fmla="*/ 171450 h 984250"/>
                <a:gd name="connsiteX61" fmla="*/ 225425 w 4441825"/>
                <a:gd name="connsiteY61" fmla="*/ 171450 h 984250"/>
                <a:gd name="connsiteX62" fmla="*/ 225425 w 4441825"/>
                <a:gd name="connsiteY62" fmla="*/ 149225 h 984250"/>
                <a:gd name="connsiteX63" fmla="*/ 177800 w 4441825"/>
                <a:gd name="connsiteY63" fmla="*/ 149225 h 984250"/>
                <a:gd name="connsiteX64" fmla="*/ 177800 w 4441825"/>
                <a:gd name="connsiteY64" fmla="*/ 127000 h 984250"/>
                <a:gd name="connsiteX65" fmla="*/ 168275 w 4441825"/>
                <a:gd name="connsiteY65" fmla="*/ 127000 h 984250"/>
                <a:gd name="connsiteX66" fmla="*/ 168275 w 4441825"/>
                <a:gd name="connsiteY66" fmla="*/ 104775 h 984250"/>
                <a:gd name="connsiteX67" fmla="*/ 155575 w 4441825"/>
                <a:gd name="connsiteY67" fmla="*/ 104775 h 984250"/>
                <a:gd name="connsiteX68" fmla="*/ 155575 w 4441825"/>
                <a:gd name="connsiteY68" fmla="*/ 82550 h 984250"/>
                <a:gd name="connsiteX69" fmla="*/ 114300 w 4441825"/>
                <a:gd name="connsiteY69" fmla="*/ 82550 h 984250"/>
                <a:gd name="connsiteX70" fmla="*/ 114300 w 4441825"/>
                <a:gd name="connsiteY70" fmla="*/ 63500 h 984250"/>
                <a:gd name="connsiteX71" fmla="*/ 111125 w 4441825"/>
                <a:gd name="connsiteY71" fmla="*/ 60325 h 984250"/>
                <a:gd name="connsiteX72" fmla="*/ 111125 w 4441825"/>
                <a:gd name="connsiteY72" fmla="*/ 41275 h 984250"/>
                <a:gd name="connsiteX73" fmla="*/ 60325 w 4441825"/>
                <a:gd name="connsiteY73" fmla="*/ 41275 h 984250"/>
                <a:gd name="connsiteX74" fmla="*/ 60325 w 4441825"/>
                <a:gd name="connsiteY74" fmla="*/ 15875 h 984250"/>
                <a:gd name="connsiteX75" fmla="*/ 38100 w 4441825"/>
                <a:gd name="connsiteY75" fmla="*/ 15875 h 984250"/>
                <a:gd name="connsiteX76" fmla="*/ 38100 w 4441825"/>
                <a:gd name="connsiteY76" fmla="*/ 0 h 984250"/>
                <a:gd name="connsiteX77" fmla="*/ 0 w 4441825"/>
                <a:gd name="connsiteY77" fmla="*/ 0 h 98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441825" h="984250">
                  <a:moveTo>
                    <a:pt x="4441825" y="984250"/>
                  </a:moveTo>
                  <a:lnTo>
                    <a:pt x="2578100" y="984250"/>
                  </a:lnTo>
                  <a:lnTo>
                    <a:pt x="2578100" y="949325"/>
                  </a:lnTo>
                  <a:lnTo>
                    <a:pt x="2571750" y="955675"/>
                  </a:lnTo>
                  <a:lnTo>
                    <a:pt x="2571750" y="901700"/>
                  </a:lnTo>
                  <a:lnTo>
                    <a:pt x="2565400" y="901700"/>
                  </a:lnTo>
                  <a:lnTo>
                    <a:pt x="2565400" y="860425"/>
                  </a:lnTo>
                  <a:lnTo>
                    <a:pt x="2339975" y="860425"/>
                  </a:lnTo>
                  <a:lnTo>
                    <a:pt x="2339975" y="819150"/>
                  </a:lnTo>
                  <a:lnTo>
                    <a:pt x="2025650" y="819150"/>
                  </a:lnTo>
                  <a:lnTo>
                    <a:pt x="2025650" y="781050"/>
                  </a:lnTo>
                  <a:lnTo>
                    <a:pt x="1939925" y="781050"/>
                  </a:lnTo>
                  <a:lnTo>
                    <a:pt x="1939925" y="749300"/>
                  </a:lnTo>
                  <a:lnTo>
                    <a:pt x="1739900" y="749300"/>
                  </a:lnTo>
                  <a:lnTo>
                    <a:pt x="1739900" y="717550"/>
                  </a:lnTo>
                  <a:lnTo>
                    <a:pt x="1616075" y="717550"/>
                  </a:lnTo>
                  <a:lnTo>
                    <a:pt x="1616075" y="688975"/>
                  </a:lnTo>
                  <a:lnTo>
                    <a:pt x="1606550" y="688975"/>
                  </a:lnTo>
                  <a:lnTo>
                    <a:pt x="1606550" y="660400"/>
                  </a:lnTo>
                  <a:lnTo>
                    <a:pt x="1454150" y="660400"/>
                  </a:lnTo>
                  <a:lnTo>
                    <a:pt x="1454150" y="660400"/>
                  </a:lnTo>
                  <a:lnTo>
                    <a:pt x="1454150" y="631825"/>
                  </a:lnTo>
                  <a:lnTo>
                    <a:pt x="1454150" y="631825"/>
                  </a:lnTo>
                  <a:lnTo>
                    <a:pt x="1428750" y="631825"/>
                  </a:lnTo>
                  <a:lnTo>
                    <a:pt x="1428750" y="615950"/>
                  </a:lnTo>
                  <a:lnTo>
                    <a:pt x="1371600" y="615950"/>
                  </a:lnTo>
                  <a:lnTo>
                    <a:pt x="1371600" y="587375"/>
                  </a:lnTo>
                  <a:lnTo>
                    <a:pt x="1228725" y="587375"/>
                  </a:lnTo>
                  <a:lnTo>
                    <a:pt x="1228725" y="561975"/>
                  </a:lnTo>
                  <a:lnTo>
                    <a:pt x="1187450" y="561975"/>
                  </a:lnTo>
                  <a:lnTo>
                    <a:pt x="1187450" y="536575"/>
                  </a:lnTo>
                  <a:lnTo>
                    <a:pt x="1066800" y="536575"/>
                  </a:lnTo>
                  <a:lnTo>
                    <a:pt x="1066800" y="514350"/>
                  </a:lnTo>
                  <a:lnTo>
                    <a:pt x="1047750" y="514350"/>
                  </a:lnTo>
                  <a:lnTo>
                    <a:pt x="1047750" y="482600"/>
                  </a:lnTo>
                  <a:lnTo>
                    <a:pt x="1003300" y="482600"/>
                  </a:lnTo>
                  <a:lnTo>
                    <a:pt x="1003300" y="460375"/>
                  </a:lnTo>
                  <a:lnTo>
                    <a:pt x="952500" y="460375"/>
                  </a:lnTo>
                  <a:lnTo>
                    <a:pt x="952500" y="431800"/>
                  </a:lnTo>
                  <a:lnTo>
                    <a:pt x="930275" y="431800"/>
                  </a:lnTo>
                  <a:lnTo>
                    <a:pt x="930275" y="412750"/>
                  </a:lnTo>
                  <a:lnTo>
                    <a:pt x="920750" y="412750"/>
                  </a:lnTo>
                  <a:lnTo>
                    <a:pt x="920750" y="384969"/>
                  </a:lnTo>
                  <a:lnTo>
                    <a:pt x="908050" y="384175"/>
                  </a:lnTo>
                  <a:lnTo>
                    <a:pt x="905668" y="372268"/>
                  </a:lnTo>
                  <a:lnTo>
                    <a:pt x="895350" y="371475"/>
                  </a:lnTo>
                  <a:lnTo>
                    <a:pt x="895350" y="336550"/>
                  </a:lnTo>
                  <a:lnTo>
                    <a:pt x="835025" y="336550"/>
                  </a:lnTo>
                  <a:lnTo>
                    <a:pt x="835025" y="314325"/>
                  </a:lnTo>
                  <a:lnTo>
                    <a:pt x="742950" y="314325"/>
                  </a:lnTo>
                  <a:lnTo>
                    <a:pt x="742950" y="292100"/>
                  </a:lnTo>
                  <a:lnTo>
                    <a:pt x="565150" y="292100"/>
                  </a:lnTo>
                  <a:lnTo>
                    <a:pt x="565150" y="260350"/>
                  </a:lnTo>
                  <a:lnTo>
                    <a:pt x="542925" y="260350"/>
                  </a:lnTo>
                  <a:lnTo>
                    <a:pt x="542925" y="241300"/>
                  </a:lnTo>
                  <a:lnTo>
                    <a:pt x="476250" y="241300"/>
                  </a:lnTo>
                  <a:lnTo>
                    <a:pt x="476250" y="219075"/>
                  </a:lnTo>
                  <a:lnTo>
                    <a:pt x="295275" y="219075"/>
                  </a:lnTo>
                  <a:lnTo>
                    <a:pt x="295275" y="190500"/>
                  </a:lnTo>
                  <a:lnTo>
                    <a:pt x="250825" y="190500"/>
                  </a:lnTo>
                  <a:lnTo>
                    <a:pt x="250825" y="171450"/>
                  </a:lnTo>
                  <a:lnTo>
                    <a:pt x="225425" y="171450"/>
                  </a:lnTo>
                  <a:lnTo>
                    <a:pt x="225425" y="149225"/>
                  </a:lnTo>
                  <a:lnTo>
                    <a:pt x="177800" y="149225"/>
                  </a:lnTo>
                  <a:lnTo>
                    <a:pt x="177800" y="127000"/>
                  </a:lnTo>
                  <a:lnTo>
                    <a:pt x="168275" y="127000"/>
                  </a:lnTo>
                  <a:lnTo>
                    <a:pt x="168275" y="104775"/>
                  </a:lnTo>
                  <a:lnTo>
                    <a:pt x="155575" y="104775"/>
                  </a:lnTo>
                  <a:lnTo>
                    <a:pt x="155575" y="82550"/>
                  </a:lnTo>
                  <a:lnTo>
                    <a:pt x="114300" y="82550"/>
                  </a:lnTo>
                  <a:lnTo>
                    <a:pt x="114300" y="63500"/>
                  </a:lnTo>
                  <a:lnTo>
                    <a:pt x="111125" y="60325"/>
                  </a:lnTo>
                  <a:lnTo>
                    <a:pt x="111125" y="41275"/>
                  </a:lnTo>
                  <a:lnTo>
                    <a:pt x="60325" y="41275"/>
                  </a:lnTo>
                  <a:lnTo>
                    <a:pt x="60325" y="15875"/>
                  </a:lnTo>
                  <a:lnTo>
                    <a:pt x="38100" y="15875"/>
                  </a:ln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981" name="Group 20980">
              <a:extLst>
                <a:ext uri="{FF2B5EF4-FFF2-40B4-BE49-F238E27FC236}">
                  <a16:creationId xmlns:a16="http://schemas.microsoft.com/office/drawing/2014/main" xmlns="" id="{14F5D670-F990-90F4-1D6C-F68F2A0EFCF6}"/>
                </a:ext>
              </a:extLst>
            </p:cNvPr>
            <p:cNvGrpSpPr/>
            <p:nvPr/>
          </p:nvGrpSpPr>
          <p:grpSpPr>
            <a:xfrm>
              <a:off x="7052641" y="3747735"/>
              <a:ext cx="113434" cy="113434"/>
              <a:chOff x="1346258" y="2339280"/>
              <a:chExt cx="153888" cy="153888"/>
            </a:xfrm>
          </p:grpSpPr>
          <p:cxnSp>
            <p:nvCxnSpPr>
              <p:cNvPr id="20982" name="Straight Connector 20981">
                <a:extLst>
                  <a:ext uri="{FF2B5EF4-FFF2-40B4-BE49-F238E27FC236}">
                    <a16:creationId xmlns:a16="http://schemas.microsoft.com/office/drawing/2014/main" xmlns="" id="{799DD0A1-4B5D-3D46-F9C3-D05877F2F1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83" name="Straight Connector 20982">
                <a:extLst>
                  <a:ext uri="{FF2B5EF4-FFF2-40B4-BE49-F238E27FC236}">
                    <a16:creationId xmlns:a16="http://schemas.microsoft.com/office/drawing/2014/main" xmlns="" id="{8A8FF69D-4560-8C60-F190-0FC80EC6A0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84" name="Group 20983">
              <a:extLst>
                <a:ext uri="{FF2B5EF4-FFF2-40B4-BE49-F238E27FC236}">
                  <a16:creationId xmlns:a16="http://schemas.microsoft.com/office/drawing/2014/main" xmlns="" id="{325751F0-CBF6-1C5D-8C79-F9A7055FA98E}"/>
                </a:ext>
              </a:extLst>
            </p:cNvPr>
            <p:cNvGrpSpPr/>
            <p:nvPr/>
          </p:nvGrpSpPr>
          <p:grpSpPr>
            <a:xfrm>
              <a:off x="7075886" y="3756825"/>
              <a:ext cx="113434" cy="113434"/>
              <a:chOff x="1346258" y="2339280"/>
              <a:chExt cx="153888" cy="153888"/>
            </a:xfrm>
          </p:grpSpPr>
          <p:cxnSp>
            <p:nvCxnSpPr>
              <p:cNvPr id="20985" name="Straight Connector 20984">
                <a:extLst>
                  <a:ext uri="{FF2B5EF4-FFF2-40B4-BE49-F238E27FC236}">
                    <a16:creationId xmlns:a16="http://schemas.microsoft.com/office/drawing/2014/main" xmlns="" id="{4F206ED3-5FAA-1254-7C0E-0570ABA64C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86" name="Straight Connector 20985">
                <a:extLst>
                  <a:ext uri="{FF2B5EF4-FFF2-40B4-BE49-F238E27FC236}">
                    <a16:creationId xmlns:a16="http://schemas.microsoft.com/office/drawing/2014/main" xmlns="" id="{26711C6B-D344-3087-00B2-6EB642D4C0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87" name="Group 20986">
              <a:extLst>
                <a:ext uri="{FF2B5EF4-FFF2-40B4-BE49-F238E27FC236}">
                  <a16:creationId xmlns:a16="http://schemas.microsoft.com/office/drawing/2014/main" xmlns="" id="{D02A180E-71CF-A1A6-B93F-195A78F81735}"/>
                </a:ext>
              </a:extLst>
            </p:cNvPr>
            <p:cNvGrpSpPr/>
            <p:nvPr/>
          </p:nvGrpSpPr>
          <p:grpSpPr>
            <a:xfrm>
              <a:off x="7166499" y="3813393"/>
              <a:ext cx="113434" cy="113434"/>
              <a:chOff x="1346258" y="2339280"/>
              <a:chExt cx="153888" cy="153888"/>
            </a:xfrm>
          </p:grpSpPr>
          <p:cxnSp>
            <p:nvCxnSpPr>
              <p:cNvPr id="20988" name="Straight Connector 20987">
                <a:extLst>
                  <a:ext uri="{FF2B5EF4-FFF2-40B4-BE49-F238E27FC236}">
                    <a16:creationId xmlns:a16="http://schemas.microsoft.com/office/drawing/2014/main" xmlns="" id="{91C19083-35A5-BFF8-DBF7-AE67F6C020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89" name="Straight Connector 20988">
                <a:extLst>
                  <a:ext uri="{FF2B5EF4-FFF2-40B4-BE49-F238E27FC236}">
                    <a16:creationId xmlns:a16="http://schemas.microsoft.com/office/drawing/2014/main" xmlns="" id="{6989126F-F9D6-9C2D-BCEA-0C346C53CB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90" name="Group 20989">
              <a:extLst>
                <a:ext uri="{FF2B5EF4-FFF2-40B4-BE49-F238E27FC236}">
                  <a16:creationId xmlns:a16="http://schemas.microsoft.com/office/drawing/2014/main" xmlns="" id="{30519BD4-8820-9927-0393-A3E2E3537B5B}"/>
                </a:ext>
              </a:extLst>
            </p:cNvPr>
            <p:cNvGrpSpPr/>
            <p:nvPr/>
          </p:nvGrpSpPr>
          <p:grpSpPr>
            <a:xfrm>
              <a:off x="7196918" y="3861108"/>
              <a:ext cx="113434" cy="113434"/>
              <a:chOff x="1346258" y="2339280"/>
              <a:chExt cx="153888" cy="153888"/>
            </a:xfrm>
          </p:grpSpPr>
          <p:cxnSp>
            <p:nvCxnSpPr>
              <p:cNvPr id="20991" name="Straight Connector 20990">
                <a:extLst>
                  <a:ext uri="{FF2B5EF4-FFF2-40B4-BE49-F238E27FC236}">
                    <a16:creationId xmlns:a16="http://schemas.microsoft.com/office/drawing/2014/main" xmlns="" id="{5D8EE902-3831-24E1-20EB-16483E3C63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92" name="Straight Connector 20991">
                <a:extLst>
                  <a:ext uri="{FF2B5EF4-FFF2-40B4-BE49-F238E27FC236}">
                    <a16:creationId xmlns:a16="http://schemas.microsoft.com/office/drawing/2014/main" xmlns="" id="{C7CA2D02-2654-9825-FBD5-D08EF8BAFB5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93" name="Group 20992">
              <a:extLst>
                <a:ext uri="{FF2B5EF4-FFF2-40B4-BE49-F238E27FC236}">
                  <a16:creationId xmlns:a16="http://schemas.microsoft.com/office/drawing/2014/main" xmlns="" id="{0DBAE8C1-77BD-41A8-B685-20FE758B6F84}"/>
                </a:ext>
              </a:extLst>
            </p:cNvPr>
            <p:cNvGrpSpPr/>
            <p:nvPr/>
          </p:nvGrpSpPr>
          <p:grpSpPr>
            <a:xfrm>
              <a:off x="7291885" y="3902804"/>
              <a:ext cx="113434" cy="113434"/>
              <a:chOff x="1346258" y="2339280"/>
              <a:chExt cx="153888" cy="153888"/>
            </a:xfrm>
          </p:grpSpPr>
          <p:cxnSp>
            <p:nvCxnSpPr>
              <p:cNvPr id="20994" name="Straight Connector 20993">
                <a:extLst>
                  <a:ext uri="{FF2B5EF4-FFF2-40B4-BE49-F238E27FC236}">
                    <a16:creationId xmlns:a16="http://schemas.microsoft.com/office/drawing/2014/main" xmlns="" id="{4CB3C628-DA84-A96A-AA13-C1FADE38DB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95" name="Straight Connector 20994">
                <a:extLst>
                  <a:ext uri="{FF2B5EF4-FFF2-40B4-BE49-F238E27FC236}">
                    <a16:creationId xmlns:a16="http://schemas.microsoft.com/office/drawing/2014/main" xmlns="" id="{B696DA4F-EB32-2E0C-C99C-37BCB0755F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96" name="Group 20995">
              <a:extLst>
                <a:ext uri="{FF2B5EF4-FFF2-40B4-BE49-F238E27FC236}">
                  <a16:creationId xmlns:a16="http://schemas.microsoft.com/office/drawing/2014/main" xmlns="" id="{9372A71E-0B3A-516B-8509-DB8D2FB19B46}"/>
                </a:ext>
              </a:extLst>
            </p:cNvPr>
            <p:cNvGrpSpPr/>
            <p:nvPr/>
          </p:nvGrpSpPr>
          <p:grpSpPr>
            <a:xfrm>
              <a:off x="7347824" y="3926827"/>
              <a:ext cx="113434" cy="113434"/>
              <a:chOff x="1346258" y="2339280"/>
              <a:chExt cx="153888" cy="153888"/>
            </a:xfrm>
          </p:grpSpPr>
          <p:cxnSp>
            <p:nvCxnSpPr>
              <p:cNvPr id="20997" name="Straight Connector 20996">
                <a:extLst>
                  <a:ext uri="{FF2B5EF4-FFF2-40B4-BE49-F238E27FC236}">
                    <a16:creationId xmlns:a16="http://schemas.microsoft.com/office/drawing/2014/main" xmlns="" id="{30B2B0F4-418A-A061-4159-0036EA5D97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98" name="Straight Connector 20997">
                <a:extLst>
                  <a:ext uri="{FF2B5EF4-FFF2-40B4-BE49-F238E27FC236}">
                    <a16:creationId xmlns:a16="http://schemas.microsoft.com/office/drawing/2014/main" xmlns="" id="{25EC9FAB-A403-C957-D298-FB557DD061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999" name="Group 20998">
              <a:extLst>
                <a:ext uri="{FF2B5EF4-FFF2-40B4-BE49-F238E27FC236}">
                  <a16:creationId xmlns:a16="http://schemas.microsoft.com/office/drawing/2014/main" xmlns="" id="{440CFD2C-3FE0-D9B4-4541-8EBB1D368C51}"/>
                </a:ext>
              </a:extLst>
            </p:cNvPr>
            <p:cNvGrpSpPr/>
            <p:nvPr/>
          </p:nvGrpSpPr>
          <p:grpSpPr>
            <a:xfrm>
              <a:off x="7483693" y="3950544"/>
              <a:ext cx="113434" cy="113434"/>
              <a:chOff x="1346258" y="2339280"/>
              <a:chExt cx="153888" cy="153888"/>
            </a:xfrm>
          </p:grpSpPr>
          <p:cxnSp>
            <p:nvCxnSpPr>
              <p:cNvPr id="21000" name="Straight Connector 20999">
                <a:extLst>
                  <a:ext uri="{FF2B5EF4-FFF2-40B4-BE49-F238E27FC236}">
                    <a16:creationId xmlns:a16="http://schemas.microsoft.com/office/drawing/2014/main" xmlns="" id="{53E5C11A-9DA6-6E2F-0BC2-EE570D7F22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01" name="Straight Connector 21000">
                <a:extLst>
                  <a:ext uri="{FF2B5EF4-FFF2-40B4-BE49-F238E27FC236}">
                    <a16:creationId xmlns:a16="http://schemas.microsoft.com/office/drawing/2014/main" xmlns="" id="{6EB83147-1929-8482-6ABF-2D29115DC5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02" name="Group 21001">
              <a:extLst>
                <a:ext uri="{FF2B5EF4-FFF2-40B4-BE49-F238E27FC236}">
                  <a16:creationId xmlns:a16="http://schemas.microsoft.com/office/drawing/2014/main" xmlns="" id="{78FF8EFF-EE55-EC67-D747-2F67C7E8A562}"/>
                </a:ext>
              </a:extLst>
            </p:cNvPr>
            <p:cNvGrpSpPr/>
            <p:nvPr/>
          </p:nvGrpSpPr>
          <p:grpSpPr>
            <a:xfrm>
              <a:off x="7648503" y="4008160"/>
              <a:ext cx="113434" cy="113434"/>
              <a:chOff x="1346258" y="2339280"/>
              <a:chExt cx="153888" cy="153888"/>
            </a:xfrm>
          </p:grpSpPr>
          <p:cxnSp>
            <p:nvCxnSpPr>
              <p:cNvPr id="21003" name="Straight Connector 21002">
                <a:extLst>
                  <a:ext uri="{FF2B5EF4-FFF2-40B4-BE49-F238E27FC236}">
                    <a16:creationId xmlns:a16="http://schemas.microsoft.com/office/drawing/2014/main" xmlns="" id="{C7D3B708-F263-BE64-29F9-B1C62498FB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04" name="Straight Connector 21003">
                <a:extLst>
                  <a:ext uri="{FF2B5EF4-FFF2-40B4-BE49-F238E27FC236}">
                    <a16:creationId xmlns:a16="http://schemas.microsoft.com/office/drawing/2014/main" xmlns="" id="{821B90F5-45DA-8461-1737-9BCD0DE5B8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05" name="Group 21004">
              <a:extLst>
                <a:ext uri="{FF2B5EF4-FFF2-40B4-BE49-F238E27FC236}">
                  <a16:creationId xmlns:a16="http://schemas.microsoft.com/office/drawing/2014/main" xmlns="" id="{A84648C8-614F-4304-00C1-31FC6B3B971E}"/>
                </a:ext>
              </a:extLst>
            </p:cNvPr>
            <p:cNvGrpSpPr/>
            <p:nvPr/>
          </p:nvGrpSpPr>
          <p:grpSpPr>
            <a:xfrm>
              <a:off x="7884132" y="4058905"/>
              <a:ext cx="113434" cy="113434"/>
              <a:chOff x="1346258" y="2339280"/>
              <a:chExt cx="153888" cy="153888"/>
            </a:xfrm>
          </p:grpSpPr>
          <p:cxnSp>
            <p:nvCxnSpPr>
              <p:cNvPr id="21006" name="Straight Connector 21005">
                <a:extLst>
                  <a:ext uri="{FF2B5EF4-FFF2-40B4-BE49-F238E27FC236}">
                    <a16:creationId xmlns:a16="http://schemas.microsoft.com/office/drawing/2014/main" xmlns="" id="{D92595DE-E0B3-F791-C329-6EAA7AADEE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07" name="Straight Connector 21006">
                <a:extLst>
                  <a:ext uri="{FF2B5EF4-FFF2-40B4-BE49-F238E27FC236}">
                    <a16:creationId xmlns:a16="http://schemas.microsoft.com/office/drawing/2014/main" xmlns="" id="{3BDDA754-0A85-D2F2-8A1D-D6AFB45E9F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08" name="Group 21007">
              <a:extLst>
                <a:ext uri="{FF2B5EF4-FFF2-40B4-BE49-F238E27FC236}">
                  <a16:creationId xmlns:a16="http://schemas.microsoft.com/office/drawing/2014/main" xmlns="" id="{E3419883-9969-1E91-B8C0-38DFD290BA55}"/>
                </a:ext>
              </a:extLst>
            </p:cNvPr>
            <p:cNvGrpSpPr/>
            <p:nvPr/>
          </p:nvGrpSpPr>
          <p:grpSpPr>
            <a:xfrm>
              <a:off x="8200928" y="4270129"/>
              <a:ext cx="113434" cy="113434"/>
              <a:chOff x="1346258" y="2339280"/>
              <a:chExt cx="153888" cy="153888"/>
            </a:xfrm>
          </p:grpSpPr>
          <p:cxnSp>
            <p:nvCxnSpPr>
              <p:cNvPr id="21009" name="Straight Connector 21008">
                <a:extLst>
                  <a:ext uri="{FF2B5EF4-FFF2-40B4-BE49-F238E27FC236}">
                    <a16:creationId xmlns:a16="http://schemas.microsoft.com/office/drawing/2014/main" xmlns="" id="{AFDCC336-F5E8-6DA0-365C-620C5FCCCD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10" name="Straight Connector 21009">
                <a:extLst>
                  <a:ext uri="{FF2B5EF4-FFF2-40B4-BE49-F238E27FC236}">
                    <a16:creationId xmlns:a16="http://schemas.microsoft.com/office/drawing/2014/main" xmlns="" id="{40C36EAF-1BDF-A87C-E462-2BBF8DDB53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11" name="Group 21010">
              <a:extLst>
                <a:ext uri="{FF2B5EF4-FFF2-40B4-BE49-F238E27FC236}">
                  <a16:creationId xmlns:a16="http://schemas.microsoft.com/office/drawing/2014/main" xmlns="" id="{C819FE7A-D145-2CC8-EB33-C74DD2DA16DC}"/>
                </a:ext>
              </a:extLst>
            </p:cNvPr>
            <p:cNvGrpSpPr/>
            <p:nvPr/>
          </p:nvGrpSpPr>
          <p:grpSpPr>
            <a:xfrm>
              <a:off x="8505506" y="4365813"/>
              <a:ext cx="113434" cy="113434"/>
              <a:chOff x="1346258" y="2339280"/>
              <a:chExt cx="153888" cy="153888"/>
            </a:xfrm>
          </p:grpSpPr>
          <p:cxnSp>
            <p:nvCxnSpPr>
              <p:cNvPr id="21012" name="Straight Connector 21011">
                <a:extLst>
                  <a:ext uri="{FF2B5EF4-FFF2-40B4-BE49-F238E27FC236}">
                    <a16:creationId xmlns:a16="http://schemas.microsoft.com/office/drawing/2014/main" xmlns="" id="{5C816A27-18D6-E4AD-71C4-D741DC7BB6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13" name="Straight Connector 21012">
                <a:extLst>
                  <a:ext uri="{FF2B5EF4-FFF2-40B4-BE49-F238E27FC236}">
                    <a16:creationId xmlns:a16="http://schemas.microsoft.com/office/drawing/2014/main" xmlns="" id="{0269C181-2191-FF1A-FEC9-A05432EA61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14" name="Group 21013">
              <a:extLst>
                <a:ext uri="{FF2B5EF4-FFF2-40B4-BE49-F238E27FC236}">
                  <a16:creationId xmlns:a16="http://schemas.microsoft.com/office/drawing/2014/main" xmlns="" id="{816878D5-C196-9CE5-1A1D-14912D5601ED}"/>
                </a:ext>
              </a:extLst>
            </p:cNvPr>
            <p:cNvGrpSpPr/>
            <p:nvPr/>
          </p:nvGrpSpPr>
          <p:grpSpPr>
            <a:xfrm>
              <a:off x="8541288" y="4365813"/>
              <a:ext cx="113434" cy="113434"/>
              <a:chOff x="1346258" y="2339280"/>
              <a:chExt cx="153888" cy="153888"/>
            </a:xfrm>
          </p:grpSpPr>
          <p:cxnSp>
            <p:nvCxnSpPr>
              <p:cNvPr id="21015" name="Straight Connector 21014">
                <a:extLst>
                  <a:ext uri="{FF2B5EF4-FFF2-40B4-BE49-F238E27FC236}">
                    <a16:creationId xmlns:a16="http://schemas.microsoft.com/office/drawing/2014/main" xmlns="" id="{34A6DB5F-00B9-4CC4-4C3A-1BCC47FA1E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16" name="Straight Connector 21015">
                <a:extLst>
                  <a:ext uri="{FF2B5EF4-FFF2-40B4-BE49-F238E27FC236}">
                    <a16:creationId xmlns:a16="http://schemas.microsoft.com/office/drawing/2014/main" xmlns="" id="{A698F097-0023-67E5-C503-130D1F254D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17" name="Group 21016">
              <a:extLst>
                <a:ext uri="{FF2B5EF4-FFF2-40B4-BE49-F238E27FC236}">
                  <a16:creationId xmlns:a16="http://schemas.microsoft.com/office/drawing/2014/main" xmlns="" id="{2796BB09-1C34-75C2-046A-8C252CCCCD16}"/>
                </a:ext>
              </a:extLst>
            </p:cNvPr>
            <p:cNvGrpSpPr/>
            <p:nvPr/>
          </p:nvGrpSpPr>
          <p:grpSpPr>
            <a:xfrm>
              <a:off x="8611045" y="4420774"/>
              <a:ext cx="113434" cy="113434"/>
              <a:chOff x="1346258" y="2339280"/>
              <a:chExt cx="153888" cy="153888"/>
            </a:xfrm>
          </p:grpSpPr>
          <p:cxnSp>
            <p:nvCxnSpPr>
              <p:cNvPr id="21018" name="Straight Connector 21017">
                <a:extLst>
                  <a:ext uri="{FF2B5EF4-FFF2-40B4-BE49-F238E27FC236}">
                    <a16:creationId xmlns:a16="http://schemas.microsoft.com/office/drawing/2014/main" xmlns="" id="{D137F3E7-5244-9513-AA53-7340A08199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19" name="Straight Connector 21018">
                <a:extLst>
                  <a:ext uri="{FF2B5EF4-FFF2-40B4-BE49-F238E27FC236}">
                    <a16:creationId xmlns:a16="http://schemas.microsoft.com/office/drawing/2014/main" xmlns="" id="{1254C768-E668-EDF4-4B0F-3091AC34E14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20" name="Group 21019">
              <a:extLst>
                <a:ext uri="{FF2B5EF4-FFF2-40B4-BE49-F238E27FC236}">
                  <a16:creationId xmlns:a16="http://schemas.microsoft.com/office/drawing/2014/main" xmlns="" id="{85EC67D7-AC18-2122-8E0C-27A9F1224324}"/>
                </a:ext>
              </a:extLst>
            </p:cNvPr>
            <p:cNvGrpSpPr/>
            <p:nvPr/>
          </p:nvGrpSpPr>
          <p:grpSpPr>
            <a:xfrm>
              <a:off x="8642597" y="4420774"/>
              <a:ext cx="113434" cy="113434"/>
              <a:chOff x="1346258" y="2339280"/>
              <a:chExt cx="153888" cy="153888"/>
            </a:xfrm>
          </p:grpSpPr>
          <p:cxnSp>
            <p:nvCxnSpPr>
              <p:cNvPr id="21021" name="Straight Connector 21020">
                <a:extLst>
                  <a:ext uri="{FF2B5EF4-FFF2-40B4-BE49-F238E27FC236}">
                    <a16:creationId xmlns:a16="http://schemas.microsoft.com/office/drawing/2014/main" xmlns="" id="{EEAC52FF-8670-8243-7D9C-CAF7C3B732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22" name="Straight Connector 21021">
                <a:extLst>
                  <a:ext uri="{FF2B5EF4-FFF2-40B4-BE49-F238E27FC236}">
                    <a16:creationId xmlns:a16="http://schemas.microsoft.com/office/drawing/2014/main" xmlns="" id="{1A3EBDBB-45F6-DF8A-81F8-F1A6DD8731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23" name="Group 21022">
              <a:extLst>
                <a:ext uri="{FF2B5EF4-FFF2-40B4-BE49-F238E27FC236}">
                  <a16:creationId xmlns:a16="http://schemas.microsoft.com/office/drawing/2014/main" xmlns="" id="{6324FD73-D9AB-2A5F-E068-3D96E0EC122C}"/>
                </a:ext>
              </a:extLst>
            </p:cNvPr>
            <p:cNvGrpSpPr/>
            <p:nvPr/>
          </p:nvGrpSpPr>
          <p:grpSpPr>
            <a:xfrm>
              <a:off x="8654280" y="4420774"/>
              <a:ext cx="113434" cy="113434"/>
              <a:chOff x="1346258" y="2339280"/>
              <a:chExt cx="153888" cy="153888"/>
            </a:xfrm>
          </p:grpSpPr>
          <p:cxnSp>
            <p:nvCxnSpPr>
              <p:cNvPr id="21024" name="Straight Connector 21023">
                <a:extLst>
                  <a:ext uri="{FF2B5EF4-FFF2-40B4-BE49-F238E27FC236}">
                    <a16:creationId xmlns:a16="http://schemas.microsoft.com/office/drawing/2014/main" xmlns="" id="{39B8EFB1-C12E-1E67-3F7A-D5CC733E4C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25" name="Straight Connector 21024">
                <a:extLst>
                  <a:ext uri="{FF2B5EF4-FFF2-40B4-BE49-F238E27FC236}">
                    <a16:creationId xmlns:a16="http://schemas.microsoft.com/office/drawing/2014/main" xmlns="" id="{8F78C31A-DD33-F24E-BE7F-4502F2447B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26" name="Group 21025">
              <a:extLst>
                <a:ext uri="{FF2B5EF4-FFF2-40B4-BE49-F238E27FC236}">
                  <a16:creationId xmlns:a16="http://schemas.microsoft.com/office/drawing/2014/main" xmlns="" id="{3623824A-CE78-40F1-939B-2708D18F2CC2}"/>
                </a:ext>
              </a:extLst>
            </p:cNvPr>
            <p:cNvGrpSpPr/>
            <p:nvPr/>
          </p:nvGrpSpPr>
          <p:grpSpPr>
            <a:xfrm>
              <a:off x="8667762" y="4420774"/>
              <a:ext cx="113434" cy="113434"/>
              <a:chOff x="1346258" y="2339280"/>
              <a:chExt cx="153888" cy="153888"/>
            </a:xfrm>
          </p:grpSpPr>
          <p:cxnSp>
            <p:nvCxnSpPr>
              <p:cNvPr id="21027" name="Straight Connector 21026">
                <a:extLst>
                  <a:ext uri="{FF2B5EF4-FFF2-40B4-BE49-F238E27FC236}">
                    <a16:creationId xmlns:a16="http://schemas.microsoft.com/office/drawing/2014/main" xmlns="" id="{CB584DE4-66DE-F8BF-AF50-8E38222E53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28" name="Straight Connector 21027">
                <a:extLst>
                  <a:ext uri="{FF2B5EF4-FFF2-40B4-BE49-F238E27FC236}">
                    <a16:creationId xmlns:a16="http://schemas.microsoft.com/office/drawing/2014/main" xmlns="" id="{C161FC21-42C8-9DD3-AC46-3F8DA0F626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29" name="Group 21028">
              <a:extLst>
                <a:ext uri="{FF2B5EF4-FFF2-40B4-BE49-F238E27FC236}">
                  <a16:creationId xmlns:a16="http://schemas.microsoft.com/office/drawing/2014/main" xmlns="" id="{26822866-C10A-FF93-8A88-F0990241EE0D}"/>
                </a:ext>
              </a:extLst>
            </p:cNvPr>
            <p:cNvGrpSpPr/>
            <p:nvPr/>
          </p:nvGrpSpPr>
          <p:grpSpPr>
            <a:xfrm>
              <a:off x="8738324" y="4452806"/>
              <a:ext cx="113434" cy="113434"/>
              <a:chOff x="1346258" y="2339280"/>
              <a:chExt cx="153888" cy="153888"/>
            </a:xfrm>
          </p:grpSpPr>
          <p:cxnSp>
            <p:nvCxnSpPr>
              <p:cNvPr id="21030" name="Straight Connector 21029">
                <a:extLst>
                  <a:ext uri="{FF2B5EF4-FFF2-40B4-BE49-F238E27FC236}">
                    <a16:creationId xmlns:a16="http://schemas.microsoft.com/office/drawing/2014/main" xmlns="" id="{73830AEC-6E0F-E96C-82AB-A3349A8558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31" name="Straight Connector 21030">
                <a:extLst>
                  <a:ext uri="{FF2B5EF4-FFF2-40B4-BE49-F238E27FC236}">
                    <a16:creationId xmlns:a16="http://schemas.microsoft.com/office/drawing/2014/main" xmlns="" id="{B69B4A22-858A-9C9D-CFFB-5526D8FF4A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32" name="Group 21031">
              <a:extLst>
                <a:ext uri="{FF2B5EF4-FFF2-40B4-BE49-F238E27FC236}">
                  <a16:creationId xmlns:a16="http://schemas.microsoft.com/office/drawing/2014/main" xmlns="" id="{CCF45DAA-587F-4E65-E33F-05B0BB5C56A3}"/>
                </a:ext>
              </a:extLst>
            </p:cNvPr>
            <p:cNvGrpSpPr/>
            <p:nvPr/>
          </p:nvGrpSpPr>
          <p:grpSpPr>
            <a:xfrm>
              <a:off x="8774395" y="4452806"/>
              <a:ext cx="113434" cy="113434"/>
              <a:chOff x="1346258" y="2339280"/>
              <a:chExt cx="153888" cy="153888"/>
            </a:xfrm>
          </p:grpSpPr>
          <p:cxnSp>
            <p:nvCxnSpPr>
              <p:cNvPr id="21033" name="Straight Connector 21032">
                <a:extLst>
                  <a:ext uri="{FF2B5EF4-FFF2-40B4-BE49-F238E27FC236}">
                    <a16:creationId xmlns:a16="http://schemas.microsoft.com/office/drawing/2014/main" xmlns="" id="{15122B64-9240-52A0-A1D7-B05D4EC83B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34" name="Straight Connector 21033">
                <a:extLst>
                  <a:ext uri="{FF2B5EF4-FFF2-40B4-BE49-F238E27FC236}">
                    <a16:creationId xmlns:a16="http://schemas.microsoft.com/office/drawing/2014/main" xmlns="" id="{EB7BFE34-E1D3-2FDE-A13A-42FC43F9B7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35" name="Group 21034">
              <a:extLst>
                <a:ext uri="{FF2B5EF4-FFF2-40B4-BE49-F238E27FC236}">
                  <a16:creationId xmlns:a16="http://schemas.microsoft.com/office/drawing/2014/main" xmlns="" id="{662F0519-9959-1B9F-699B-CA61F9430A6D}"/>
                </a:ext>
              </a:extLst>
            </p:cNvPr>
            <p:cNvGrpSpPr/>
            <p:nvPr/>
          </p:nvGrpSpPr>
          <p:grpSpPr>
            <a:xfrm>
              <a:off x="8810460" y="4452806"/>
              <a:ext cx="113434" cy="113434"/>
              <a:chOff x="1346258" y="2339280"/>
              <a:chExt cx="153888" cy="153888"/>
            </a:xfrm>
          </p:grpSpPr>
          <p:cxnSp>
            <p:nvCxnSpPr>
              <p:cNvPr id="21036" name="Straight Connector 21035">
                <a:extLst>
                  <a:ext uri="{FF2B5EF4-FFF2-40B4-BE49-F238E27FC236}">
                    <a16:creationId xmlns:a16="http://schemas.microsoft.com/office/drawing/2014/main" xmlns="" id="{36C0AD95-235E-52E9-474F-7F0A8E8B8D4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37" name="Straight Connector 21036">
                <a:extLst>
                  <a:ext uri="{FF2B5EF4-FFF2-40B4-BE49-F238E27FC236}">
                    <a16:creationId xmlns:a16="http://schemas.microsoft.com/office/drawing/2014/main" xmlns="" id="{7D843462-D8AD-3DBF-46CE-B4BA2A75A0C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38" name="Group 21037">
              <a:extLst>
                <a:ext uri="{FF2B5EF4-FFF2-40B4-BE49-F238E27FC236}">
                  <a16:creationId xmlns:a16="http://schemas.microsoft.com/office/drawing/2014/main" xmlns="" id="{3754EF9B-3A99-4D73-6F87-DBF0CD6DFC27}"/>
                </a:ext>
              </a:extLst>
            </p:cNvPr>
            <p:cNvGrpSpPr/>
            <p:nvPr/>
          </p:nvGrpSpPr>
          <p:grpSpPr>
            <a:xfrm>
              <a:off x="8836927" y="4452806"/>
              <a:ext cx="113434" cy="113434"/>
              <a:chOff x="1346258" y="2339280"/>
              <a:chExt cx="153888" cy="153888"/>
            </a:xfrm>
          </p:grpSpPr>
          <p:cxnSp>
            <p:nvCxnSpPr>
              <p:cNvPr id="21039" name="Straight Connector 21038">
                <a:extLst>
                  <a:ext uri="{FF2B5EF4-FFF2-40B4-BE49-F238E27FC236}">
                    <a16:creationId xmlns:a16="http://schemas.microsoft.com/office/drawing/2014/main" xmlns="" id="{14C5EAA9-277D-A737-61A6-6522BC509C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40" name="Straight Connector 21039">
                <a:extLst>
                  <a:ext uri="{FF2B5EF4-FFF2-40B4-BE49-F238E27FC236}">
                    <a16:creationId xmlns:a16="http://schemas.microsoft.com/office/drawing/2014/main" xmlns="" id="{FDA817A7-CFA4-8175-63ED-B949254464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41" name="Group 21040">
              <a:extLst>
                <a:ext uri="{FF2B5EF4-FFF2-40B4-BE49-F238E27FC236}">
                  <a16:creationId xmlns:a16="http://schemas.microsoft.com/office/drawing/2014/main" xmlns="" id="{E5C4D92F-18C9-3D47-3749-6D28380592EB}"/>
                </a:ext>
              </a:extLst>
            </p:cNvPr>
            <p:cNvGrpSpPr/>
            <p:nvPr/>
          </p:nvGrpSpPr>
          <p:grpSpPr>
            <a:xfrm>
              <a:off x="8872409" y="4452806"/>
              <a:ext cx="113434" cy="113434"/>
              <a:chOff x="1346258" y="2339280"/>
              <a:chExt cx="153888" cy="153888"/>
            </a:xfrm>
          </p:grpSpPr>
          <p:cxnSp>
            <p:nvCxnSpPr>
              <p:cNvPr id="21042" name="Straight Connector 21041">
                <a:extLst>
                  <a:ext uri="{FF2B5EF4-FFF2-40B4-BE49-F238E27FC236}">
                    <a16:creationId xmlns:a16="http://schemas.microsoft.com/office/drawing/2014/main" xmlns="" id="{7885D3EC-D7AF-23F1-D93B-89968F7B76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43" name="Straight Connector 21042">
                <a:extLst>
                  <a:ext uri="{FF2B5EF4-FFF2-40B4-BE49-F238E27FC236}">
                    <a16:creationId xmlns:a16="http://schemas.microsoft.com/office/drawing/2014/main" xmlns="" id="{12C79669-C51A-C5B4-D4E4-1CA52C5AAE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44" name="Group 21043">
              <a:extLst>
                <a:ext uri="{FF2B5EF4-FFF2-40B4-BE49-F238E27FC236}">
                  <a16:creationId xmlns:a16="http://schemas.microsoft.com/office/drawing/2014/main" xmlns="" id="{5BF1FF13-9847-77EC-C346-9C452B1C0F00}"/>
                </a:ext>
              </a:extLst>
            </p:cNvPr>
            <p:cNvGrpSpPr/>
            <p:nvPr/>
          </p:nvGrpSpPr>
          <p:grpSpPr>
            <a:xfrm>
              <a:off x="8958027" y="4478055"/>
              <a:ext cx="113434" cy="113434"/>
              <a:chOff x="1346258" y="2339280"/>
              <a:chExt cx="153888" cy="153888"/>
            </a:xfrm>
          </p:grpSpPr>
          <p:cxnSp>
            <p:nvCxnSpPr>
              <p:cNvPr id="21045" name="Straight Connector 21044">
                <a:extLst>
                  <a:ext uri="{FF2B5EF4-FFF2-40B4-BE49-F238E27FC236}">
                    <a16:creationId xmlns:a16="http://schemas.microsoft.com/office/drawing/2014/main" xmlns="" id="{A7D2F246-F752-79DD-02B7-231A5749D1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46" name="Straight Connector 21045">
                <a:extLst>
                  <a:ext uri="{FF2B5EF4-FFF2-40B4-BE49-F238E27FC236}">
                    <a16:creationId xmlns:a16="http://schemas.microsoft.com/office/drawing/2014/main" xmlns="" id="{703DBC07-5C8B-1B35-8DDF-2C20C05E4D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47" name="Group 21046">
              <a:extLst>
                <a:ext uri="{FF2B5EF4-FFF2-40B4-BE49-F238E27FC236}">
                  <a16:creationId xmlns:a16="http://schemas.microsoft.com/office/drawing/2014/main" xmlns="" id="{2B444F1F-0842-653F-BCEC-A4C94A6A713F}"/>
                </a:ext>
              </a:extLst>
            </p:cNvPr>
            <p:cNvGrpSpPr/>
            <p:nvPr/>
          </p:nvGrpSpPr>
          <p:grpSpPr>
            <a:xfrm>
              <a:off x="8978143" y="4478055"/>
              <a:ext cx="113434" cy="113434"/>
              <a:chOff x="1346258" y="2339280"/>
              <a:chExt cx="153888" cy="153888"/>
            </a:xfrm>
          </p:grpSpPr>
          <p:cxnSp>
            <p:nvCxnSpPr>
              <p:cNvPr id="21048" name="Straight Connector 21047">
                <a:extLst>
                  <a:ext uri="{FF2B5EF4-FFF2-40B4-BE49-F238E27FC236}">
                    <a16:creationId xmlns:a16="http://schemas.microsoft.com/office/drawing/2014/main" xmlns="" id="{B05C4F6B-6988-2559-A5D7-98E6A3DBB1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49" name="Straight Connector 21048">
                <a:extLst>
                  <a:ext uri="{FF2B5EF4-FFF2-40B4-BE49-F238E27FC236}">
                    <a16:creationId xmlns:a16="http://schemas.microsoft.com/office/drawing/2014/main" xmlns="" id="{F76AF04A-20DE-A555-12F3-B4DBA2919F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50" name="Group 21049">
              <a:extLst>
                <a:ext uri="{FF2B5EF4-FFF2-40B4-BE49-F238E27FC236}">
                  <a16:creationId xmlns:a16="http://schemas.microsoft.com/office/drawing/2014/main" xmlns="" id="{373587AC-4DCA-1EE5-5B98-727C9819A668}"/>
                </a:ext>
              </a:extLst>
            </p:cNvPr>
            <p:cNvGrpSpPr/>
            <p:nvPr/>
          </p:nvGrpSpPr>
          <p:grpSpPr>
            <a:xfrm>
              <a:off x="9171155" y="4522205"/>
              <a:ext cx="113434" cy="113434"/>
              <a:chOff x="1346258" y="2339280"/>
              <a:chExt cx="153888" cy="153888"/>
            </a:xfrm>
          </p:grpSpPr>
          <p:cxnSp>
            <p:nvCxnSpPr>
              <p:cNvPr id="21051" name="Straight Connector 21050">
                <a:extLst>
                  <a:ext uri="{FF2B5EF4-FFF2-40B4-BE49-F238E27FC236}">
                    <a16:creationId xmlns:a16="http://schemas.microsoft.com/office/drawing/2014/main" xmlns="" id="{7D641AA0-B8F8-1E95-4F2D-C3B80A3108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52" name="Straight Connector 21051">
                <a:extLst>
                  <a:ext uri="{FF2B5EF4-FFF2-40B4-BE49-F238E27FC236}">
                    <a16:creationId xmlns:a16="http://schemas.microsoft.com/office/drawing/2014/main" xmlns="" id="{F5C73526-E19B-028E-5DEF-EC8FDCACE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53" name="Group 21052">
              <a:extLst>
                <a:ext uri="{FF2B5EF4-FFF2-40B4-BE49-F238E27FC236}">
                  <a16:creationId xmlns:a16="http://schemas.microsoft.com/office/drawing/2014/main" xmlns="" id="{05170F26-EFBD-E4E8-7F73-245028A8DE15}"/>
                </a:ext>
              </a:extLst>
            </p:cNvPr>
            <p:cNvGrpSpPr/>
            <p:nvPr/>
          </p:nvGrpSpPr>
          <p:grpSpPr>
            <a:xfrm>
              <a:off x="9253232" y="4522205"/>
              <a:ext cx="113434" cy="113434"/>
              <a:chOff x="1346258" y="2339280"/>
              <a:chExt cx="153888" cy="153888"/>
            </a:xfrm>
          </p:grpSpPr>
          <p:cxnSp>
            <p:nvCxnSpPr>
              <p:cNvPr id="21054" name="Straight Connector 21053">
                <a:extLst>
                  <a:ext uri="{FF2B5EF4-FFF2-40B4-BE49-F238E27FC236}">
                    <a16:creationId xmlns:a16="http://schemas.microsoft.com/office/drawing/2014/main" xmlns="" id="{08542718-59BB-BD78-0083-B08A3AB04B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55" name="Straight Connector 21054">
                <a:extLst>
                  <a:ext uri="{FF2B5EF4-FFF2-40B4-BE49-F238E27FC236}">
                    <a16:creationId xmlns:a16="http://schemas.microsoft.com/office/drawing/2014/main" xmlns="" id="{746A9D37-4558-3035-21E3-BA9A7F1DA0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56" name="Group 21055">
              <a:extLst>
                <a:ext uri="{FF2B5EF4-FFF2-40B4-BE49-F238E27FC236}">
                  <a16:creationId xmlns:a16="http://schemas.microsoft.com/office/drawing/2014/main" xmlns="" id="{4D10AD1D-6EAE-8089-E248-53B741A57E74}"/>
                </a:ext>
              </a:extLst>
            </p:cNvPr>
            <p:cNvGrpSpPr/>
            <p:nvPr/>
          </p:nvGrpSpPr>
          <p:grpSpPr>
            <a:xfrm>
              <a:off x="9569451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57" name="Straight Connector 21056">
                <a:extLst>
                  <a:ext uri="{FF2B5EF4-FFF2-40B4-BE49-F238E27FC236}">
                    <a16:creationId xmlns:a16="http://schemas.microsoft.com/office/drawing/2014/main" xmlns="" id="{F29E7D94-1CC9-72C5-5A29-83A2F04E337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58" name="Straight Connector 21057">
                <a:extLst>
                  <a:ext uri="{FF2B5EF4-FFF2-40B4-BE49-F238E27FC236}">
                    <a16:creationId xmlns:a16="http://schemas.microsoft.com/office/drawing/2014/main" xmlns="" id="{6319E4AE-4EED-E4E9-996F-7060316FE7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59" name="Group 21058">
              <a:extLst>
                <a:ext uri="{FF2B5EF4-FFF2-40B4-BE49-F238E27FC236}">
                  <a16:creationId xmlns:a16="http://schemas.microsoft.com/office/drawing/2014/main" xmlns="" id="{50AF38E5-991B-DF6A-7B71-9A4308D7EB9C}"/>
                </a:ext>
              </a:extLst>
            </p:cNvPr>
            <p:cNvGrpSpPr/>
            <p:nvPr/>
          </p:nvGrpSpPr>
          <p:grpSpPr>
            <a:xfrm>
              <a:off x="9593321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60" name="Straight Connector 21059">
                <a:extLst>
                  <a:ext uri="{FF2B5EF4-FFF2-40B4-BE49-F238E27FC236}">
                    <a16:creationId xmlns:a16="http://schemas.microsoft.com/office/drawing/2014/main" xmlns="" id="{DA02BF8E-A1E6-DE40-4D5F-4FB6B62AA2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61" name="Straight Connector 21060">
                <a:extLst>
                  <a:ext uri="{FF2B5EF4-FFF2-40B4-BE49-F238E27FC236}">
                    <a16:creationId xmlns:a16="http://schemas.microsoft.com/office/drawing/2014/main" xmlns="" id="{31F0D072-9F26-A313-6DED-A6B313FE65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62" name="Group 21061">
              <a:extLst>
                <a:ext uri="{FF2B5EF4-FFF2-40B4-BE49-F238E27FC236}">
                  <a16:creationId xmlns:a16="http://schemas.microsoft.com/office/drawing/2014/main" xmlns="" id="{BAD34D7D-784A-1B18-CC15-FD023270D3EF}"/>
                </a:ext>
              </a:extLst>
            </p:cNvPr>
            <p:cNvGrpSpPr/>
            <p:nvPr/>
          </p:nvGrpSpPr>
          <p:grpSpPr>
            <a:xfrm>
              <a:off x="9701852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63" name="Straight Connector 21062">
                <a:extLst>
                  <a:ext uri="{FF2B5EF4-FFF2-40B4-BE49-F238E27FC236}">
                    <a16:creationId xmlns:a16="http://schemas.microsoft.com/office/drawing/2014/main" xmlns="" id="{9C017C39-9816-44B1-42BB-6DE1056569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64" name="Straight Connector 21063">
                <a:extLst>
                  <a:ext uri="{FF2B5EF4-FFF2-40B4-BE49-F238E27FC236}">
                    <a16:creationId xmlns:a16="http://schemas.microsoft.com/office/drawing/2014/main" xmlns="" id="{489F1473-85E3-5E97-89A5-48EFBFF9E4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65" name="Group 21064">
              <a:extLst>
                <a:ext uri="{FF2B5EF4-FFF2-40B4-BE49-F238E27FC236}">
                  <a16:creationId xmlns:a16="http://schemas.microsoft.com/office/drawing/2014/main" xmlns="" id="{7CC7DBC9-5CC7-E33D-E387-D93C42134E0B}"/>
                </a:ext>
              </a:extLst>
            </p:cNvPr>
            <p:cNvGrpSpPr/>
            <p:nvPr/>
          </p:nvGrpSpPr>
          <p:grpSpPr>
            <a:xfrm>
              <a:off x="9838508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66" name="Straight Connector 21065">
                <a:extLst>
                  <a:ext uri="{FF2B5EF4-FFF2-40B4-BE49-F238E27FC236}">
                    <a16:creationId xmlns:a16="http://schemas.microsoft.com/office/drawing/2014/main" xmlns="" id="{89E710A1-59D0-D0B3-6380-E335431097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67" name="Straight Connector 21066">
                <a:extLst>
                  <a:ext uri="{FF2B5EF4-FFF2-40B4-BE49-F238E27FC236}">
                    <a16:creationId xmlns:a16="http://schemas.microsoft.com/office/drawing/2014/main" xmlns="" id="{65ADD0D5-968F-72E5-ECC8-010F5F1CCC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68" name="Group 21067">
              <a:extLst>
                <a:ext uri="{FF2B5EF4-FFF2-40B4-BE49-F238E27FC236}">
                  <a16:creationId xmlns:a16="http://schemas.microsoft.com/office/drawing/2014/main" xmlns="" id="{7D2CC2A5-13D8-000C-96FF-5DC0986F181A}"/>
                </a:ext>
              </a:extLst>
            </p:cNvPr>
            <p:cNvGrpSpPr/>
            <p:nvPr/>
          </p:nvGrpSpPr>
          <p:grpSpPr>
            <a:xfrm>
              <a:off x="9886836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69" name="Straight Connector 21068">
                <a:extLst>
                  <a:ext uri="{FF2B5EF4-FFF2-40B4-BE49-F238E27FC236}">
                    <a16:creationId xmlns:a16="http://schemas.microsoft.com/office/drawing/2014/main" xmlns="" id="{BA7C6473-C472-7A70-E4FB-F02575D65D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70" name="Straight Connector 21069">
                <a:extLst>
                  <a:ext uri="{FF2B5EF4-FFF2-40B4-BE49-F238E27FC236}">
                    <a16:creationId xmlns:a16="http://schemas.microsoft.com/office/drawing/2014/main" xmlns="" id="{457C9F87-D115-44E8-BB58-603C4ECE351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71" name="Group 21070">
              <a:extLst>
                <a:ext uri="{FF2B5EF4-FFF2-40B4-BE49-F238E27FC236}">
                  <a16:creationId xmlns:a16="http://schemas.microsoft.com/office/drawing/2014/main" xmlns="" id="{C5F60B8F-DC80-9D06-D882-2DA6FBE61E3F}"/>
                </a:ext>
              </a:extLst>
            </p:cNvPr>
            <p:cNvGrpSpPr/>
            <p:nvPr/>
          </p:nvGrpSpPr>
          <p:grpSpPr>
            <a:xfrm>
              <a:off x="9931916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72" name="Straight Connector 21071">
                <a:extLst>
                  <a:ext uri="{FF2B5EF4-FFF2-40B4-BE49-F238E27FC236}">
                    <a16:creationId xmlns:a16="http://schemas.microsoft.com/office/drawing/2014/main" xmlns="" id="{D55FA0DC-03C9-A970-6BF3-87A21439B6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73" name="Straight Connector 21072">
                <a:extLst>
                  <a:ext uri="{FF2B5EF4-FFF2-40B4-BE49-F238E27FC236}">
                    <a16:creationId xmlns:a16="http://schemas.microsoft.com/office/drawing/2014/main" xmlns="" id="{DB980AD2-3738-2ADA-1691-8748FC8A03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74" name="Group 21073">
              <a:extLst>
                <a:ext uri="{FF2B5EF4-FFF2-40B4-BE49-F238E27FC236}">
                  <a16:creationId xmlns:a16="http://schemas.microsoft.com/office/drawing/2014/main" xmlns="" id="{C3EDD547-3900-20CF-1080-4549868EC9EF}"/>
                </a:ext>
              </a:extLst>
            </p:cNvPr>
            <p:cNvGrpSpPr/>
            <p:nvPr/>
          </p:nvGrpSpPr>
          <p:grpSpPr>
            <a:xfrm>
              <a:off x="9946881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75" name="Straight Connector 21074">
                <a:extLst>
                  <a:ext uri="{FF2B5EF4-FFF2-40B4-BE49-F238E27FC236}">
                    <a16:creationId xmlns:a16="http://schemas.microsoft.com/office/drawing/2014/main" xmlns="" id="{98E9EE97-EB72-952C-5214-34DE9768B6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76" name="Straight Connector 21075">
                <a:extLst>
                  <a:ext uri="{FF2B5EF4-FFF2-40B4-BE49-F238E27FC236}">
                    <a16:creationId xmlns:a16="http://schemas.microsoft.com/office/drawing/2014/main" xmlns="" id="{C4A2DBD8-6EFC-EF1C-D825-CD2991444F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77" name="Group 21076">
              <a:extLst>
                <a:ext uri="{FF2B5EF4-FFF2-40B4-BE49-F238E27FC236}">
                  <a16:creationId xmlns:a16="http://schemas.microsoft.com/office/drawing/2014/main" xmlns="" id="{284AA9BB-52ED-A9B8-FF4C-2F145344878F}"/>
                </a:ext>
              </a:extLst>
            </p:cNvPr>
            <p:cNvGrpSpPr/>
            <p:nvPr/>
          </p:nvGrpSpPr>
          <p:grpSpPr>
            <a:xfrm>
              <a:off x="10025543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78" name="Straight Connector 21077">
                <a:extLst>
                  <a:ext uri="{FF2B5EF4-FFF2-40B4-BE49-F238E27FC236}">
                    <a16:creationId xmlns:a16="http://schemas.microsoft.com/office/drawing/2014/main" xmlns="" id="{5A7F213C-B155-2054-0271-37E94AAD6F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79" name="Straight Connector 21078">
                <a:extLst>
                  <a:ext uri="{FF2B5EF4-FFF2-40B4-BE49-F238E27FC236}">
                    <a16:creationId xmlns:a16="http://schemas.microsoft.com/office/drawing/2014/main" xmlns="" id="{0030244A-2614-64D6-8C2F-0C1DF262EC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80" name="Group 21079">
              <a:extLst>
                <a:ext uri="{FF2B5EF4-FFF2-40B4-BE49-F238E27FC236}">
                  <a16:creationId xmlns:a16="http://schemas.microsoft.com/office/drawing/2014/main" xmlns="" id="{182FA9E1-537C-3F39-C1C7-5254E0FB8078}"/>
                </a:ext>
              </a:extLst>
            </p:cNvPr>
            <p:cNvGrpSpPr/>
            <p:nvPr/>
          </p:nvGrpSpPr>
          <p:grpSpPr>
            <a:xfrm>
              <a:off x="10056586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81" name="Straight Connector 21080">
                <a:extLst>
                  <a:ext uri="{FF2B5EF4-FFF2-40B4-BE49-F238E27FC236}">
                    <a16:creationId xmlns:a16="http://schemas.microsoft.com/office/drawing/2014/main" xmlns="" id="{48121EDB-F1CE-BF34-7B0D-83AC09EE74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82" name="Straight Connector 21081">
                <a:extLst>
                  <a:ext uri="{FF2B5EF4-FFF2-40B4-BE49-F238E27FC236}">
                    <a16:creationId xmlns:a16="http://schemas.microsoft.com/office/drawing/2014/main" xmlns="" id="{3FC905DA-8C1A-B0E3-1396-7D924DC2F0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83" name="Group 21082">
              <a:extLst>
                <a:ext uri="{FF2B5EF4-FFF2-40B4-BE49-F238E27FC236}">
                  <a16:creationId xmlns:a16="http://schemas.microsoft.com/office/drawing/2014/main" xmlns="" id="{588D2934-5333-1BCD-1898-1BFFB60ABF67}"/>
                </a:ext>
              </a:extLst>
            </p:cNvPr>
            <p:cNvGrpSpPr/>
            <p:nvPr/>
          </p:nvGrpSpPr>
          <p:grpSpPr>
            <a:xfrm>
              <a:off x="10139219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84" name="Straight Connector 21083">
                <a:extLst>
                  <a:ext uri="{FF2B5EF4-FFF2-40B4-BE49-F238E27FC236}">
                    <a16:creationId xmlns:a16="http://schemas.microsoft.com/office/drawing/2014/main" xmlns="" id="{226AE85A-DC3B-3CBC-54B8-1869563F57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85" name="Straight Connector 21084">
                <a:extLst>
                  <a:ext uri="{FF2B5EF4-FFF2-40B4-BE49-F238E27FC236}">
                    <a16:creationId xmlns:a16="http://schemas.microsoft.com/office/drawing/2014/main" xmlns="" id="{9D2157D1-8C59-CCA9-D242-66916174C8C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86" name="Group 21085">
              <a:extLst>
                <a:ext uri="{FF2B5EF4-FFF2-40B4-BE49-F238E27FC236}">
                  <a16:creationId xmlns:a16="http://schemas.microsoft.com/office/drawing/2014/main" xmlns="" id="{6152131F-2D43-C8EF-F1E1-DCA44C7F7E3E}"/>
                </a:ext>
              </a:extLst>
            </p:cNvPr>
            <p:cNvGrpSpPr/>
            <p:nvPr/>
          </p:nvGrpSpPr>
          <p:grpSpPr>
            <a:xfrm>
              <a:off x="10167322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87" name="Straight Connector 21086">
                <a:extLst>
                  <a:ext uri="{FF2B5EF4-FFF2-40B4-BE49-F238E27FC236}">
                    <a16:creationId xmlns:a16="http://schemas.microsoft.com/office/drawing/2014/main" xmlns="" id="{4F54C8DB-C43E-79AE-0159-EE2C32F06D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88" name="Straight Connector 21087">
                <a:extLst>
                  <a:ext uri="{FF2B5EF4-FFF2-40B4-BE49-F238E27FC236}">
                    <a16:creationId xmlns:a16="http://schemas.microsoft.com/office/drawing/2014/main" xmlns="" id="{0A7C250C-4D72-AE7F-673E-EA13E92FCC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89" name="Group 21088">
              <a:extLst>
                <a:ext uri="{FF2B5EF4-FFF2-40B4-BE49-F238E27FC236}">
                  <a16:creationId xmlns:a16="http://schemas.microsoft.com/office/drawing/2014/main" xmlns="" id="{8C55FFF8-BDBC-241E-987D-B89FF80745DC}"/>
                </a:ext>
              </a:extLst>
            </p:cNvPr>
            <p:cNvGrpSpPr/>
            <p:nvPr/>
          </p:nvGrpSpPr>
          <p:grpSpPr>
            <a:xfrm>
              <a:off x="10221609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90" name="Straight Connector 21089">
                <a:extLst>
                  <a:ext uri="{FF2B5EF4-FFF2-40B4-BE49-F238E27FC236}">
                    <a16:creationId xmlns:a16="http://schemas.microsoft.com/office/drawing/2014/main" xmlns="" id="{49E7E99C-031D-5325-78C9-3FA6AC3F5E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91" name="Straight Connector 21090">
                <a:extLst>
                  <a:ext uri="{FF2B5EF4-FFF2-40B4-BE49-F238E27FC236}">
                    <a16:creationId xmlns:a16="http://schemas.microsoft.com/office/drawing/2014/main" xmlns="" id="{028500C8-5B4D-2FFF-D454-B73FB2CBE50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92" name="Group 21091">
              <a:extLst>
                <a:ext uri="{FF2B5EF4-FFF2-40B4-BE49-F238E27FC236}">
                  <a16:creationId xmlns:a16="http://schemas.microsoft.com/office/drawing/2014/main" xmlns="" id="{CEED6AC4-FA5F-DD9E-3A20-7F5DE7EE5CBE}"/>
                </a:ext>
              </a:extLst>
            </p:cNvPr>
            <p:cNvGrpSpPr/>
            <p:nvPr/>
          </p:nvGrpSpPr>
          <p:grpSpPr>
            <a:xfrm>
              <a:off x="10255447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93" name="Straight Connector 21092">
                <a:extLst>
                  <a:ext uri="{FF2B5EF4-FFF2-40B4-BE49-F238E27FC236}">
                    <a16:creationId xmlns:a16="http://schemas.microsoft.com/office/drawing/2014/main" xmlns="" id="{D6FB7086-4401-1B63-8EBD-6C63C0193B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94" name="Straight Connector 21093">
                <a:extLst>
                  <a:ext uri="{FF2B5EF4-FFF2-40B4-BE49-F238E27FC236}">
                    <a16:creationId xmlns:a16="http://schemas.microsoft.com/office/drawing/2014/main" xmlns="" id="{9BA95775-92BD-6B20-DFF8-8398DEB6D2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95" name="Group 21094">
              <a:extLst>
                <a:ext uri="{FF2B5EF4-FFF2-40B4-BE49-F238E27FC236}">
                  <a16:creationId xmlns:a16="http://schemas.microsoft.com/office/drawing/2014/main" xmlns="" id="{8221D417-7573-DFF3-A545-53F7B60673AB}"/>
                </a:ext>
              </a:extLst>
            </p:cNvPr>
            <p:cNvGrpSpPr/>
            <p:nvPr/>
          </p:nvGrpSpPr>
          <p:grpSpPr>
            <a:xfrm>
              <a:off x="10581239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96" name="Straight Connector 21095">
                <a:extLst>
                  <a:ext uri="{FF2B5EF4-FFF2-40B4-BE49-F238E27FC236}">
                    <a16:creationId xmlns:a16="http://schemas.microsoft.com/office/drawing/2014/main" xmlns="" id="{3490F990-97D8-93C1-7B00-39C0AC1FA4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97" name="Straight Connector 21096">
                <a:extLst>
                  <a:ext uri="{FF2B5EF4-FFF2-40B4-BE49-F238E27FC236}">
                    <a16:creationId xmlns:a16="http://schemas.microsoft.com/office/drawing/2014/main" xmlns="" id="{B21999D1-4E44-CC94-0FC6-AAD97CF0D9E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098" name="Group 21097">
              <a:extLst>
                <a:ext uri="{FF2B5EF4-FFF2-40B4-BE49-F238E27FC236}">
                  <a16:creationId xmlns:a16="http://schemas.microsoft.com/office/drawing/2014/main" xmlns="" id="{F9C4CE5D-8CE6-1E14-77D0-D0CFFF288D0C}"/>
                </a:ext>
              </a:extLst>
            </p:cNvPr>
            <p:cNvGrpSpPr/>
            <p:nvPr/>
          </p:nvGrpSpPr>
          <p:grpSpPr>
            <a:xfrm>
              <a:off x="10604224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099" name="Straight Connector 21098">
                <a:extLst>
                  <a:ext uri="{FF2B5EF4-FFF2-40B4-BE49-F238E27FC236}">
                    <a16:creationId xmlns:a16="http://schemas.microsoft.com/office/drawing/2014/main" xmlns="" id="{9AF2930A-0C42-3B21-F135-9EC3C0F7DFA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00" name="Straight Connector 21099">
                <a:extLst>
                  <a:ext uri="{FF2B5EF4-FFF2-40B4-BE49-F238E27FC236}">
                    <a16:creationId xmlns:a16="http://schemas.microsoft.com/office/drawing/2014/main" xmlns="" id="{7EDB46C7-64F9-DF72-5A3B-2495FFC7FF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101" name="Group 21100">
              <a:extLst>
                <a:ext uri="{FF2B5EF4-FFF2-40B4-BE49-F238E27FC236}">
                  <a16:creationId xmlns:a16="http://schemas.microsoft.com/office/drawing/2014/main" xmlns="" id="{4A3FE5CF-8310-52BC-B740-15138E966760}"/>
                </a:ext>
              </a:extLst>
            </p:cNvPr>
            <p:cNvGrpSpPr/>
            <p:nvPr/>
          </p:nvGrpSpPr>
          <p:grpSpPr>
            <a:xfrm>
              <a:off x="10632040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102" name="Straight Connector 21101">
                <a:extLst>
                  <a:ext uri="{FF2B5EF4-FFF2-40B4-BE49-F238E27FC236}">
                    <a16:creationId xmlns:a16="http://schemas.microsoft.com/office/drawing/2014/main" xmlns="" id="{F6B0208E-8E14-504E-BD74-6A4E839564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03" name="Straight Connector 21102">
                <a:extLst>
                  <a:ext uri="{FF2B5EF4-FFF2-40B4-BE49-F238E27FC236}">
                    <a16:creationId xmlns:a16="http://schemas.microsoft.com/office/drawing/2014/main" xmlns="" id="{A0E7636D-0066-8A0F-57CB-8905CAFC06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104" name="Group 21103">
              <a:extLst>
                <a:ext uri="{FF2B5EF4-FFF2-40B4-BE49-F238E27FC236}">
                  <a16:creationId xmlns:a16="http://schemas.microsoft.com/office/drawing/2014/main" xmlns="" id="{2F7E91AF-6A35-936A-B550-25F2DD473160}"/>
                </a:ext>
              </a:extLst>
            </p:cNvPr>
            <p:cNvGrpSpPr/>
            <p:nvPr/>
          </p:nvGrpSpPr>
          <p:grpSpPr>
            <a:xfrm>
              <a:off x="11345574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105" name="Straight Connector 21104">
                <a:extLst>
                  <a:ext uri="{FF2B5EF4-FFF2-40B4-BE49-F238E27FC236}">
                    <a16:creationId xmlns:a16="http://schemas.microsoft.com/office/drawing/2014/main" xmlns="" id="{BF2D5C81-DB75-F440-CB2E-4295F19AE1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06" name="Straight Connector 21105">
                <a:extLst>
                  <a:ext uri="{FF2B5EF4-FFF2-40B4-BE49-F238E27FC236}">
                    <a16:creationId xmlns:a16="http://schemas.microsoft.com/office/drawing/2014/main" xmlns="" id="{520D8A4D-320A-D81C-DD1F-1C1F9AADB2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107" name="Group 21106">
              <a:extLst>
                <a:ext uri="{FF2B5EF4-FFF2-40B4-BE49-F238E27FC236}">
                  <a16:creationId xmlns:a16="http://schemas.microsoft.com/office/drawing/2014/main" xmlns="" id="{7C106E6F-4696-E2EE-12D1-D867F0E00725}"/>
                </a:ext>
              </a:extLst>
            </p:cNvPr>
            <p:cNvGrpSpPr/>
            <p:nvPr/>
          </p:nvGrpSpPr>
          <p:grpSpPr>
            <a:xfrm>
              <a:off x="11426366" y="4694919"/>
              <a:ext cx="113434" cy="113434"/>
              <a:chOff x="1346258" y="2339280"/>
              <a:chExt cx="153888" cy="153888"/>
            </a:xfrm>
          </p:grpSpPr>
          <p:cxnSp>
            <p:nvCxnSpPr>
              <p:cNvPr id="21108" name="Straight Connector 21107">
                <a:extLst>
                  <a:ext uri="{FF2B5EF4-FFF2-40B4-BE49-F238E27FC236}">
                    <a16:creationId xmlns:a16="http://schemas.microsoft.com/office/drawing/2014/main" xmlns="" id="{1A95AEC6-8DE5-62B7-2957-4433F56BB0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09" name="Straight Connector 21108">
                <a:extLst>
                  <a:ext uri="{FF2B5EF4-FFF2-40B4-BE49-F238E27FC236}">
                    <a16:creationId xmlns:a16="http://schemas.microsoft.com/office/drawing/2014/main" xmlns="" id="{A6207600-1FEB-6856-842B-29DCB05705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1423202" y="2339280"/>
                <a:ext cx="0" cy="1538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669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9" name="TextBox 20638">
            <a:extLst>
              <a:ext uri="{FF2B5EF4-FFF2-40B4-BE49-F238E27FC236}">
                <a16:creationId xmlns:a16="http://schemas.microsoft.com/office/drawing/2014/main" xmlns="" id="{DC93E85F-7A77-623B-9117-198DD99AF0ED}"/>
              </a:ext>
            </a:extLst>
          </p:cNvPr>
          <p:cNvSpPr txBox="1"/>
          <p:nvPr/>
        </p:nvSpPr>
        <p:spPr bwMode="auto">
          <a:xfrm>
            <a:off x="5861863" y="4244255"/>
            <a:ext cx="10294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b" anchorCtr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Patients</a:t>
            </a:r>
            <a:br>
              <a:rPr lang="en-US" sz="1100" dirty="0">
                <a:solidFill>
                  <a:schemeClr val="bg1"/>
                </a:solidFill>
                <a:latin typeface="+mn-lt"/>
              </a:rPr>
            </a:br>
            <a:r>
              <a:rPr lang="en-US" sz="1100" dirty="0">
                <a:solidFill>
                  <a:schemeClr val="bg1"/>
                </a:solidFill>
                <a:latin typeface="+mn-lt"/>
              </a:rPr>
              <a:t>at Risk, n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i="1" dirty="0">
                <a:solidFill>
                  <a:schemeClr val="accent1"/>
                </a:solidFill>
                <a:latin typeface="+mn-lt"/>
              </a:rPr>
              <a:t>TP53</a:t>
            </a:r>
            <a:r>
              <a:rPr lang="en-US" sz="1100" dirty="0">
                <a:solidFill>
                  <a:schemeClr val="accent1"/>
                </a:solidFill>
                <a:latin typeface="+mn-lt"/>
              </a:rPr>
              <a:t> Negative</a:t>
            </a:r>
          </a:p>
          <a:p>
            <a:pPr algn="r">
              <a:spcBef>
                <a:spcPts val="0"/>
              </a:spcBef>
            </a:pPr>
            <a:r>
              <a:rPr lang="en-US" sz="1100" i="1" dirty="0">
                <a:solidFill>
                  <a:schemeClr val="accent3"/>
                </a:solidFill>
                <a:latin typeface="+mn-lt"/>
              </a:rPr>
              <a:t>TP53</a:t>
            </a:r>
            <a:r>
              <a:rPr lang="en-US" sz="1100" dirty="0">
                <a:solidFill>
                  <a:schemeClr val="accent3"/>
                </a:solidFill>
                <a:latin typeface="+mn-lt"/>
              </a:rPr>
              <a:t> Positive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BRUIN: DoR, PFS, and OS in </a:t>
            </a:r>
            <a:r>
              <a:rPr lang="en-US" altLang="en-US" dirty="0">
                <a:solidFill>
                  <a:srgbClr val="FF0000"/>
                </a:solidFill>
              </a:rPr>
              <a:t>High-Risk MCL Subgroups </a:t>
            </a:r>
            <a:r>
              <a:rPr lang="en-US" altLang="en-US" dirty="0"/>
              <a:t>per IRC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BA2650-D725-C5D6-1035-1C04197280E7}"/>
              </a:ext>
            </a:extLst>
          </p:cNvPr>
          <p:cNvSpPr txBox="1"/>
          <p:nvPr/>
        </p:nvSpPr>
        <p:spPr bwMode="auto">
          <a:xfrm>
            <a:off x="6831666" y="6367719"/>
            <a:ext cx="21350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July </a:t>
            </a:r>
            <a:r>
              <a:rPr lang="en-US" sz="1400" b="0" dirty="0">
                <a:solidFill>
                  <a:srgbClr val="000000"/>
                </a:solidFill>
                <a:latin typeface="Calibri" panose="020F0502020204030204" pitchFamily="34" charset="0"/>
              </a:rPr>
              <a:t>29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, 2022.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133B6B30-ABED-6816-08AD-C71508858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9" y="6380604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Wang. SOHO 2023. Abstr MCL-155 . 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Reproduced with permission.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60">
            <a:extLst>
              <a:ext uri="{FF2B5EF4-FFF2-40B4-BE49-F238E27FC236}">
                <a16:creationId xmlns:a16="http://schemas.microsoft.com/office/drawing/2014/main" xmlns="" id="{AE821A1F-4B9F-F3A6-5802-651D1B725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71565"/>
              </p:ext>
            </p:extLst>
          </p:nvPr>
        </p:nvGraphicFramePr>
        <p:xfrm>
          <a:off x="268000" y="5058156"/>
          <a:ext cx="5827999" cy="1152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3222">
                  <a:extLst>
                    <a:ext uri="{9D8B030D-6E8A-4147-A177-3AD203B41FA5}">
                      <a16:colId xmlns:a16="http://schemas.microsoft.com/office/drawing/2014/main" xmlns="" val="2958253383"/>
                    </a:ext>
                  </a:extLst>
                </a:gridCol>
                <a:gridCol w="1640910">
                  <a:extLst>
                    <a:ext uri="{9D8B030D-6E8A-4147-A177-3AD203B41FA5}">
                      <a16:colId xmlns:a16="http://schemas.microsoft.com/office/drawing/2014/main" xmlns="" val="599074519"/>
                    </a:ext>
                  </a:extLst>
                </a:gridCol>
                <a:gridCol w="1290180">
                  <a:extLst>
                    <a:ext uri="{9D8B030D-6E8A-4147-A177-3AD203B41FA5}">
                      <a16:colId xmlns:a16="http://schemas.microsoft.com/office/drawing/2014/main" xmlns="" val="1635867201"/>
                    </a:ext>
                  </a:extLst>
                </a:gridCol>
                <a:gridCol w="1373687">
                  <a:extLst>
                    <a:ext uri="{9D8B030D-6E8A-4147-A177-3AD203B41FA5}">
                      <a16:colId xmlns:a16="http://schemas.microsoft.com/office/drawing/2014/main" xmlns="" val="1833471195"/>
                    </a:ext>
                  </a:extLst>
                </a:gridCol>
              </a:tblGrid>
              <a:tr h="3884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DoR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1793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Ki-67 &lt;30%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 (1.6-NE)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19.5 (0.9-NE)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(6.9-NE)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728496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Ki-67 ≥30%</a:t>
                      </a:r>
                      <a:endParaRPr lang="en-US" sz="1600" b="1" baseline="30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21.6 (1.7-NE)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 (1.9-23.4)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(14.7-NE)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2280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823426-098A-C90C-B308-F53362EF69F5}"/>
              </a:ext>
            </a:extLst>
          </p:cNvPr>
          <p:cNvSpPr txBox="1"/>
          <p:nvPr/>
        </p:nvSpPr>
        <p:spPr bwMode="auto">
          <a:xfrm>
            <a:off x="2233326" y="1488884"/>
            <a:ext cx="1981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DoR by Ki-67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5D4A8A-8753-1527-62C3-2A3AA404148F}"/>
              </a:ext>
            </a:extLst>
          </p:cNvPr>
          <p:cNvSpPr txBox="1"/>
          <p:nvPr/>
        </p:nvSpPr>
        <p:spPr bwMode="auto">
          <a:xfrm>
            <a:off x="8145612" y="1488884"/>
            <a:ext cx="2018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DoR by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TP53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status</a:t>
            </a:r>
          </a:p>
        </p:txBody>
      </p:sp>
      <p:graphicFrame>
        <p:nvGraphicFramePr>
          <p:cNvPr id="9" name="Table 60">
            <a:extLst>
              <a:ext uri="{FF2B5EF4-FFF2-40B4-BE49-F238E27FC236}">
                <a16:creationId xmlns:a16="http://schemas.microsoft.com/office/drawing/2014/main" xmlns="" id="{DF14E427-1C67-AF6E-1895-43709FFCE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62984"/>
              </p:ext>
            </p:extLst>
          </p:nvPr>
        </p:nvGraphicFramePr>
        <p:xfrm>
          <a:off x="6183501" y="5058156"/>
          <a:ext cx="5827999" cy="11521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3222">
                  <a:extLst>
                    <a:ext uri="{9D8B030D-6E8A-4147-A177-3AD203B41FA5}">
                      <a16:colId xmlns:a16="http://schemas.microsoft.com/office/drawing/2014/main" xmlns="" val="2958253383"/>
                    </a:ext>
                  </a:extLst>
                </a:gridCol>
                <a:gridCol w="1640910">
                  <a:extLst>
                    <a:ext uri="{9D8B030D-6E8A-4147-A177-3AD203B41FA5}">
                      <a16:colId xmlns:a16="http://schemas.microsoft.com/office/drawing/2014/main" xmlns="" val="599074519"/>
                    </a:ext>
                  </a:extLst>
                </a:gridCol>
                <a:gridCol w="1290180">
                  <a:extLst>
                    <a:ext uri="{9D8B030D-6E8A-4147-A177-3AD203B41FA5}">
                      <a16:colId xmlns:a16="http://schemas.microsoft.com/office/drawing/2014/main" xmlns="" val="1635867201"/>
                    </a:ext>
                  </a:extLst>
                </a:gridCol>
                <a:gridCol w="1373687">
                  <a:extLst>
                    <a:ext uri="{9D8B030D-6E8A-4147-A177-3AD203B41FA5}">
                      <a16:colId xmlns:a16="http://schemas.microsoft.com/office/drawing/2014/main" xmlns="" val="1833471195"/>
                    </a:ext>
                  </a:extLst>
                </a:gridCol>
              </a:tblGrid>
              <a:tr h="3884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TP53 </a:t>
                      </a:r>
                      <a:r>
                        <a:rPr lang="en-US" sz="160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  <a:endParaRPr lang="en-US" sz="1600" i="1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DoR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PFS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OS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 (95% CI)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8351793"/>
                  </a:ext>
                </a:extLst>
              </a:tr>
              <a:tr h="2420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Negative</a:t>
                      </a:r>
                      <a:endParaRPr lang="en-US" sz="1600" b="0" baseline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14.8 (1.9-NE)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 (3.8-23.4)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(6.9-NE)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728496"/>
                  </a:ext>
                </a:extLst>
              </a:tr>
              <a:tr h="224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 (1.7-NE)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5.2 (1.7-19.5)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 (8.3-NE)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2280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3B7A52-5E55-42C5-F7E8-A9FB095E2B86}"/>
              </a:ext>
            </a:extLst>
          </p:cNvPr>
          <p:cNvSpPr txBox="1"/>
          <p:nvPr/>
        </p:nvSpPr>
        <p:spPr bwMode="auto">
          <a:xfrm>
            <a:off x="231182" y="4244255"/>
            <a:ext cx="8338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b" anchorCtr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Patients</a:t>
            </a:r>
            <a:br>
              <a:rPr lang="en-US" sz="1100" dirty="0">
                <a:solidFill>
                  <a:schemeClr val="bg1"/>
                </a:solidFill>
                <a:latin typeface="+mn-lt"/>
              </a:rPr>
            </a:br>
            <a:r>
              <a:rPr lang="en-US" sz="1100" dirty="0">
                <a:solidFill>
                  <a:schemeClr val="bg1"/>
                </a:solidFill>
                <a:latin typeface="+mn-lt"/>
              </a:rPr>
              <a:t>at Risk, n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100" dirty="0">
                <a:solidFill>
                  <a:schemeClr val="accent1"/>
                </a:solidFill>
                <a:latin typeface="+mn-lt"/>
              </a:rPr>
              <a:t>Ki-67 &lt;30%</a:t>
            </a:r>
          </a:p>
          <a:p>
            <a:pPr algn="r">
              <a:spcBef>
                <a:spcPts val="0"/>
              </a:spcBef>
            </a:pPr>
            <a:r>
              <a:rPr lang="en-US" sz="1100" dirty="0">
                <a:solidFill>
                  <a:schemeClr val="accent3"/>
                </a:solidFill>
                <a:latin typeface="+mn-lt"/>
              </a:rPr>
              <a:t>Ki-67 ≥30%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09C6A8-C60F-6681-D6E7-E59C337182FD}"/>
              </a:ext>
            </a:extLst>
          </p:cNvPr>
          <p:cNvSpPr txBox="1"/>
          <p:nvPr/>
        </p:nvSpPr>
        <p:spPr bwMode="auto">
          <a:xfrm rot="16200000">
            <a:off x="212318" y="2772334"/>
            <a:ext cx="7793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DoR (%)</a:t>
            </a:r>
          </a:p>
        </p:txBody>
      </p:sp>
      <p:grpSp>
        <p:nvGrpSpPr>
          <p:cNvPr id="20571" name="Group 20570">
            <a:extLst>
              <a:ext uri="{FF2B5EF4-FFF2-40B4-BE49-F238E27FC236}">
                <a16:creationId xmlns:a16="http://schemas.microsoft.com/office/drawing/2014/main" xmlns="" id="{C138CAE6-EC9D-6EF2-8B10-AD00F8185620}"/>
              </a:ext>
            </a:extLst>
          </p:cNvPr>
          <p:cNvGrpSpPr/>
          <p:nvPr/>
        </p:nvGrpSpPr>
        <p:grpSpPr>
          <a:xfrm>
            <a:off x="647867" y="1533347"/>
            <a:ext cx="5428506" cy="3138302"/>
            <a:chOff x="647867" y="1533347"/>
            <a:chExt cx="5428506" cy="31383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DA595954-3207-2188-E3C2-A50D9A22F83C}"/>
                </a:ext>
              </a:extLst>
            </p:cNvPr>
            <p:cNvGrpSpPr/>
            <p:nvPr/>
          </p:nvGrpSpPr>
          <p:grpSpPr>
            <a:xfrm>
              <a:off x="991645" y="4145914"/>
              <a:ext cx="5084728" cy="307777"/>
              <a:chOff x="991645" y="4207833"/>
              <a:chExt cx="5084728" cy="3077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4BF9718-0B66-9883-FB5A-D0D8BBB56A47}"/>
                  </a:ext>
                </a:extLst>
              </p:cNvPr>
              <p:cNvSpPr txBox="1"/>
              <p:nvPr/>
            </p:nvSpPr>
            <p:spPr bwMode="auto">
              <a:xfrm>
                <a:off x="991645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34AD63B-CD49-8659-C696-EF0840D1CED3}"/>
                  </a:ext>
                </a:extLst>
              </p:cNvPr>
              <p:cNvSpPr txBox="1"/>
              <p:nvPr/>
            </p:nvSpPr>
            <p:spPr bwMode="auto">
              <a:xfrm>
                <a:off x="1272446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9A4A4CB-7A2B-130D-3084-5F3EF4777702}"/>
                  </a:ext>
                </a:extLst>
              </p:cNvPr>
              <p:cNvSpPr txBox="1"/>
              <p:nvPr/>
            </p:nvSpPr>
            <p:spPr bwMode="auto">
              <a:xfrm>
                <a:off x="1554495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3EEF4010-56FD-9DDA-900F-14D7CF53CB3E}"/>
                  </a:ext>
                </a:extLst>
              </p:cNvPr>
              <p:cNvSpPr txBox="1"/>
              <p:nvPr/>
            </p:nvSpPr>
            <p:spPr bwMode="auto">
              <a:xfrm>
                <a:off x="1835296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8BE1F515-9E82-2AC4-3EC8-4D2E99CE5104}"/>
                  </a:ext>
                </a:extLst>
              </p:cNvPr>
              <p:cNvSpPr txBox="1"/>
              <p:nvPr/>
            </p:nvSpPr>
            <p:spPr bwMode="auto">
              <a:xfrm>
                <a:off x="2111334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0D3E7891-B0EC-C100-5884-467AAA57799D}"/>
                  </a:ext>
                </a:extLst>
              </p:cNvPr>
              <p:cNvSpPr txBox="1"/>
              <p:nvPr/>
            </p:nvSpPr>
            <p:spPr bwMode="auto">
              <a:xfrm>
                <a:off x="234645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22A4DE8-21E2-7111-9F13-B3373E1556CA}"/>
                  </a:ext>
                </a:extLst>
              </p:cNvPr>
              <p:cNvSpPr txBox="1"/>
              <p:nvPr/>
            </p:nvSpPr>
            <p:spPr bwMode="auto">
              <a:xfrm>
                <a:off x="262849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BFD9356D-A676-CD9F-0073-C3AC5DA5199C}"/>
                  </a:ext>
                </a:extLst>
              </p:cNvPr>
              <p:cNvSpPr txBox="1"/>
              <p:nvPr/>
            </p:nvSpPr>
            <p:spPr bwMode="auto">
              <a:xfrm>
                <a:off x="290930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E24D9E2-CEAB-AE96-0DD5-CE25885B1102}"/>
                  </a:ext>
                </a:extLst>
              </p:cNvPr>
              <p:cNvSpPr txBox="1"/>
              <p:nvPr/>
            </p:nvSpPr>
            <p:spPr bwMode="auto">
              <a:xfrm>
                <a:off x="319213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6D0412AB-7EB2-A300-ACDF-96A9FBC5E6D6}"/>
                  </a:ext>
                </a:extLst>
              </p:cNvPr>
              <p:cNvSpPr txBox="1"/>
              <p:nvPr/>
            </p:nvSpPr>
            <p:spPr bwMode="auto">
              <a:xfrm>
                <a:off x="3472931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8A4071D-D7C6-F212-08DC-6E96FD73AAAD}"/>
                  </a:ext>
                </a:extLst>
              </p:cNvPr>
              <p:cNvSpPr txBox="1"/>
              <p:nvPr/>
            </p:nvSpPr>
            <p:spPr bwMode="auto">
              <a:xfrm>
                <a:off x="375498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8AF0C0D-0DA3-BC40-E670-AB8A68DAE529}"/>
                  </a:ext>
                </a:extLst>
              </p:cNvPr>
              <p:cNvSpPr txBox="1"/>
              <p:nvPr/>
            </p:nvSpPr>
            <p:spPr bwMode="auto">
              <a:xfrm>
                <a:off x="4035781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22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2AECF1F-7D21-D074-B1F9-C0CF61E465A9}"/>
                  </a:ext>
                </a:extLst>
              </p:cNvPr>
              <p:cNvSpPr txBox="1"/>
              <p:nvPr/>
            </p:nvSpPr>
            <p:spPr bwMode="auto">
              <a:xfrm>
                <a:off x="431181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4B9C481-0623-A62B-A9D2-0BCCC6B18B61}"/>
                  </a:ext>
                </a:extLst>
              </p:cNvPr>
              <p:cNvSpPr txBox="1"/>
              <p:nvPr/>
            </p:nvSpPr>
            <p:spPr bwMode="auto">
              <a:xfrm>
                <a:off x="459262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855A417-F958-500B-74D7-B3622AB386F4}"/>
                  </a:ext>
                </a:extLst>
              </p:cNvPr>
              <p:cNvSpPr txBox="1"/>
              <p:nvPr/>
            </p:nvSpPr>
            <p:spPr bwMode="auto">
              <a:xfrm>
                <a:off x="487466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F57CE7A-12E7-0D99-92B8-11C56AC67F5E}"/>
                  </a:ext>
                </a:extLst>
              </p:cNvPr>
              <p:cNvSpPr txBox="1"/>
              <p:nvPr/>
            </p:nvSpPr>
            <p:spPr bwMode="auto">
              <a:xfrm>
                <a:off x="515547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57D3DBF7-6870-134B-ADC3-230369A727F1}"/>
                  </a:ext>
                </a:extLst>
              </p:cNvPr>
              <p:cNvSpPr txBox="1"/>
              <p:nvPr/>
            </p:nvSpPr>
            <p:spPr bwMode="auto">
              <a:xfrm>
                <a:off x="5428164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E7574ED-874C-E2FA-4AAC-B0B43A603842}"/>
                  </a:ext>
                </a:extLst>
              </p:cNvPr>
              <p:cNvSpPr txBox="1"/>
              <p:nvPr/>
            </p:nvSpPr>
            <p:spPr bwMode="auto">
              <a:xfrm>
                <a:off x="5708965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34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61902A2-D556-31F2-15FA-9CE02BBFB95C}"/>
                </a:ext>
              </a:extLst>
            </p:cNvPr>
            <p:cNvSpPr txBox="1"/>
            <p:nvPr/>
          </p:nvSpPr>
          <p:spPr bwMode="auto">
            <a:xfrm>
              <a:off x="3421919" y="4363872"/>
              <a:ext cx="469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374A30E0-33BC-F6C5-63B9-F807B79CD716}"/>
                </a:ext>
              </a:extLst>
            </p:cNvPr>
            <p:cNvGrpSpPr/>
            <p:nvPr/>
          </p:nvGrpSpPr>
          <p:grpSpPr>
            <a:xfrm rot="5400000">
              <a:off x="4723322" y="3047391"/>
              <a:ext cx="95250" cy="2258644"/>
              <a:chOff x="779453" y="1539976"/>
              <a:chExt cx="518685" cy="328380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C968E0C9-4B7D-BEAA-F045-5C6503D275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868EDCC3-7C8A-F279-9E1D-CDBD6CC778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2DB28340-C3BE-D087-3663-0A59B6CE4E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xmlns="" id="{DD1677DA-7AE0-377C-BE57-7167A322E6D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DB278D8D-EB99-41CA-F194-743169260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CEDC9BE3-0E5A-D3D9-F0B5-456EB93DE1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7483AAC5-B158-28F7-62F0-1A5ACE8CE0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B0327048-E2D2-539B-460E-090FA3FDB0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D7E7CA48-E1EF-C2F7-BBF9-66558524A1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E6A0AA1-0F25-601A-5E58-BD39758F5C8D}"/>
                </a:ext>
              </a:extLst>
            </p:cNvPr>
            <p:cNvGrpSpPr/>
            <p:nvPr/>
          </p:nvGrpSpPr>
          <p:grpSpPr>
            <a:xfrm>
              <a:off x="647867" y="1533347"/>
              <a:ext cx="458780" cy="2753290"/>
              <a:chOff x="542391" y="1533347"/>
              <a:chExt cx="458780" cy="275329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9F6CECA-C7AF-005A-9C07-3029856361E2}"/>
                  </a:ext>
                </a:extLst>
              </p:cNvPr>
              <p:cNvSpPr txBox="1"/>
              <p:nvPr/>
            </p:nvSpPr>
            <p:spPr bwMode="auto">
              <a:xfrm>
                <a:off x="542391" y="1533347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1EB47DD1-1856-789F-F18A-360B3F1CE8A1}"/>
                  </a:ext>
                </a:extLst>
              </p:cNvPr>
              <p:cNvSpPr txBox="1"/>
              <p:nvPr/>
            </p:nvSpPr>
            <p:spPr bwMode="auto">
              <a:xfrm>
                <a:off x="633763" y="2022450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5F2B76F-75C7-09DB-1A94-EF149934EEE6}"/>
                  </a:ext>
                </a:extLst>
              </p:cNvPr>
              <p:cNvSpPr txBox="1"/>
              <p:nvPr/>
            </p:nvSpPr>
            <p:spPr bwMode="auto">
              <a:xfrm>
                <a:off x="633763" y="251155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99D727E-FB3B-3198-EECD-96EFF4D64346}"/>
                  </a:ext>
                </a:extLst>
              </p:cNvPr>
              <p:cNvSpPr txBox="1"/>
              <p:nvPr/>
            </p:nvSpPr>
            <p:spPr bwMode="auto">
              <a:xfrm>
                <a:off x="633763" y="300065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691820E-5F05-2BA5-D1DA-B76172E59DEC}"/>
                  </a:ext>
                </a:extLst>
              </p:cNvPr>
              <p:cNvSpPr txBox="1"/>
              <p:nvPr/>
            </p:nvSpPr>
            <p:spPr bwMode="auto">
              <a:xfrm>
                <a:off x="633763" y="3489759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D90D3FF-4058-D1EF-2A83-9EA76398B30A}"/>
                  </a:ext>
                </a:extLst>
              </p:cNvPr>
              <p:cNvSpPr txBox="1"/>
              <p:nvPr/>
            </p:nvSpPr>
            <p:spPr bwMode="auto">
              <a:xfrm>
                <a:off x="725133" y="3978860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2187ACA7-F7E2-7301-99D6-3B8E224FF76E}"/>
                </a:ext>
              </a:extLst>
            </p:cNvPr>
            <p:cNvSpPr/>
            <p:nvPr/>
          </p:nvSpPr>
          <p:spPr bwMode="auto">
            <a:xfrm>
              <a:off x="1119188" y="1652588"/>
              <a:ext cx="4914900" cy="2476500"/>
            </a:xfrm>
            <a:custGeom>
              <a:avLst/>
              <a:gdLst>
                <a:gd name="connsiteX0" fmla="*/ 0 w 5053013"/>
                <a:gd name="connsiteY0" fmla="*/ 0 h 2476500"/>
                <a:gd name="connsiteX1" fmla="*/ 0 w 5053013"/>
                <a:gd name="connsiteY1" fmla="*/ 2476500 h 2476500"/>
                <a:gd name="connsiteX2" fmla="*/ 5053013 w 5053013"/>
                <a:gd name="connsiteY2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3013" h="2476500">
                  <a:moveTo>
                    <a:pt x="0" y="0"/>
                  </a:moveTo>
                  <a:lnTo>
                    <a:pt x="0" y="2476500"/>
                  </a:lnTo>
                  <a:lnTo>
                    <a:pt x="5053013" y="2476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21629E0-E90E-8901-948A-EDFB4396738E}"/>
                </a:ext>
              </a:extLst>
            </p:cNvPr>
            <p:cNvGrpSpPr/>
            <p:nvPr/>
          </p:nvGrpSpPr>
          <p:grpSpPr>
            <a:xfrm rot="5400000">
              <a:off x="2199666" y="3047391"/>
              <a:ext cx="95250" cy="2258644"/>
              <a:chOff x="779453" y="1539976"/>
              <a:chExt cx="518685" cy="328380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28899D44-A896-4CD5-4CC9-81BD8C7C09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5B664B95-1C4B-CD17-AA67-D5FEEFDBEC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1A331A5F-66C5-21E3-D97C-23B3886B08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221BC1B0-888B-7123-6349-335E6D3F93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6D0C7BBC-272E-F5C8-FF63-BDFFF68249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094DB316-2763-1BDC-9F06-34ED20415B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4C7D82DE-F0E5-F344-330C-15D65E66D2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60B05556-9B2F-2861-F0D2-62AA44646A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1CEEDBAB-4C16-BAE8-2014-3B6FC3F8E4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A14FCCC2-1B72-8CE4-4D3A-BAD259CB6EDA}"/>
                </a:ext>
              </a:extLst>
            </p:cNvPr>
            <p:cNvGrpSpPr/>
            <p:nvPr/>
          </p:nvGrpSpPr>
          <p:grpSpPr>
            <a:xfrm>
              <a:off x="1028699" y="1682320"/>
              <a:ext cx="76201" cy="2442005"/>
              <a:chOff x="779453" y="1539976"/>
              <a:chExt cx="518685" cy="205237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08DA65EB-0A55-521F-85FF-FB024FA331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B5871667-A749-F897-2CC9-D44FDF24BA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80" name="Straight Connector 20479">
                <a:extLst>
                  <a:ext uri="{FF2B5EF4-FFF2-40B4-BE49-F238E27FC236}">
                    <a16:creationId xmlns:a16="http://schemas.microsoft.com/office/drawing/2014/main" xmlns="" id="{EA782CA3-F4A4-FA4B-1160-EE73DEE688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81" name="Straight Connector 20480">
                <a:extLst>
                  <a:ext uri="{FF2B5EF4-FFF2-40B4-BE49-F238E27FC236}">
                    <a16:creationId xmlns:a16="http://schemas.microsoft.com/office/drawing/2014/main" xmlns="" id="{F1E4ADAA-2DEB-B859-55C5-9BE3DD4F2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83" name="Straight Connector 20482">
                <a:extLst>
                  <a:ext uri="{FF2B5EF4-FFF2-40B4-BE49-F238E27FC236}">
                    <a16:creationId xmlns:a16="http://schemas.microsoft.com/office/drawing/2014/main" xmlns="" id="{AFEE8E16-D4D0-A35A-BACF-F1DC8678F1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84" name="Straight Connector 20483">
                <a:extLst>
                  <a:ext uri="{FF2B5EF4-FFF2-40B4-BE49-F238E27FC236}">
                    <a16:creationId xmlns:a16="http://schemas.microsoft.com/office/drawing/2014/main" xmlns="" id="{1C3721D9-DE6F-CA87-F5EF-742BA85764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488" name="Group 20487">
            <a:extLst>
              <a:ext uri="{FF2B5EF4-FFF2-40B4-BE49-F238E27FC236}">
                <a16:creationId xmlns:a16="http://schemas.microsoft.com/office/drawing/2014/main" xmlns="" id="{EFDD5936-E564-4084-0B63-7CE63ECEBF03}"/>
              </a:ext>
            </a:extLst>
          </p:cNvPr>
          <p:cNvGrpSpPr/>
          <p:nvPr/>
        </p:nvGrpSpPr>
        <p:grpSpPr>
          <a:xfrm>
            <a:off x="965196" y="4752086"/>
            <a:ext cx="5055874" cy="261610"/>
            <a:chOff x="965196" y="4207833"/>
            <a:chExt cx="5055874" cy="261610"/>
          </a:xfrm>
        </p:grpSpPr>
        <p:sp>
          <p:nvSpPr>
            <p:cNvPr id="20489" name="TextBox 20488">
              <a:extLst>
                <a:ext uri="{FF2B5EF4-FFF2-40B4-BE49-F238E27FC236}">
                  <a16:creationId xmlns:a16="http://schemas.microsoft.com/office/drawing/2014/main" xmlns="" id="{1C1A88E5-9D15-073C-403D-640282BE9C8A}"/>
                </a:ext>
              </a:extLst>
            </p:cNvPr>
            <p:cNvSpPr txBox="1"/>
            <p:nvPr/>
          </p:nvSpPr>
          <p:spPr bwMode="auto">
            <a:xfrm>
              <a:off x="96519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20490" name="TextBox 20489">
              <a:extLst>
                <a:ext uri="{FF2B5EF4-FFF2-40B4-BE49-F238E27FC236}">
                  <a16:creationId xmlns:a16="http://schemas.microsoft.com/office/drawing/2014/main" xmlns="" id="{331CEE4A-B0B8-A80E-5C68-4B6E5FCABA4A}"/>
                </a:ext>
              </a:extLst>
            </p:cNvPr>
            <p:cNvSpPr txBox="1"/>
            <p:nvPr/>
          </p:nvSpPr>
          <p:spPr bwMode="auto">
            <a:xfrm>
              <a:off x="128206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0491" name="TextBox 20490">
              <a:extLst>
                <a:ext uri="{FF2B5EF4-FFF2-40B4-BE49-F238E27FC236}">
                  <a16:creationId xmlns:a16="http://schemas.microsoft.com/office/drawing/2014/main" xmlns="" id="{3914A7A8-7D38-FE71-27D9-0373F6708E2C}"/>
                </a:ext>
              </a:extLst>
            </p:cNvPr>
            <p:cNvSpPr txBox="1"/>
            <p:nvPr/>
          </p:nvSpPr>
          <p:spPr bwMode="auto">
            <a:xfrm>
              <a:off x="156411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20492" name="TextBox 20491">
              <a:extLst>
                <a:ext uri="{FF2B5EF4-FFF2-40B4-BE49-F238E27FC236}">
                  <a16:creationId xmlns:a16="http://schemas.microsoft.com/office/drawing/2014/main" xmlns="" id="{44E47A6C-D8B4-0FD8-EF54-72D951D538A7}"/>
                </a:ext>
              </a:extLst>
            </p:cNvPr>
            <p:cNvSpPr txBox="1"/>
            <p:nvPr/>
          </p:nvSpPr>
          <p:spPr bwMode="auto">
            <a:xfrm>
              <a:off x="184491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493" name="TextBox 20492">
              <a:extLst>
                <a:ext uri="{FF2B5EF4-FFF2-40B4-BE49-F238E27FC236}">
                  <a16:creationId xmlns:a16="http://schemas.microsoft.com/office/drawing/2014/main" xmlns="" id="{E2877E6B-D595-2DE2-8C53-32752ED5095D}"/>
                </a:ext>
              </a:extLst>
            </p:cNvPr>
            <p:cNvSpPr txBox="1"/>
            <p:nvPr/>
          </p:nvSpPr>
          <p:spPr bwMode="auto">
            <a:xfrm>
              <a:off x="212095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494" name="TextBox 20493">
              <a:extLst>
                <a:ext uri="{FF2B5EF4-FFF2-40B4-BE49-F238E27FC236}">
                  <a16:creationId xmlns:a16="http://schemas.microsoft.com/office/drawing/2014/main" xmlns="" id="{EC879BF1-F9A3-2DEB-27D4-1D63E861F34A}"/>
                </a:ext>
              </a:extLst>
            </p:cNvPr>
            <p:cNvSpPr txBox="1"/>
            <p:nvPr/>
          </p:nvSpPr>
          <p:spPr bwMode="auto">
            <a:xfrm>
              <a:off x="240175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495" name="TextBox 20494">
              <a:extLst>
                <a:ext uri="{FF2B5EF4-FFF2-40B4-BE49-F238E27FC236}">
                  <a16:creationId xmlns:a16="http://schemas.microsoft.com/office/drawing/2014/main" xmlns="" id="{F66878BA-828A-746A-E445-2490D8BEBBE0}"/>
                </a:ext>
              </a:extLst>
            </p:cNvPr>
            <p:cNvSpPr txBox="1"/>
            <p:nvPr/>
          </p:nvSpPr>
          <p:spPr bwMode="auto">
            <a:xfrm>
              <a:off x="268380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496" name="TextBox 20495">
              <a:extLst>
                <a:ext uri="{FF2B5EF4-FFF2-40B4-BE49-F238E27FC236}">
                  <a16:creationId xmlns:a16="http://schemas.microsoft.com/office/drawing/2014/main" xmlns="" id="{CA562E2E-914B-1652-84C9-8D1F280A5441}"/>
                </a:ext>
              </a:extLst>
            </p:cNvPr>
            <p:cNvSpPr txBox="1"/>
            <p:nvPr/>
          </p:nvSpPr>
          <p:spPr bwMode="auto">
            <a:xfrm>
              <a:off x="296460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497" name="TextBox 20496">
              <a:extLst>
                <a:ext uri="{FF2B5EF4-FFF2-40B4-BE49-F238E27FC236}">
                  <a16:creationId xmlns:a16="http://schemas.microsoft.com/office/drawing/2014/main" xmlns="" id="{3F371785-CAF8-3AF0-A3BB-8DD1E0A7AACD}"/>
                </a:ext>
              </a:extLst>
            </p:cNvPr>
            <p:cNvSpPr txBox="1"/>
            <p:nvPr/>
          </p:nvSpPr>
          <p:spPr bwMode="auto">
            <a:xfrm>
              <a:off x="324743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498" name="TextBox 20497">
              <a:extLst>
                <a:ext uri="{FF2B5EF4-FFF2-40B4-BE49-F238E27FC236}">
                  <a16:creationId xmlns:a16="http://schemas.microsoft.com/office/drawing/2014/main" xmlns="" id="{E2CE2247-A748-6EE3-F1D4-67ECB3CDBAE9}"/>
                </a:ext>
              </a:extLst>
            </p:cNvPr>
            <p:cNvSpPr txBox="1"/>
            <p:nvPr/>
          </p:nvSpPr>
          <p:spPr bwMode="auto">
            <a:xfrm>
              <a:off x="352823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499" name="TextBox 20498">
              <a:extLst>
                <a:ext uri="{FF2B5EF4-FFF2-40B4-BE49-F238E27FC236}">
                  <a16:creationId xmlns:a16="http://schemas.microsoft.com/office/drawing/2014/main" xmlns="" id="{B20DD50B-9627-4829-194A-8FA330EA9969}"/>
                </a:ext>
              </a:extLst>
            </p:cNvPr>
            <p:cNvSpPr txBox="1"/>
            <p:nvPr/>
          </p:nvSpPr>
          <p:spPr bwMode="auto">
            <a:xfrm>
              <a:off x="381028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500" name="TextBox 20499">
              <a:extLst>
                <a:ext uri="{FF2B5EF4-FFF2-40B4-BE49-F238E27FC236}">
                  <a16:creationId xmlns:a16="http://schemas.microsoft.com/office/drawing/2014/main" xmlns="" id="{1608E0E1-86A8-FB0B-CF43-F1D34B45C87E}"/>
                </a:ext>
              </a:extLst>
            </p:cNvPr>
            <p:cNvSpPr txBox="1"/>
            <p:nvPr/>
          </p:nvSpPr>
          <p:spPr bwMode="auto">
            <a:xfrm>
              <a:off x="409108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501" name="TextBox 20500">
              <a:extLst>
                <a:ext uri="{FF2B5EF4-FFF2-40B4-BE49-F238E27FC236}">
                  <a16:creationId xmlns:a16="http://schemas.microsoft.com/office/drawing/2014/main" xmlns="" id="{55439408-6252-A014-53D1-F76396D44A0D}"/>
                </a:ext>
              </a:extLst>
            </p:cNvPr>
            <p:cNvSpPr txBox="1"/>
            <p:nvPr/>
          </p:nvSpPr>
          <p:spPr bwMode="auto">
            <a:xfrm>
              <a:off x="436712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502" name="TextBox 20501">
              <a:extLst>
                <a:ext uri="{FF2B5EF4-FFF2-40B4-BE49-F238E27FC236}">
                  <a16:creationId xmlns:a16="http://schemas.microsoft.com/office/drawing/2014/main" xmlns="" id="{5CBB074F-4CDF-E30B-C9D5-D5144FA73DC5}"/>
                </a:ext>
              </a:extLst>
            </p:cNvPr>
            <p:cNvSpPr txBox="1"/>
            <p:nvPr/>
          </p:nvSpPr>
          <p:spPr bwMode="auto">
            <a:xfrm>
              <a:off x="464792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503" name="TextBox 20502">
              <a:extLst>
                <a:ext uri="{FF2B5EF4-FFF2-40B4-BE49-F238E27FC236}">
                  <a16:creationId xmlns:a16="http://schemas.microsoft.com/office/drawing/2014/main" xmlns="" id="{CB61C09B-838E-239C-1575-66B7E1550D71}"/>
                </a:ext>
              </a:extLst>
            </p:cNvPr>
            <p:cNvSpPr txBox="1"/>
            <p:nvPr/>
          </p:nvSpPr>
          <p:spPr bwMode="auto">
            <a:xfrm>
              <a:off x="492997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4" name="TextBox 20503">
              <a:extLst>
                <a:ext uri="{FF2B5EF4-FFF2-40B4-BE49-F238E27FC236}">
                  <a16:creationId xmlns:a16="http://schemas.microsoft.com/office/drawing/2014/main" xmlns="" id="{B4D9220C-7EAE-7FBF-2CCB-6CE5F5088377}"/>
                </a:ext>
              </a:extLst>
            </p:cNvPr>
            <p:cNvSpPr txBox="1"/>
            <p:nvPr/>
          </p:nvSpPr>
          <p:spPr bwMode="auto">
            <a:xfrm>
              <a:off x="521077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5" name="TextBox 20504">
              <a:extLst>
                <a:ext uri="{FF2B5EF4-FFF2-40B4-BE49-F238E27FC236}">
                  <a16:creationId xmlns:a16="http://schemas.microsoft.com/office/drawing/2014/main" xmlns="" id="{BEBBC9C0-76FE-57BA-F9E0-5A88522C49E0}"/>
                </a:ext>
              </a:extLst>
            </p:cNvPr>
            <p:cNvSpPr txBox="1"/>
            <p:nvPr/>
          </p:nvSpPr>
          <p:spPr bwMode="auto">
            <a:xfrm>
              <a:off x="5483467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6" name="TextBox 20505">
              <a:extLst>
                <a:ext uri="{FF2B5EF4-FFF2-40B4-BE49-F238E27FC236}">
                  <a16:creationId xmlns:a16="http://schemas.microsoft.com/office/drawing/2014/main" xmlns="" id="{E3B8006B-DE84-39D5-58C1-183FE122CC58}"/>
                </a:ext>
              </a:extLst>
            </p:cNvPr>
            <p:cNvSpPr txBox="1"/>
            <p:nvPr/>
          </p:nvSpPr>
          <p:spPr bwMode="auto">
            <a:xfrm>
              <a:off x="5764268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cxnSp>
        <p:nvCxnSpPr>
          <p:cNvPr id="20509" name="Straight Connector 20508">
            <a:extLst>
              <a:ext uri="{FF2B5EF4-FFF2-40B4-BE49-F238E27FC236}">
                <a16:creationId xmlns:a16="http://schemas.microsoft.com/office/drawing/2014/main" xmlns="" id="{474F5A3B-BD73-9B2C-30A2-7A2B98739247}"/>
              </a:ext>
            </a:extLst>
          </p:cNvPr>
          <p:cNvCxnSpPr/>
          <p:nvPr/>
        </p:nvCxnSpPr>
        <p:spPr bwMode="auto">
          <a:xfrm>
            <a:off x="1968858" y="2488878"/>
            <a:ext cx="0" cy="1620258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0" name="Straight Connector 20509">
            <a:extLst>
              <a:ext uri="{FF2B5EF4-FFF2-40B4-BE49-F238E27FC236}">
                <a16:creationId xmlns:a16="http://schemas.microsoft.com/office/drawing/2014/main" xmlns="" id="{8121D97E-E296-B806-C404-F1BD5803A6D1}"/>
              </a:ext>
            </a:extLst>
          </p:cNvPr>
          <p:cNvCxnSpPr/>
          <p:nvPr/>
        </p:nvCxnSpPr>
        <p:spPr bwMode="auto">
          <a:xfrm>
            <a:off x="2811952" y="2488878"/>
            <a:ext cx="0" cy="1620258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511" name="Straight Connector 20510">
            <a:extLst>
              <a:ext uri="{FF2B5EF4-FFF2-40B4-BE49-F238E27FC236}">
                <a16:creationId xmlns:a16="http://schemas.microsoft.com/office/drawing/2014/main" xmlns="" id="{2418D9B0-DA43-9FAB-610F-09B1CF4581B4}"/>
              </a:ext>
            </a:extLst>
          </p:cNvPr>
          <p:cNvCxnSpPr>
            <a:cxnSpLocks/>
          </p:cNvCxnSpPr>
          <p:nvPr/>
        </p:nvCxnSpPr>
        <p:spPr bwMode="auto">
          <a:xfrm>
            <a:off x="3646388" y="2819330"/>
            <a:ext cx="0" cy="1289806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513" name="TextBox 20512">
            <a:extLst>
              <a:ext uri="{FF2B5EF4-FFF2-40B4-BE49-F238E27FC236}">
                <a16:creationId xmlns:a16="http://schemas.microsoft.com/office/drawing/2014/main" xmlns="" id="{BA3AC589-1735-EE57-5856-D8F2F5900FC2}"/>
              </a:ext>
            </a:extLst>
          </p:cNvPr>
          <p:cNvSpPr txBox="1"/>
          <p:nvPr/>
        </p:nvSpPr>
        <p:spPr bwMode="auto">
          <a:xfrm>
            <a:off x="1366678" y="2500878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3"/>
                </a:solidFill>
                <a:latin typeface="Calibri" panose="020F0502020204030204" pitchFamily="34" charset="0"/>
              </a:rPr>
              <a:t>64.3%</a:t>
            </a:r>
          </a:p>
        </p:txBody>
      </p:sp>
      <p:sp>
        <p:nvSpPr>
          <p:cNvPr id="20514" name="TextBox 20513">
            <a:extLst>
              <a:ext uri="{FF2B5EF4-FFF2-40B4-BE49-F238E27FC236}">
                <a16:creationId xmlns:a16="http://schemas.microsoft.com/office/drawing/2014/main" xmlns="" id="{62DA32CD-0829-BC49-0467-05205359B6FC}"/>
              </a:ext>
            </a:extLst>
          </p:cNvPr>
          <p:cNvSpPr txBox="1"/>
          <p:nvPr/>
        </p:nvSpPr>
        <p:spPr bwMode="auto">
          <a:xfrm>
            <a:off x="2205774" y="2560495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3"/>
                </a:solidFill>
                <a:latin typeface="Calibri" panose="020F0502020204030204" pitchFamily="34" charset="0"/>
              </a:rPr>
              <a:t>53.6%</a:t>
            </a:r>
          </a:p>
        </p:txBody>
      </p:sp>
      <p:sp>
        <p:nvSpPr>
          <p:cNvPr id="20515" name="TextBox 20514">
            <a:extLst>
              <a:ext uri="{FF2B5EF4-FFF2-40B4-BE49-F238E27FC236}">
                <a16:creationId xmlns:a16="http://schemas.microsoft.com/office/drawing/2014/main" xmlns="" id="{8DF07B2D-48C7-C346-C5A6-53E26EB9C016}"/>
              </a:ext>
            </a:extLst>
          </p:cNvPr>
          <p:cNvSpPr txBox="1"/>
          <p:nvPr/>
        </p:nvSpPr>
        <p:spPr bwMode="auto">
          <a:xfrm>
            <a:off x="3559538" y="2560495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3"/>
                </a:solidFill>
                <a:latin typeface="Calibri" panose="020F0502020204030204" pitchFamily="34" charset="0"/>
              </a:rPr>
              <a:t>53.6%</a:t>
            </a:r>
          </a:p>
        </p:txBody>
      </p:sp>
      <p:sp>
        <p:nvSpPr>
          <p:cNvPr id="20516" name="TextBox 20515">
            <a:extLst>
              <a:ext uri="{FF2B5EF4-FFF2-40B4-BE49-F238E27FC236}">
                <a16:creationId xmlns:a16="http://schemas.microsoft.com/office/drawing/2014/main" xmlns="" id="{2D7E0A61-F9BC-DAAE-2E6F-5F55ACE61ED5}"/>
              </a:ext>
            </a:extLst>
          </p:cNvPr>
          <p:cNvSpPr txBox="1"/>
          <p:nvPr/>
        </p:nvSpPr>
        <p:spPr bwMode="auto">
          <a:xfrm>
            <a:off x="2562402" y="2246378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66.7%</a:t>
            </a:r>
          </a:p>
        </p:txBody>
      </p:sp>
      <p:sp>
        <p:nvSpPr>
          <p:cNvPr id="20517" name="TextBox 20516">
            <a:extLst>
              <a:ext uri="{FF2B5EF4-FFF2-40B4-BE49-F238E27FC236}">
                <a16:creationId xmlns:a16="http://schemas.microsoft.com/office/drawing/2014/main" xmlns="" id="{1292E625-11A2-A61E-3A8D-A9A43812B57D}"/>
              </a:ext>
            </a:extLst>
          </p:cNvPr>
          <p:cNvSpPr txBox="1"/>
          <p:nvPr/>
        </p:nvSpPr>
        <p:spPr bwMode="auto">
          <a:xfrm>
            <a:off x="1860944" y="2246378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66.7%</a:t>
            </a:r>
          </a:p>
        </p:txBody>
      </p:sp>
      <p:sp>
        <p:nvSpPr>
          <p:cNvPr id="20518" name="TextBox 20517">
            <a:extLst>
              <a:ext uri="{FF2B5EF4-FFF2-40B4-BE49-F238E27FC236}">
                <a16:creationId xmlns:a16="http://schemas.microsoft.com/office/drawing/2014/main" xmlns="" id="{C5C9DB8E-92C2-A7AB-04B8-F5B39B52C3D7}"/>
              </a:ext>
            </a:extLst>
          </p:cNvPr>
          <p:cNvSpPr txBox="1"/>
          <p:nvPr/>
        </p:nvSpPr>
        <p:spPr bwMode="auto">
          <a:xfrm>
            <a:off x="3048868" y="3507403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22.2%</a:t>
            </a:r>
          </a:p>
        </p:txBody>
      </p:sp>
      <p:sp>
        <p:nvSpPr>
          <p:cNvPr id="20519" name="Freeform: Shape 20518">
            <a:extLst>
              <a:ext uri="{FF2B5EF4-FFF2-40B4-BE49-F238E27FC236}">
                <a16:creationId xmlns:a16="http://schemas.microsoft.com/office/drawing/2014/main" xmlns="" id="{8DBDEE07-E75D-A244-E016-F9272EB8034D}"/>
              </a:ext>
            </a:extLst>
          </p:cNvPr>
          <p:cNvSpPr/>
          <p:nvPr/>
        </p:nvSpPr>
        <p:spPr bwMode="auto">
          <a:xfrm>
            <a:off x="1357313" y="1881188"/>
            <a:ext cx="3105150" cy="1709737"/>
          </a:xfrm>
          <a:custGeom>
            <a:avLst/>
            <a:gdLst>
              <a:gd name="connsiteX0" fmla="*/ 3105150 w 3105150"/>
              <a:gd name="connsiteY0" fmla="*/ 1709737 h 1709737"/>
              <a:gd name="connsiteX1" fmla="*/ 2247900 w 3105150"/>
              <a:gd name="connsiteY1" fmla="*/ 1709737 h 1709737"/>
              <a:gd name="connsiteX2" fmla="*/ 2247900 w 3105150"/>
              <a:gd name="connsiteY2" fmla="*/ 1162050 h 1709737"/>
              <a:gd name="connsiteX3" fmla="*/ 2238375 w 3105150"/>
              <a:gd name="connsiteY3" fmla="*/ 1171575 h 1709737"/>
              <a:gd name="connsiteX4" fmla="*/ 2238375 w 3105150"/>
              <a:gd name="connsiteY4" fmla="*/ 623887 h 1709737"/>
              <a:gd name="connsiteX5" fmla="*/ 219075 w 3105150"/>
              <a:gd name="connsiteY5" fmla="*/ 623887 h 1709737"/>
              <a:gd name="connsiteX6" fmla="*/ 219075 w 3105150"/>
              <a:gd name="connsiteY6" fmla="*/ 214312 h 1709737"/>
              <a:gd name="connsiteX7" fmla="*/ 0 w 3105150"/>
              <a:gd name="connsiteY7" fmla="*/ 214312 h 1709737"/>
              <a:gd name="connsiteX8" fmla="*/ 0 w 3105150"/>
              <a:gd name="connsiteY8" fmla="*/ 0 h 1709737"/>
              <a:gd name="connsiteX0" fmla="*/ 3105150 w 3105150"/>
              <a:gd name="connsiteY0" fmla="*/ 1709737 h 1709737"/>
              <a:gd name="connsiteX1" fmla="*/ 2247900 w 3105150"/>
              <a:gd name="connsiteY1" fmla="*/ 1709737 h 1709737"/>
              <a:gd name="connsiteX2" fmla="*/ 2247900 w 3105150"/>
              <a:gd name="connsiteY2" fmla="*/ 1162050 h 1709737"/>
              <a:gd name="connsiteX3" fmla="*/ 2238375 w 3105150"/>
              <a:gd name="connsiteY3" fmla="*/ 1168400 h 1709737"/>
              <a:gd name="connsiteX4" fmla="*/ 2238375 w 3105150"/>
              <a:gd name="connsiteY4" fmla="*/ 623887 h 1709737"/>
              <a:gd name="connsiteX5" fmla="*/ 219075 w 3105150"/>
              <a:gd name="connsiteY5" fmla="*/ 623887 h 1709737"/>
              <a:gd name="connsiteX6" fmla="*/ 219075 w 3105150"/>
              <a:gd name="connsiteY6" fmla="*/ 214312 h 1709737"/>
              <a:gd name="connsiteX7" fmla="*/ 0 w 3105150"/>
              <a:gd name="connsiteY7" fmla="*/ 214312 h 1709737"/>
              <a:gd name="connsiteX8" fmla="*/ 0 w 3105150"/>
              <a:gd name="connsiteY8" fmla="*/ 0 h 1709737"/>
              <a:gd name="connsiteX0" fmla="*/ 3105150 w 3105150"/>
              <a:gd name="connsiteY0" fmla="*/ 1709737 h 1709737"/>
              <a:gd name="connsiteX1" fmla="*/ 2247900 w 3105150"/>
              <a:gd name="connsiteY1" fmla="*/ 1709737 h 1709737"/>
              <a:gd name="connsiteX2" fmla="*/ 2247900 w 3105150"/>
              <a:gd name="connsiteY2" fmla="*/ 1162050 h 1709737"/>
              <a:gd name="connsiteX3" fmla="*/ 2238375 w 3105150"/>
              <a:gd name="connsiteY3" fmla="*/ 1168400 h 1709737"/>
              <a:gd name="connsiteX4" fmla="*/ 2238375 w 3105150"/>
              <a:gd name="connsiteY4" fmla="*/ 623887 h 1709737"/>
              <a:gd name="connsiteX5" fmla="*/ 219075 w 3105150"/>
              <a:gd name="connsiteY5" fmla="*/ 623887 h 1709737"/>
              <a:gd name="connsiteX6" fmla="*/ 219075 w 3105150"/>
              <a:gd name="connsiteY6" fmla="*/ 214312 h 1709737"/>
              <a:gd name="connsiteX7" fmla="*/ 0 w 3105150"/>
              <a:gd name="connsiteY7" fmla="*/ 214312 h 1709737"/>
              <a:gd name="connsiteX8" fmla="*/ 0 w 3105150"/>
              <a:gd name="connsiteY8" fmla="*/ 0 h 1709737"/>
              <a:gd name="connsiteX0" fmla="*/ 3105150 w 3105150"/>
              <a:gd name="connsiteY0" fmla="*/ 1709737 h 1709737"/>
              <a:gd name="connsiteX1" fmla="*/ 2247900 w 3105150"/>
              <a:gd name="connsiteY1" fmla="*/ 1709737 h 1709737"/>
              <a:gd name="connsiteX2" fmla="*/ 2247900 w 3105150"/>
              <a:gd name="connsiteY2" fmla="*/ 1162050 h 1709737"/>
              <a:gd name="connsiteX3" fmla="*/ 2238375 w 3105150"/>
              <a:gd name="connsiteY3" fmla="*/ 1165225 h 1709737"/>
              <a:gd name="connsiteX4" fmla="*/ 2238375 w 3105150"/>
              <a:gd name="connsiteY4" fmla="*/ 623887 h 1709737"/>
              <a:gd name="connsiteX5" fmla="*/ 219075 w 3105150"/>
              <a:gd name="connsiteY5" fmla="*/ 623887 h 1709737"/>
              <a:gd name="connsiteX6" fmla="*/ 219075 w 3105150"/>
              <a:gd name="connsiteY6" fmla="*/ 214312 h 1709737"/>
              <a:gd name="connsiteX7" fmla="*/ 0 w 3105150"/>
              <a:gd name="connsiteY7" fmla="*/ 214312 h 1709737"/>
              <a:gd name="connsiteX8" fmla="*/ 0 w 3105150"/>
              <a:gd name="connsiteY8" fmla="*/ 0 h 17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5150" h="1709737">
                <a:moveTo>
                  <a:pt x="3105150" y="1709737"/>
                </a:moveTo>
                <a:lnTo>
                  <a:pt x="2247900" y="1709737"/>
                </a:lnTo>
                <a:lnTo>
                  <a:pt x="2247900" y="1162050"/>
                </a:lnTo>
                <a:lnTo>
                  <a:pt x="2238375" y="1165225"/>
                </a:lnTo>
                <a:lnTo>
                  <a:pt x="2238375" y="623887"/>
                </a:lnTo>
                <a:lnTo>
                  <a:pt x="219075" y="623887"/>
                </a:lnTo>
                <a:lnTo>
                  <a:pt x="219075" y="214312"/>
                </a:lnTo>
                <a:lnTo>
                  <a:pt x="0" y="21431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521" name="Straight Connector 20520">
            <a:extLst>
              <a:ext uri="{FF2B5EF4-FFF2-40B4-BE49-F238E27FC236}">
                <a16:creationId xmlns:a16="http://schemas.microsoft.com/office/drawing/2014/main" xmlns="" id="{01EE409B-D893-E00F-AD39-F079485045C4}"/>
              </a:ext>
            </a:extLst>
          </p:cNvPr>
          <p:cNvCxnSpPr/>
          <p:nvPr/>
        </p:nvCxnSpPr>
        <p:spPr bwMode="auto">
          <a:xfrm>
            <a:off x="4434299" y="3534004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22" name="Freeform: Shape 20521">
            <a:extLst>
              <a:ext uri="{FF2B5EF4-FFF2-40B4-BE49-F238E27FC236}">
                <a16:creationId xmlns:a16="http://schemas.microsoft.com/office/drawing/2014/main" xmlns="" id="{72FA4A36-A0AA-45E5-DF05-285E66F51544}"/>
              </a:ext>
            </a:extLst>
          </p:cNvPr>
          <p:cNvSpPr/>
          <p:nvPr/>
        </p:nvSpPr>
        <p:spPr bwMode="auto">
          <a:xfrm>
            <a:off x="1123950" y="1681163"/>
            <a:ext cx="4648200" cy="2014537"/>
          </a:xfrm>
          <a:custGeom>
            <a:avLst/>
            <a:gdLst>
              <a:gd name="connsiteX0" fmla="*/ 0 w 4648200"/>
              <a:gd name="connsiteY0" fmla="*/ 0 h 2014537"/>
              <a:gd name="connsiteX1" fmla="*/ 238125 w 4648200"/>
              <a:gd name="connsiteY1" fmla="*/ 0 h 2014537"/>
              <a:gd name="connsiteX2" fmla="*/ 238125 w 4648200"/>
              <a:gd name="connsiteY2" fmla="*/ 233362 h 2014537"/>
              <a:gd name="connsiteX3" fmla="*/ 247650 w 4648200"/>
              <a:gd name="connsiteY3" fmla="*/ 233362 h 2014537"/>
              <a:gd name="connsiteX4" fmla="*/ 247650 w 4648200"/>
              <a:gd name="connsiteY4" fmla="*/ 414337 h 2014537"/>
              <a:gd name="connsiteX5" fmla="*/ 266700 w 4648200"/>
              <a:gd name="connsiteY5" fmla="*/ 414337 h 2014537"/>
              <a:gd name="connsiteX6" fmla="*/ 266700 w 4648200"/>
              <a:gd name="connsiteY6" fmla="*/ 614362 h 2014537"/>
              <a:gd name="connsiteX7" fmla="*/ 776288 w 4648200"/>
              <a:gd name="connsiteY7" fmla="*/ 614362 h 2014537"/>
              <a:gd name="connsiteX8" fmla="*/ 776288 w 4648200"/>
              <a:gd name="connsiteY8" fmla="*/ 871537 h 2014537"/>
              <a:gd name="connsiteX9" fmla="*/ 1028700 w 4648200"/>
              <a:gd name="connsiteY9" fmla="*/ 871537 h 2014537"/>
              <a:gd name="connsiteX10" fmla="*/ 1028700 w 4648200"/>
              <a:gd name="connsiteY10" fmla="*/ 1138237 h 2014537"/>
              <a:gd name="connsiteX11" fmla="*/ 3019425 w 4648200"/>
              <a:gd name="connsiteY11" fmla="*/ 1138237 h 2014537"/>
              <a:gd name="connsiteX12" fmla="*/ 3019425 w 4648200"/>
              <a:gd name="connsiteY12" fmla="*/ 1571625 h 2014537"/>
              <a:gd name="connsiteX13" fmla="*/ 3814763 w 4648200"/>
              <a:gd name="connsiteY13" fmla="*/ 1571625 h 2014537"/>
              <a:gd name="connsiteX14" fmla="*/ 3814763 w 4648200"/>
              <a:gd name="connsiteY14" fmla="*/ 2014537 h 2014537"/>
              <a:gd name="connsiteX15" fmla="*/ 4648200 w 4648200"/>
              <a:gd name="connsiteY15" fmla="*/ 2014537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48200" h="2014537">
                <a:moveTo>
                  <a:pt x="0" y="0"/>
                </a:moveTo>
                <a:lnTo>
                  <a:pt x="238125" y="0"/>
                </a:lnTo>
                <a:lnTo>
                  <a:pt x="238125" y="233362"/>
                </a:lnTo>
                <a:lnTo>
                  <a:pt x="247650" y="233362"/>
                </a:lnTo>
                <a:lnTo>
                  <a:pt x="247650" y="414337"/>
                </a:lnTo>
                <a:lnTo>
                  <a:pt x="266700" y="414337"/>
                </a:lnTo>
                <a:lnTo>
                  <a:pt x="266700" y="614362"/>
                </a:lnTo>
                <a:lnTo>
                  <a:pt x="776288" y="614362"/>
                </a:lnTo>
                <a:lnTo>
                  <a:pt x="776288" y="871537"/>
                </a:lnTo>
                <a:lnTo>
                  <a:pt x="1028700" y="871537"/>
                </a:lnTo>
                <a:lnTo>
                  <a:pt x="1028700" y="1138237"/>
                </a:lnTo>
                <a:lnTo>
                  <a:pt x="3019425" y="1138237"/>
                </a:lnTo>
                <a:lnTo>
                  <a:pt x="3019425" y="1571625"/>
                </a:lnTo>
                <a:lnTo>
                  <a:pt x="3814763" y="1571625"/>
                </a:lnTo>
                <a:lnTo>
                  <a:pt x="3814763" y="2014537"/>
                </a:lnTo>
                <a:lnTo>
                  <a:pt x="4648200" y="2014537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523" name="Straight Connector 20522">
            <a:extLst>
              <a:ext uri="{FF2B5EF4-FFF2-40B4-BE49-F238E27FC236}">
                <a16:creationId xmlns:a16="http://schemas.microsoft.com/office/drawing/2014/main" xmlns="" id="{D91DBD84-DCC4-5EDF-84EB-45BE425C117C}"/>
              </a:ext>
            </a:extLst>
          </p:cNvPr>
          <p:cNvCxnSpPr/>
          <p:nvPr/>
        </p:nvCxnSpPr>
        <p:spPr bwMode="auto">
          <a:xfrm>
            <a:off x="5740269" y="3635604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4" name="Straight Connector 20523">
            <a:extLst>
              <a:ext uri="{FF2B5EF4-FFF2-40B4-BE49-F238E27FC236}">
                <a16:creationId xmlns:a16="http://schemas.microsoft.com/office/drawing/2014/main" xmlns="" id="{86530EAD-F087-16A0-0A51-CA83F0D6ADA0}"/>
              </a:ext>
            </a:extLst>
          </p:cNvPr>
          <p:cNvCxnSpPr/>
          <p:nvPr/>
        </p:nvCxnSpPr>
        <p:spPr bwMode="auto">
          <a:xfrm>
            <a:off x="2909300" y="2762409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25" name="Straight Connector 20524">
            <a:extLst>
              <a:ext uri="{FF2B5EF4-FFF2-40B4-BE49-F238E27FC236}">
                <a16:creationId xmlns:a16="http://schemas.microsoft.com/office/drawing/2014/main" xmlns="" id="{984169A7-0771-E38B-EA3E-779F2A87BD43}"/>
              </a:ext>
            </a:extLst>
          </p:cNvPr>
          <p:cNvCxnSpPr/>
          <p:nvPr/>
        </p:nvCxnSpPr>
        <p:spPr bwMode="auto">
          <a:xfrm>
            <a:off x="1451975" y="2246378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572" name="Group 20571">
            <a:extLst>
              <a:ext uri="{FF2B5EF4-FFF2-40B4-BE49-F238E27FC236}">
                <a16:creationId xmlns:a16="http://schemas.microsoft.com/office/drawing/2014/main" xmlns="" id="{0083E11A-A20A-A4E3-630D-53B0701DAF45}"/>
              </a:ext>
            </a:extLst>
          </p:cNvPr>
          <p:cNvGrpSpPr/>
          <p:nvPr/>
        </p:nvGrpSpPr>
        <p:grpSpPr>
          <a:xfrm>
            <a:off x="6412734" y="1533347"/>
            <a:ext cx="5428506" cy="3138302"/>
            <a:chOff x="647867" y="1533347"/>
            <a:chExt cx="5428506" cy="3138302"/>
          </a:xfrm>
        </p:grpSpPr>
        <p:grpSp>
          <p:nvGrpSpPr>
            <p:cNvPr id="20573" name="Group 20572">
              <a:extLst>
                <a:ext uri="{FF2B5EF4-FFF2-40B4-BE49-F238E27FC236}">
                  <a16:creationId xmlns:a16="http://schemas.microsoft.com/office/drawing/2014/main" xmlns="" id="{D5F81E2A-F67B-32E4-B288-57ACFF9A5C9F}"/>
                </a:ext>
              </a:extLst>
            </p:cNvPr>
            <p:cNvGrpSpPr/>
            <p:nvPr/>
          </p:nvGrpSpPr>
          <p:grpSpPr>
            <a:xfrm>
              <a:off x="991645" y="4145914"/>
              <a:ext cx="5084728" cy="307777"/>
              <a:chOff x="991645" y="4207833"/>
              <a:chExt cx="5084728" cy="307777"/>
            </a:xfrm>
          </p:grpSpPr>
          <p:sp>
            <p:nvSpPr>
              <p:cNvPr id="20610" name="TextBox 20609">
                <a:extLst>
                  <a:ext uri="{FF2B5EF4-FFF2-40B4-BE49-F238E27FC236}">
                    <a16:creationId xmlns:a16="http://schemas.microsoft.com/office/drawing/2014/main" xmlns="" id="{3DE321ED-72F9-2292-ED98-5E97DC115EEC}"/>
                  </a:ext>
                </a:extLst>
              </p:cNvPr>
              <p:cNvSpPr txBox="1"/>
              <p:nvPr/>
            </p:nvSpPr>
            <p:spPr bwMode="auto">
              <a:xfrm>
                <a:off x="991645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0611" name="TextBox 20610">
                <a:extLst>
                  <a:ext uri="{FF2B5EF4-FFF2-40B4-BE49-F238E27FC236}">
                    <a16:creationId xmlns:a16="http://schemas.microsoft.com/office/drawing/2014/main" xmlns="" id="{F0A0CB79-C8F3-CA23-4F88-AD5280CB35CF}"/>
                  </a:ext>
                </a:extLst>
              </p:cNvPr>
              <p:cNvSpPr txBox="1"/>
              <p:nvPr/>
            </p:nvSpPr>
            <p:spPr bwMode="auto">
              <a:xfrm>
                <a:off x="1272446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0612" name="TextBox 20611">
                <a:extLst>
                  <a:ext uri="{FF2B5EF4-FFF2-40B4-BE49-F238E27FC236}">
                    <a16:creationId xmlns:a16="http://schemas.microsoft.com/office/drawing/2014/main" xmlns="" id="{06F4E083-CEF5-A52E-8A37-C8A64DFE3F68}"/>
                  </a:ext>
                </a:extLst>
              </p:cNvPr>
              <p:cNvSpPr txBox="1"/>
              <p:nvPr/>
            </p:nvSpPr>
            <p:spPr bwMode="auto">
              <a:xfrm>
                <a:off x="1554495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0613" name="TextBox 20612">
                <a:extLst>
                  <a:ext uri="{FF2B5EF4-FFF2-40B4-BE49-F238E27FC236}">
                    <a16:creationId xmlns:a16="http://schemas.microsoft.com/office/drawing/2014/main" xmlns="" id="{742E7D12-6F11-4245-E4A2-D55013E83A5C}"/>
                  </a:ext>
                </a:extLst>
              </p:cNvPr>
              <p:cNvSpPr txBox="1"/>
              <p:nvPr/>
            </p:nvSpPr>
            <p:spPr bwMode="auto">
              <a:xfrm>
                <a:off x="1835296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0614" name="TextBox 20613">
                <a:extLst>
                  <a:ext uri="{FF2B5EF4-FFF2-40B4-BE49-F238E27FC236}">
                    <a16:creationId xmlns:a16="http://schemas.microsoft.com/office/drawing/2014/main" xmlns="" id="{3F6E95C4-435E-291D-C24A-F2197428C90B}"/>
                  </a:ext>
                </a:extLst>
              </p:cNvPr>
              <p:cNvSpPr txBox="1"/>
              <p:nvPr/>
            </p:nvSpPr>
            <p:spPr bwMode="auto">
              <a:xfrm>
                <a:off x="2111334" y="4207833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0615" name="TextBox 20614">
                <a:extLst>
                  <a:ext uri="{FF2B5EF4-FFF2-40B4-BE49-F238E27FC236}">
                    <a16:creationId xmlns:a16="http://schemas.microsoft.com/office/drawing/2014/main" xmlns="" id="{665D8C28-97B6-571F-0B58-80027C74223E}"/>
                  </a:ext>
                </a:extLst>
              </p:cNvPr>
              <p:cNvSpPr txBox="1"/>
              <p:nvPr/>
            </p:nvSpPr>
            <p:spPr bwMode="auto">
              <a:xfrm>
                <a:off x="234645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0616" name="TextBox 20615">
                <a:extLst>
                  <a:ext uri="{FF2B5EF4-FFF2-40B4-BE49-F238E27FC236}">
                    <a16:creationId xmlns:a16="http://schemas.microsoft.com/office/drawing/2014/main" xmlns="" id="{CCAA6938-E571-97CE-8B64-E43AF41BC148}"/>
                  </a:ext>
                </a:extLst>
              </p:cNvPr>
              <p:cNvSpPr txBox="1"/>
              <p:nvPr/>
            </p:nvSpPr>
            <p:spPr bwMode="auto">
              <a:xfrm>
                <a:off x="262849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20617" name="TextBox 20616">
                <a:extLst>
                  <a:ext uri="{FF2B5EF4-FFF2-40B4-BE49-F238E27FC236}">
                    <a16:creationId xmlns:a16="http://schemas.microsoft.com/office/drawing/2014/main" xmlns="" id="{1C491D97-01C2-F123-E5E1-09FAA2C61237}"/>
                  </a:ext>
                </a:extLst>
              </p:cNvPr>
              <p:cNvSpPr txBox="1"/>
              <p:nvPr/>
            </p:nvSpPr>
            <p:spPr bwMode="auto">
              <a:xfrm>
                <a:off x="290930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20618" name="TextBox 20617">
                <a:extLst>
                  <a:ext uri="{FF2B5EF4-FFF2-40B4-BE49-F238E27FC236}">
                    <a16:creationId xmlns:a16="http://schemas.microsoft.com/office/drawing/2014/main" xmlns="" id="{6B316664-8621-1D21-48DF-9CDA0346BDC3}"/>
                  </a:ext>
                </a:extLst>
              </p:cNvPr>
              <p:cNvSpPr txBox="1"/>
              <p:nvPr/>
            </p:nvSpPr>
            <p:spPr bwMode="auto">
              <a:xfrm>
                <a:off x="319213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20619" name="TextBox 20618">
                <a:extLst>
                  <a:ext uri="{FF2B5EF4-FFF2-40B4-BE49-F238E27FC236}">
                    <a16:creationId xmlns:a16="http://schemas.microsoft.com/office/drawing/2014/main" xmlns="" id="{BD327BE6-1EFA-6826-78E5-0B623D406186}"/>
                  </a:ext>
                </a:extLst>
              </p:cNvPr>
              <p:cNvSpPr txBox="1"/>
              <p:nvPr/>
            </p:nvSpPr>
            <p:spPr bwMode="auto">
              <a:xfrm>
                <a:off x="3472931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0620" name="TextBox 20619">
                <a:extLst>
                  <a:ext uri="{FF2B5EF4-FFF2-40B4-BE49-F238E27FC236}">
                    <a16:creationId xmlns:a16="http://schemas.microsoft.com/office/drawing/2014/main" xmlns="" id="{9747EA31-4680-CED7-DAA5-18730DEE4152}"/>
                  </a:ext>
                </a:extLst>
              </p:cNvPr>
              <p:cNvSpPr txBox="1"/>
              <p:nvPr/>
            </p:nvSpPr>
            <p:spPr bwMode="auto">
              <a:xfrm>
                <a:off x="375498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0621" name="TextBox 20620">
                <a:extLst>
                  <a:ext uri="{FF2B5EF4-FFF2-40B4-BE49-F238E27FC236}">
                    <a16:creationId xmlns:a16="http://schemas.microsoft.com/office/drawing/2014/main" xmlns="" id="{B8AF3A4A-4E3D-F854-AE6C-4457D8715032}"/>
                  </a:ext>
                </a:extLst>
              </p:cNvPr>
              <p:cNvSpPr txBox="1"/>
              <p:nvPr/>
            </p:nvSpPr>
            <p:spPr bwMode="auto">
              <a:xfrm>
                <a:off x="4035781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22</a:t>
                </a:r>
              </a:p>
            </p:txBody>
          </p:sp>
          <p:sp>
            <p:nvSpPr>
              <p:cNvPr id="20622" name="TextBox 20621">
                <a:extLst>
                  <a:ext uri="{FF2B5EF4-FFF2-40B4-BE49-F238E27FC236}">
                    <a16:creationId xmlns:a16="http://schemas.microsoft.com/office/drawing/2014/main" xmlns="" id="{BD38B4DC-04AB-3AC2-B2DF-573C02A140B2}"/>
                  </a:ext>
                </a:extLst>
              </p:cNvPr>
              <p:cNvSpPr txBox="1"/>
              <p:nvPr/>
            </p:nvSpPr>
            <p:spPr bwMode="auto">
              <a:xfrm>
                <a:off x="431181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20623" name="TextBox 20622">
                <a:extLst>
                  <a:ext uri="{FF2B5EF4-FFF2-40B4-BE49-F238E27FC236}">
                    <a16:creationId xmlns:a16="http://schemas.microsoft.com/office/drawing/2014/main" xmlns="" id="{B4335258-98FC-D318-0979-72903A7C7C22}"/>
                  </a:ext>
                </a:extLst>
              </p:cNvPr>
              <p:cNvSpPr txBox="1"/>
              <p:nvPr/>
            </p:nvSpPr>
            <p:spPr bwMode="auto">
              <a:xfrm>
                <a:off x="459262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20624" name="TextBox 20623">
                <a:extLst>
                  <a:ext uri="{FF2B5EF4-FFF2-40B4-BE49-F238E27FC236}">
                    <a16:creationId xmlns:a16="http://schemas.microsoft.com/office/drawing/2014/main" xmlns="" id="{F2B34C52-BD83-95C8-29AD-FE2431D0443D}"/>
                  </a:ext>
                </a:extLst>
              </p:cNvPr>
              <p:cNvSpPr txBox="1"/>
              <p:nvPr/>
            </p:nvSpPr>
            <p:spPr bwMode="auto">
              <a:xfrm>
                <a:off x="4874669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20625" name="TextBox 20624">
                <a:extLst>
                  <a:ext uri="{FF2B5EF4-FFF2-40B4-BE49-F238E27FC236}">
                    <a16:creationId xmlns:a16="http://schemas.microsoft.com/office/drawing/2014/main" xmlns="" id="{EAEB01E0-A0A7-E6FA-4760-9E39731A2659}"/>
                  </a:ext>
                </a:extLst>
              </p:cNvPr>
              <p:cNvSpPr txBox="1"/>
              <p:nvPr/>
            </p:nvSpPr>
            <p:spPr bwMode="auto">
              <a:xfrm>
                <a:off x="5155470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20626" name="TextBox 20625">
                <a:extLst>
                  <a:ext uri="{FF2B5EF4-FFF2-40B4-BE49-F238E27FC236}">
                    <a16:creationId xmlns:a16="http://schemas.microsoft.com/office/drawing/2014/main" xmlns="" id="{4EBE39CD-971E-2974-AEED-C9E2797CA2A1}"/>
                  </a:ext>
                </a:extLst>
              </p:cNvPr>
              <p:cNvSpPr txBox="1"/>
              <p:nvPr/>
            </p:nvSpPr>
            <p:spPr bwMode="auto">
              <a:xfrm>
                <a:off x="5428164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32</a:t>
                </a:r>
              </a:p>
            </p:txBody>
          </p:sp>
          <p:sp>
            <p:nvSpPr>
              <p:cNvPr id="20627" name="TextBox 20626">
                <a:extLst>
                  <a:ext uri="{FF2B5EF4-FFF2-40B4-BE49-F238E27FC236}">
                    <a16:creationId xmlns:a16="http://schemas.microsoft.com/office/drawing/2014/main" xmlns="" id="{7A64F1A5-0A7A-A29C-81F1-D37B88DA8AB8}"/>
                  </a:ext>
                </a:extLst>
              </p:cNvPr>
              <p:cNvSpPr txBox="1"/>
              <p:nvPr/>
            </p:nvSpPr>
            <p:spPr bwMode="auto">
              <a:xfrm>
                <a:off x="5708965" y="420783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34</a:t>
                </a:r>
              </a:p>
            </p:txBody>
          </p:sp>
        </p:grpSp>
        <p:sp>
          <p:nvSpPr>
            <p:cNvPr id="20574" name="TextBox 20573">
              <a:extLst>
                <a:ext uri="{FF2B5EF4-FFF2-40B4-BE49-F238E27FC236}">
                  <a16:creationId xmlns:a16="http://schemas.microsoft.com/office/drawing/2014/main" xmlns="" id="{0777DDED-E599-DAE6-2B13-9227ED4E38E0}"/>
                </a:ext>
              </a:extLst>
            </p:cNvPr>
            <p:cNvSpPr txBox="1"/>
            <p:nvPr/>
          </p:nvSpPr>
          <p:spPr bwMode="auto">
            <a:xfrm>
              <a:off x="3421919" y="4363872"/>
              <a:ext cx="4696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</a:t>
              </a:r>
            </a:p>
          </p:txBody>
        </p:sp>
        <p:grpSp>
          <p:nvGrpSpPr>
            <p:cNvPr id="20575" name="Group 20574">
              <a:extLst>
                <a:ext uri="{FF2B5EF4-FFF2-40B4-BE49-F238E27FC236}">
                  <a16:creationId xmlns:a16="http://schemas.microsoft.com/office/drawing/2014/main" xmlns="" id="{70A7B7B0-E453-A5D7-F5BF-AB506EA66159}"/>
                </a:ext>
              </a:extLst>
            </p:cNvPr>
            <p:cNvGrpSpPr/>
            <p:nvPr/>
          </p:nvGrpSpPr>
          <p:grpSpPr>
            <a:xfrm rot="5400000">
              <a:off x="4723322" y="3047391"/>
              <a:ext cx="95250" cy="2258644"/>
              <a:chOff x="779453" y="1539976"/>
              <a:chExt cx="518685" cy="3283800"/>
            </a:xfrm>
          </p:grpSpPr>
          <p:cxnSp>
            <p:nvCxnSpPr>
              <p:cNvPr id="20601" name="Straight Connector 20600">
                <a:extLst>
                  <a:ext uri="{FF2B5EF4-FFF2-40B4-BE49-F238E27FC236}">
                    <a16:creationId xmlns:a16="http://schemas.microsoft.com/office/drawing/2014/main" xmlns="" id="{7A7D374D-F2C7-3066-94E0-231E4480171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2" name="Straight Connector 20601">
                <a:extLst>
                  <a:ext uri="{FF2B5EF4-FFF2-40B4-BE49-F238E27FC236}">
                    <a16:creationId xmlns:a16="http://schemas.microsoft.com/office/drawing/2014/main" xmlns="" id="{EFD64D14-14F4-A436-72D2-6600DF7035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3" name="Straight Connector 20602">
                <a:extLst>
                  <a:ext uri="{FF2B5EF4-FFF2-40B4-BE49-F238E27FC236}">
                    <a16:creationId xmlns:a16="http://schemas.microsoft.com/office/drawing/2014/main" xmlns="" id="{C1584EAB-A21B-ADCF-ACA6-D69724244D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4" name="Straight Connector 20603">
                <a:extLst>
                  <a:ext uri="{FF2B5EF4-FFF2-40B4-BE49-F238E27FC236}">
                    <a16:creationId xmlns:a16="http://schemas.microsoft.com/office/drawing/2014/main" xmlns="" id="{D55EB6B5-6EEC-280E-8BBF-5C3B13A864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5" name="Straight Connector 20604">
                <a:extLst>
                  <a:ext uri="{FF2B5EF4-FFF2-40B4-BE49-F238E27FC236}">
                    <a16:creationId xmlns:a16="http://schemas.microsoft.com/office/drawing/2014/main" xmlns="" id="{7662AA3A-9346-48B9-B168-C46135F45C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6" name="Straight Connector 20605">
                <a:extLst>
                  <a:ext uri="{FF2B5EF4-FFF2-40B4-BE49-F238E27FC236}">
                    <a16:creationId xmlns:a16="http://schemas.microsoft.com/office/drawing/2014/main" xmlns="" id="{92EFE446-8B7E-2131-55BE-D33EE67147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7" name="Straight Connector 20606">
                <a:extLst>
                  <a:ext uri="{FF2B5EF4-FFF2-40B4-BE49-F238E27FC236}">
                    <a16:creationId xmlns:a16="http://schemas.microsoft.com/office/drawing/2014/main" xmlns="" id="{B86FC20B-AD42-7B82-2BBF-28F46AB98D0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8" name="Straight Connector 20607">
                <a:extLst>
                  <a:ext uri="{FF2B5EF4-FFF2-40B4-BE49-F238E27FC236}">
                    <a16:creationId xmlns:a16="http://schemas.microsoft.com/office/drawing/2014/main" xmlns="" id="{921F8A21-82CC-3006-885A-073B096A27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09" name="Straight Connector 20608">
                <a:extLst>
                  <a:ext uri="{FF2B5EF4-FFF2-40B4-BE49-F238E27FC236}">
                    <a16:creationId xmlns:a16="http://schemas.microsoft.com/office/drawing/2014/main" xmlns="" id="{77219508-3DAB-D050-F459-6262E504FD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76" name="Group 20575">
              <a:extLst>
                <a:ext uri="{FF2B5EF4-FFF2-40B4-BE49-F238E27FC236}">
                  <a16:creationId xmlns:a16="http://schemas.microsoft.com/office/drawing/2014/main" xmlns="" id="{CFE0A745-8529-C982-EED9-57CC15BEFE0F}"/>
                </a:ext>
              </a:extLst>
            </p:cNvPr>
            <p:cNvGrpSpPr/>
            <p:nvPr/>
          </p:nvGrpSpPr>
          <p:grpSpPr>
            <a:xfrm>
              <a:off x="647867" y="1533347"/>
              <a:ext cx="458780" cy="2753290"/>
              <a:chOff x="542391" y="1533347"/>
              <a:chExt cx="458780" cy="2753290"/>
            </a:xfrm>
          </p:grpSpPr>
          <p:sp>
            <p:nvSpPr>
              <p:cNvPr id="20595" name="TextBox 20594">
                <a:extLst>
                  <a:ext uri="{FF2B5EF4-FFF2-40B4-BE49-F238E27FC236}">
                    <a16:creationId xmlns:a16="http://schemas.microsoft.com/office/drawing/2014/main" xmlns="" id="{5DA68D2F-15DD-D0F9-FBC6-B413928A8376}"/>
                  </a:ext>
                </a:extLst>
              </p:cNvPr>
              <p:cNvSpPr txBox="1"/>
              <p:nvPr/>
            </p:nvSpPr>
            <p:spPr bwMode="auto">
              <a:xfrm>
                <a:off x="542391" y="1533347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20596" name="TextBox 20595">
                <a:extLst>
                  <a:ext uri="{FF2B5EF4-FFF2-40B4-BE49-F238E27FC236}">
                    <a16:creationId xmlns:a16="http://schemas.microsoft.com/office/drawing/2014/main" xmlns="" id="{A806162F-1C49-B251-4D6F-1ED73D1DF22E}"/>
                  </a:ext>
                </a:extLst>
              </p:cNvPr>
              <p:cNvSpPr txBox="1"/>
              <p:nvPr/>
            </p:nvSpPr>
            <p:spPr bwMode="auto">
              <a:xfrm>
                <a:off x="633763" y="2022450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20597" name="TextBox 20596">
                <a:extLst>
                  <a:ext uri="{FF2B5EF4-FFF2-40B4-BE49-F238E27FC236}">
                    <a16:creationId xmlns:a16="http://schemas.microsoft.com/office/drawing/2014/main" xmlns="" id="{41096B32-F259-6E00-6C9A-34C74439DC1B}"/>
                  </a:ext>
                </a:extLst>
              </p:cNvPr>
              <p:cNvSpPr txBox="1"/>
              <p:nvPr/>
            </p:nvSpPr>
            <p:spPr bwMode="auto">
              <a:xfrm>
                <a:off x="633763" y="251155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20598" name="TextBox 20597">
                <a:extLst>
                  <a:ext uri="{FF2B5EF4-FFF2-40B4-BE49-F238E27FC236}">
                    <a16:creationId xmlns:a16="http://schemas.microsoft.com/office/drawing/2014/main" xmlns="" id="{3748026C-9756-6F0C-C518-AF60838FD7A6}"/>
                  </a:ext>
                </a:extLst>
              </p:cNvPr>
              <p:cNvSpPr txBox="1"/>
              <p:nvPr/>
            </p:nvSpPr>
            <p:spPr bwMode="auto">
              <a:xfrm>
                <a:off x="633763" y="300065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20599" name="TextBox 20598">
                <a:extLst>
                  <a:ext uri="{FF2B5EF4-FFF2-40B4-BE49-F238E27FC236}">
                    <a16:creationId xmlns:a16="http://schemas.microsoft.com/office/drawing/2014/main" xmlns="" id="{2906F4C3-6D05-703B-79C0-15761EEFC18D}"/>
                  </a:ext>
                </a:extLst>
              </p:cNvPr>
              <p:cNvSpPr txBox="1"/>
              <p:nvPr/>
            </p:nvSpPr>
            <p:spPr bwMode="auto">
              <a:xfrm>
                <a:off x="633763" y="3489759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0600" name="TextBox 20599">
                <a:extLst>
                  <a:ext uri="{FF2B5EF4-FFF2-40B4-BE49-F238E27FC236}">
                    <a16:creationId xmlns:a16="http://schemas.microsoft.com/office/drawing/2014/main" xmlns="" id="{94FF3B3F-463C-3CA3-77AF-6DBC3E281C04}"/>
                  </a:ext>
                </a:extLst>
              </p:cNvPr>
              <p:cNvSpPr txBox="1"/>
              <p:nvPr/>
            </p:nvSpPr>
            <p:spPr bwMode="auto">
              <a:xfrm>
                <a:off x="725133" y="3978860"/>
                <a:ext cx="2760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20577" name="Freeform: Shape 20576">
              <a:extLst>
                <a:ext uri="{FF2B5EF4-FFF2-40B4-BE49-F238E27FC236}">
                  <a16:creationId xmlns:a16="http://schemas.microsoft.com/office/drawing/2014/main" xmlns="" id="{0FEDE30D-3E70-63F7-EF5E-2BE28A4AE01C}"/>
                </a:ext>
              </a:extLst>
            </p:cNvPr>
            <p:cNvSpPr/>
            <p:nvPr/>
          </p:nvSpPr>
          <p:spPr bwMode="auto">
            <a:xfrm>
              <a:off x="1119188" y="1652588"/>
              <a:ext cx="4914900" cy="2476500"/>
            </a:xfrm>
            <a:custGeom>
              <a:avLst/>
              <a:gdLst>
                <a:gd name="connsiteX0" fmla="*/ 0 w 5053013"/>
                <a:gd name="connsiteY0" fmla="*/ 0 h 2476500"/>
                <a:gd name="connsiteX1" fmla="*/ 0 w 5053013"/>
                <a:gd name="connsiteY1" fmla="*/ 2476500 h 2476500"/>
                <a:gd name="connsiteX2" fmla="*/ 5053013 w 5053013"/>
                <a:gd name="connsiteY2" fmla="*/ 247650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53013" h="2476500">
                  <a:moveTo>
                    <a:pt x="0" y="0"/>
                  </a:moveTo>
                  <a:lnTo>
                    <a:pt x="0" y="2476500"/>
                  </a:lnTo>
                  <a:lnTo>
                    <a:pt x="5053013" y="2476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578" name="Group 20577">
              <a:extLst>
                <a:ext uri="{FF2B5EF4-FFF2-40B4-BE49-F238E27FC236}">
                  <a16:creationId xmlns:a16="http://schemas.microsoft.com/office/drawing/2014/main" xmlns="" id="{61B03ABC-EC1F-7C2B-F68C-8A9614840765}"/>
                </a:ext>
              </a:extLst>
            </p:cNvPr>
            <p:cNvGrpSpPr/>
            <p:nvPr/>
          </p:nvGrpSpPr>
          <p:grpSpPr>
            <a:xfrm rot="5400000">
              <a:off x="2199666" y="3047391"/>
              <a:ext cx="95250" cy="2258644"/>
              <a:chOff x="779453" y="1539976"/>
              <a:chExt cx="518685" cy="3283800"/>
            </a:xfrm>
          </p:grpSpPr>
          <p:cxnSp>
            <p:nvCxnSpPr>
              <p:cNvPr id="20586" name="Straight Connector 20585">
                <a:extLst>
                  <a:ext uri="{FF2B5EF4-FFF2-40B4-BE49-F238E27FC236}">
                    <a16:creationId xmlns:a16="http://schemas.microsoft.com/office/drawing/2014/main" xmlns="" id="{D098FFEF-17AE-F51A-CED3-28E79F937F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7" name="Straight Connector 20586">
                <a:extLst>
                  <a:ext uri="{FF2B5EF4-FFF2-40B4-BE49-F238E27FC236}">
                    <a16:creationId xmlns:a16="http://schemas.microsoft.com/office/drawing/2014/main" xmlns="" id="{306F814D-0F94-1198-624C-B6548EF578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8" name="Straight Connector 20587">
                <a:extLst>
                  <a:ext uri="{FF2B5EF4-FFF2-40B4-BE49-F238E27FC236}">
                    <a16:creationId xmlns:a16="http://schemas.microsoft.com/office/drawing/2014/main" xmlns="" id="{A1ABEA7C-9607-928F-ECBE-769392055A6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9" name="Straight Connector 20588">
                <a:extLst>
                  <a:ext uri="{FF2B5EF4-FFF2-40B4-BE49-F238E27FC236}">
                    <a16:creationId xmlns:a16="http://schemas.microsoft.com/office/drawing/2014/main" xmlns="" id="{EB3D9CA9-A602-4AFE-6480-C013EAC601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90" name="Straight Connector 20589">
                <a:extLst>
                  <a:ext uri="{FF2B5EF4-FFF2-40B4-BE49-F238E27FC236}">
                    <a16:creationId xmlns:a16="http://schemas.microsoft.com/office/drawing/2014/main" xmlns="" id="{239A1DFC-0584-DC93-5CAE-1D2D1A593F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91" name="Straight Connector 20590">
                <a:extLst>
                  <a:ext uri="{FF2B5EF4-FFF2-40B4-BE49-F238E27FC236}">
                    <a16:creationId xmlns:a16="http://schemas.microsoft.com/office/drawing/2014/main" xmlns="" id="{F2E1B019-79D6-0671-ED13-FFC8F246C8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92" name="Straight Connector 20591">
                <a:extLst>
                  <a:ext uri="{FF2B5EF4-FFF2-40B4-BE49-F238E27FC236}">
                    <a16:creationId xmlns:a16="http://schemas.microsoft.com/office/drawing/2014/main" xmlns="" id="{1DE7A353-143F-8E18-AB93-0F3599200D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0028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93" name="Straight Connector 20592">
                <a:extLst>
                  <a:ext uri="{FF2B5EF4-FFF2-40B4-BE49-F238E27FC236}">
                    <a16:creationId xmlns:a16="http://schemas.microsoft.com/office/drawing/2014/main" xmlns="" id="{B02283B0-E979-C8F2-EDAF-693E9ABEF6D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4133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94" name="Straight Connector 20593">
                <a:extLst>
                  <a:ext uri="{FF2B5EF4-FFF2-40B4-BE49-F238E27FC236}">
                    <a16:creationId xmlns:a16="http://schemas.microsoft.com/office/drawing/2014/main" xmlns="" id="{BA743D34-77F7-3390-6A31-F9F478D4FF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48237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579" name="Group 20578">
              <a:extLst>
                <a:ext uri="{FF2B5EF4-FFF2-40B4-BE49-F238E27FC236}">
                  <a16:creationId xmlns:a16="http://schemas.microsoft.com/office/drawing/2014/main" xmlns="" id="{FE574EAF-6180-9EAA-E6FB-C90708CD33F8}"/>
                </a:ext>
              </a:extLst>
            </p:cNvPr>
            <p:cNvGrpSpPr/>
            <p:nvPr/>
          </p:nvGrpSpPr>
          <p:grpSpPr>
            <a:xfrm>
              <a:off x="1028699" y="1682320"/>
              <a:ext cx="76201" cy="2442005"/>
              <a:chOff x="779453" y="1539976"/>
              <a:chExt cx="518685" cy="2052375"/>
            </a:xfrm>
          </p:grpSpPr>
          <p:cxnSp>
            <p:nvCxnSpPr>
              <p:cNvPr id="20580" name="Straight Connector 20579">
                <a:extLst>
                  <a:ext uri="{FF2B5EF4-FFF2-40B4-BE49-F238E27FC236}">
                    <a16:creationId xmlns:a16="http://schemas.microsoft.com/office/drawing/2014/main" xmlns="" id="{5AA39C95-3BD0-740C-8D7D-4790FC5D57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5399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1" name="Straight Connector 20580">
                <a:extLst>
                  <a:ext uri="{FF2B5EF4-FFF2-40B4-BE49-F238E27FC236}">
                    <a16:creationId xmlns:a16="http://schemas.microsoft.com/office/drawing/2014/main" xmlns="" id="{7A512F11-CEE5-6F1B-4768-F0949F4DE2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19504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2" name="Straight Connector 20581">
                <a:extLst>
                  <a:ext uri="{FF2B5EF4-FFF2-40B4-BE49-F238E27FC236}">
                    <a16:creationId xmlns:a16="http://schemas.microsoft.com/office/drawing/2014/main" xmlns="" id="{E3CF3592-D74E-5C44-EEDF-B1DB26E84C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36092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3" name="Straight Connector 20582">
                <a:extLst>
                  <a:ext uri="{FF2B5EF4-FFF2-40B4-BE49-F238E27FC236}">
                    <a16:creationId xmlns:a16="http://schemas.microsoft.com/office/drawing/2014/main" xmlns="" id="{4A4F4C7D-67EF-A8E0-0FA2-80D7BC0CBC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277140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4" name="Straight Connector 20583">
                <a:extLst>
                  <a:ext uri="{FF2B5EF4-FFF2-40B4-BE49-F238E27FC236}">
                    <a16:creationId xmlns:a16="http://schemas.microsoft.com/office/drawing/2014/main" xmlns="" id="{80D3CD0E-6D6A-0A5F-DC19-26996310AF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181876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85" name="Straight Connector 20584">
                <a:extLst>
                  <a:ext uri="{FF2B5EF4-FFF2-40B4-BE49-F238E27FC236}">
                    <a16:creationId xmlns:a16="http://schemas.microsoft.com/office/drawing/2014/main" xmlns="" id="{4E6EAE9B-4B43-B6B0-B8C6-F5FC71CE93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9453" y="3592351"/>
                <a:ext cx="51868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20628" name="Straight Connector 20627">
            <a:extLst>
              <a:ext uri="{FF2B5EF4-FFF2-40B4-BE49-F238E27FC236}">
                <a16:creationId xmlns:a16="http://schemas.microsoft.com/office/drawing/2014/main" xmlns="" id="{5019CBCF-8546-07CF-27AA-5944A9D4B37E}"/>
              </a:ext>
            </a:extLst>
          </p:cNvPr>
          <p:cNvCxnSpPr>
            <a:cxnSpLocks/>
          </p:cNvCxnSpPr>
          <p:nvPr/>
        </p:nvCxnSpPr>
        <p:spPr bwMode="auto">
          <a:xfrm>
            <a:off x="7729828" y="2628900"/>
            <a:ext cx="0" cy="1480236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629" name="Straight Connector 20628">
            <a:extLst>
              <a:ext uri="{FF2B5EF4-FFF2-40B4-BE49-F238E27FC236}">
                <a16:creationId xmlns:a16="http://schemas.microsoft.com/office/drawing/2014/main" xmlns="" id="{368302FC-70B6-7A25-630B-04D1E609C5CD}"/>
              </a:ext>
            </a:extLst>
          </p:cNvPr>
          <p:cNvCxnSpPr>
            <a:cxnSpLocks/>
          </p:cNvCxnSpPr>
          <p:nvPr/>
        </p:nvCxnSpPr>
        <p:spPr bwMode="auto">
          <a:xfrm>
            <a:off x="8572922" y="2624138"/>
            <a:ext cx="0" cy="1484998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630" name="Straight Connector 20629">
            <a:extLst>
              <a:ext uri="{FF2B5EF4-FFF2-40B4-BE49-F238E27FC236}">
                <a16:creationId xmlns:a16="http://schemas.microsoft.com/office/drawing/2014/main" xmlns="" id="{674069B4-8A05-0267-6DDE-CA375784DA26}"/>
              </a:ext>
            </a:extLst>
          </p:cNvPr>
          <p:cNvCxnSpPr>
            <a:cxnSpLocks/>
          </p:cNvCxnSpPr>
          <p:nvPr/>
        </p:nvCxnSpPr>
        <p:spPr bwMode="auto">
          <a:xfrm>
            <a:off x="9412121" y="3128963"/>
            <a:ext cx="0" cy="980173"/>
          </a:xfrm>
          <a:prstGeom prst="line">
            <a:avLst/>
          </a:prstGeom>
          <a:noFill/>
          <a:ln w="28575" cap="flat" cmpd="sng" algn="ctr">
            <a:solidFill>
              <a:schemeClr val="tx2">
                <a:lumMod val="9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634" name="TextBox 20633">
            <a:extLst>
              <a:ext uri="{FF2B5EF4-FFF2-40B4-BE49-F238E27FC236}">
                <a16:creationId xmlns:a16="http://schemas.microsoft.com/office/drawing/2014/main" xmlns="" id="{006C7F66-F791-0AA8-376C-245CB4E3421F}"/>
              </a:ext>
            </a:extLst>
          </p:cNvPr>
          <p:cNvSpPr txBox="1"/>
          <p:nvPr/>
        </p:nvSpPr>
        <p:spPr bwMode="auto">
          <a:xfrm>
            <a:off x="8184131" y="2323027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3"/>
                </a:solidFill>
                <a:latin typeface="Calibri" panose="020F0502020204030204" pitchFamily="34" charset="0"/>
              </a:rPr>
              <a:t>62.5%</a:t>
            </a:r>
          </a:p>
        </p:txBody>
      </p:sp>
      <p:sp>
        <p:nvSpPr>
          <p:cNvPr id="20635" name="TextBox 20634">
            <a:extLst>
              <a:ext uri="{FF2B5EF4-FFF2-40B4-BE49-F238E27FC236}">
                <a16:creationId xmlns:a16="http://schemas.microsoft.com/office/drawing/2014/main" xmlns="" id="{2F19D110-DD76-7712-0F2D-0FF887260338}"/>
              </a:ext>
            </a:extLst>
          </p:cNvPr>
          <p:cNvSpPr txBox="1"/>
          <p:nvPr/>
        </p:nvSpPr>
        <p:spPr bwMode="auto">
          <a:xfrm>
            <a:off x="7606932" y="2323027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62.5%</a:t>
            </a:r>
          </a:p>
        </p:txBody>
      </p:sp>
      <p:sp>
        <p:nvSpPr>
          <p:cNvPr id="20636" name="TextBox 20635">
            <a:extLst>
              <a:ext uri="{FF2B5EF4-FFF2-40B4-BE49-F238E27FC236}">
                <a16:creationId xmlns:a16="http://schemas.microsoft.com/office/drawing/2014/main" xmlns="" id="{DB1789EC-7444-A1F8-E8E4-74B8960D5EA7}"/>
              </a:ext>
            </a:extLst>
          </p:cNvPr>
          <p:cNvSpPr txBox="1"/>
          <p:nvPr/>
        </p:nvSpPr>
        <p:spPr bwMode="auto">
          <a:xfrm>
            <a:off x="7152484" y="2548010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3"/>
                </a:solidFill>
                <a:latin typeface="Calibri" panose="020F0502020204030204" pitchFamily="34" charset="0"/>
              </a:rPr>
              <a:t>62.3%</a:t>
            </a:r>
          </a:p>
        </p:txBody>
      </p:sp>
      <p:sp>
        <p:nvSpPr>
          <p:cNvPr id="20637" name="TextBox 20636">
            <a:extLst>
              <a:ext uri="{FF2B5EF4-FFF2-40B4-BE49-F238E27FC236}">
                <a16:creationId xmlns:a16="http://schemas.microsoft.com/office/drawing/2014/main" xmlns="" id="{812F0FB0-928D-E7FB-D1B2-5E102A5EF7AB}"/>
              </a:ext>
            </a:extLst>
          </p:cNvPr>
          <p:cNvSpPr txBox="1"/>
          <p:nvPr/>
        </p:nvSpPr>
        <p:spPr bwMode="auto">
          <a:xfrm>
            <a:off x="7995324" y="2804219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51.9%</a:t>
            </a:r>
          </a:p>
        </p:txBody>
      </p:sp>
      <p:sp>
        <p:nvSpPr>
          <p:cNvPr id="20638" name="TextBox 20637">
            <a:extLst>
              <a:ext uri="{FF2B5EF4-FFF2-40B4-BE49-F238E27FC236}">
                <a16:creationId xmlns:a16="http://schemas.microsoft.com/office/drawing/2014/main" xmlns="" id="{A7CBC633-9683-2D28-2FA7-2CF9A769D1F2}"/>
              </a:ext>
            </a:extLst>
          </p:cNvPr>
          <p:cNvSpPr txBox="1"/>
          <p:nvPr/>
        </p:nvSpPr>
        <p:spPr bwMode="auto">
          <a:xfrm>
            <a:off x="8794110" y="3061241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accent1"/>
                </a:solidFill>
                <a:latin typeface="Calibri" panose="020F0502020204030204" pitchFamily="34" charset="0"/>
              </a:rPr>
              <a:t>41.6%</a:t>
            </a:r>
          </a:p>
        </p:txBody>
      </p:sp>
      <p:grpSp>
        <p:nvGrpSpPr>
          <p:cNvPr id="20640" name="Group 20639">
            <a:extLst>
              <a:ext uri="{FF2B5EF4-FFF2-40B4-BE49-F238E27FC236}">
                <a16:creationId xmlns:a16="http://schemas.microsoft.com/office/drawing/2014/main" xmlns="" id="{5E67C65F-9DB7-4476-0074-DA78D7D485DF}"/>
              </a:ext>
            </a:extLst>
          </p:cNvPr>
          <p:cNvGrpSpPr/>
          <p:nvPr/>
        </p:nvGrpSpPr>
        <p:grpSpPr>
          <a:xfrm>
            <a:off x="6767222" y="4752086"/>
            <a:ext cx="5019807" cy="261610"/>
            <a:chOff x="1001263" y="4207833"/>
            <a:chExt cx="5019807" cy="261610"/>
          </a:xfrm>
        </p:grpSpPr>
        <p:sp>
          <p:nvSpPr>
            <p:cNvPr id="20641" name="TextBox 20640">
              <a:extLst>
                <a:ext uri="{FF2B5EF4-FFF2-40B4-BE49-F238E27FC236}">
                  <a16:creationId xmlns:a16="http://schemas.microsoft.com/office/drawing/2014/main" xmlns="" id="{853BE97B-1CBB-091A-557C-868939D8AFC1}"/>
                </a:ext>
              </a:extLst>
            </p:cNvPr>
            <p:cNvSpPr txBox="1"/>
            <p:nvPr/>
          </p:nvSpPr>
          <p:spPr bwMode="auto">
            <a:xfrm>
              <a:off x="1001263" y="4207833"/>
              <a:ext cx="25680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0642" name="TextBox 20641">
              <a:extLst>
                <a:ext uri="{FF2B5EF4-FFF2-40B4-BE49-F238E27FC236}">
                  <a16:creationId xmlns:a16="http://schemas.microsoft.com/office/drawing/2014/main" xmlns="" id="{D58DC5B5-7754-FE1A-3AAC-968B80771D4D}"/>
                </a:ext>
              </a:extLst>
            </p:cNvPr>
            <p:cNvSpPr txBox="1"/>
            <p:nvPr/>
          </p:nvSpPr>
          <p:spPr bwMode="auto">
            <a:xfrm>
              <a:off x="128206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643" name="TextBox 20642">
              <a:extLst>
                <a:ext uri="{FF2B5EF4-FFF2-40B4-BE49-F238E27FC236}">
                  <a16:creationId xmlns:a16="http://schemas.microsoft.com/office/drawing/2014/main" xmlns="" id="{FE714A34-A380-7F7E-F127-7B5A24988EE4}"/>
                </a:ext>
              </a:extLst>
            </p:cNvPr>
            <p:cNvSpPr txBox="1"/>
            <p:nvPr/>
          </p:nvSpPr>
          <p:spPr bwMode="auto">
            <a:xfrm>
              <a:off x="156411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644" name="TextBox 20643">
              <a:extLst>
                <a:ext uri="{FF2B5EF4-FFF2-40B4-BE49-F238E27FC236}">
                  <a16:creationId xmlns:a16="http://schemas.microsoft.com/office/drawing/2014/main" xmlns="" id="{CB8C1EB2-3F2A-25C4-4A06-4B64A61A9D8C}"/>
                </a:ext>
              </a:extLst>
            </p:cNvPr>
            <p:cNvSpPr txBox="1"/>
            <p:nvPr/>
          </p:nvSpPr>
          <p:spPr bwMode="auto">
            <a:xfrm>
              <a:off x="184491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645" name="TextBox 20644">
              <a:extLst>
                <a:ext uri="{FF2B5EF4-FFF2-40B4-BE49-F238E27FC236}">
                  <a16:creationId xmlns:a16="http://schemas.microsoft.com/office/drawing/2014/main" xmlns="" id="{E812BD89-68D4-A88B-D75C-72A8B952E9F2}"/>
                </a:ext>
              </a:extLst>
            </p:cNvPr>
            <p:cNvSpPr txBox="1"/>
            <p:nvPr/>
          </p:nvSpPr>
          <p:spPr bwMode="auto">
            <a:xfrm>
              <a:off x="212095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646" name="TextBox 20645">
              <a:extLst>
                <a:ext uri="{FF2B5EF4-FFF2-40B4-BE49-F238E27FC236}">
                  <a16:creationId xmlns:a16="http://schemas.microsoft.com/office/drawing/2014/main" xmlns="" id="{DC2F81E4-1AA8-0B03-BE19-07B13E4381DD}"/>
                </a:ext>
              </a:extLst>
            </p:cNvPr>
            <p:cNvSpPr txBox="1"/>
            <p:nvPr/>
          </p:nvSpPr>
          <p:spPr bwMode="auto">
            <a:xfrm>
              <a:off x="240175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647" name="TextBox 20646">
              <a:extLst>
                <a:ext uri="{FF2B5EF4-FFF2-40B4-BE49-F238E27FC236}">
                  <a16:creationId xmlns:a16="http://schemas.microsoft.com/office/drawing/2014/main" xmlns="" id="{ED454322-3347-5043-AF8A-D7934A723B26}"/>
                </a:ext>
              </a:extLst>
            </p:cNvPr>
            <p:cNvSpPr txBox="1"/>
            <p:nvPr/>
          </p:nvSpPr>
          <p:spPr bwMode="auto">
            <a:xfrm>
              <a:off x="268380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648" name="TextBox 20647">
              <a:extLst>
                <a:ext uri="{FF2B5EF4-FFF2-40B4-BE49-F238E27FC236}">
                  <a16:creationId xmlns:a16="http://schemas.microsoft.com/office/drawing/2014/main" xmlns="" id="{6096F8A2-1DC9-1D1A-CCB2-4AFF4AA1C173}"/>
                </a:ext>
              </a:extLst>
            </p:cNvPr>
            <p:cNvSpPr txBox="1"/>
            <p:nvPr/>
          </p:nvSpPr>
          <p:spPr bwMode="auto">
            <a:xfrm>
              <a:off x="296460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649" name="TextBox 20648">
              <a:extLst>
                <a:ext uri="{FF2B5EF4-FFF2-40B4-BE49-F238E27FC236}">
                  <a16:creationId xmlns:a16="http://schemas.microsoft.com/office/drawing/2014/main" xmlns="" id="{987AA41B-2D1E-14BA-FE11-36A14E9A625C}"/>
                </a:ext>
              </a:extLst>
            </p:cNvPr>
            <p:cNvSpPr txBox="1"/>
            <p:nvPr/>
          </p:nvSpPr>
          <p:spPr bwMode="auto">
            <a:xfrm>
              <a:off x="324743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650" name="TextBox 20649">
              <a:extLst>
                <a:ext uri="{FF2B5EF4-FFF2-40B4-BE49-F238E27FC236}">
                  <a16:creationId xmlns:a16="http://schemas.microsoft.com/office/drawing/2014/main" xmlns="" id="{6BA7A10F-E49B-D472-DBF6-952A5DE8B214}"/>
                </a:ext>
              </a:extLst>
            </p:cNvPr>
            <p:cNvSpPr txBox="1"/>
            <p:nvPr/>
          </p:nvSpPr>
          <p:spPr bwMode="auto">
            <a:xfrm>
              <a:off x="352823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1" name="TextBox 20650">
              <a:extLst>
                <a:ext uri="{FF2B5EF4-FFF2-40B4-BE49-F238E27FC236}">
                  <a16:creationId xmlns:a16="http://schemas.microsoft.com/office/drawing/2014/main" xmlns="" id="{D1DCBC05-3C88-A562-6C50-0B8D979B5B93}"/>
                </a:ext>
              </a:extLst>
            </p:cNvPr>
            <p:cNvSpPr txBox="1"/>
            <p:nvPr/>
          </p:nvSpPr>
          <p:spPr bwMode="auto">
            <a:xfrm>
              <a:off x="381028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2" name="TextBox 20651">
              <a:extLst>
                <a:ext uri="{FF2B5EF4-FFF2-40B4-BE49-F238E27FC236}">
                  <a16:creationId xmlns:a16="http://schemas.microsoft.com/office/drawing/2014/main" xmlns="" id="{3B11CA86-A5B5-BE53-1F27-037E1A09BD39}"/>
                </a:ext>
              </a:extLst>
            </p:cNvPr>
            <p:cNvSpPr txBox="1"/>
            <p:nvPr/>
          </p:nvSpPr>
          <p:spPr bwMode="auto">
            <a:xfrm>
              <a:off x="409108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3" name="TextBox 20652">
              <a:extLst>
                <a:ext uri="{FF2B5EF4-FFF2-40B4-BE49-F238E27FC236}">
                  <a16:creationId xmlns:a16="http://schemas.microsoft.com/office/drawing/2014/main" xmlns="" id="{6283E927-0CF2-17C5-FCFC-EDCBBC553F02}"/>
                </a:ext>
              </a:extLst>
            </p:cNvPr>
            <p:cNvSpPr txBox="1"/>
            <p:nvPr/>
          </p:nvSpPr>
          <p:spPr bwMode="auto">
            <a:xfrm>
              <a:off x="436712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4" name="TextBox 20653">
              <a:extLst>
                <a:ext uri="{FF2B5EF4-FFF2-40B4-BE49-F238E27FC236}">
                  <a16:creationId xmlns:a16="http://schemas.microsoft.com/office/drawing/2014/main" xmlns="" id="{A9873D1D-2633-60A9-D326-B9F974954D60}"/>
                </a:ext>
              </a:extLst>
            </p:cNvPr>
            <p:cNvSpPr txBox="1"/>
            <p:nvPr/>
          </p:nvSpPr>
          <p:spPr bwMode="auto">
            <a:xfrm>
              <a:off x="464792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5" name="TextBox 20654">
              <a:extLst>
                <a:ext uri="{FF2B5EF4-FFF2-40B4-BE49-F238E27FC236}">
                  <a16:creationId xmlns:a16="http://schemas.microsoft.com/office/drawing/2014/main" xmlns="" id="{F5609E20-34BB-A3AB-8941-6857400EE5F1}"/>
                </a:ext>
              </a:extLst>
            </p:cNvPr>
            <p:cNvSpPr txBox="1"/>
            <p:nvPr/>
          </p:nvSpPr>
          <p:spPr bwMode="auto">
            <a:xfrm>
              <a:off x="492997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6" name="TextBox 20655">
              <a:extLst>
                <a:ext uri="{FF2B5EF4-FFF2-40B4-BE49-F238E27FC236}">
                  <a16:creationId xmlns:a16="http://schemas.microsoft.com/office/drawing/2014/main" xmlns="" id="{A19DEFC2-1D41-BCCC-ACD9-60DBFB9DFA09}"/>
                </a:ext>
              </a:extLst>
            </p:cNvPr>
            <p:cNvSpPr txBox="1"/>
            <p:nvPr/>
          </p:nvSpPr>
          <p:spPr bwMode="auto">
            <a:xfrm>
              <a:off x="521077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7" name="TextBox 20656">
              <a:extLst>
                <a:ext uri="{FF2B5EF4-FFF2-40B4-BE49-F238E27FC236}">
                  <a16:creationId xmlns:a16="http://schemas.microsoft.com/office/drawing/2014/main" xmlns="" id="{CE27BB02-496B-1EE1-4601-222025FD92D4}"/>
                </a:ext>
              </a:extLst>
            </p:cNvPr>
            <p:cNvSpPr txBox="1"/>
            <p:nvPr/>
          </p:nvSpPr>
          <p:spPr bwMode="auto">
            <a:xfrm>
              <a:off x="5483467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658" name="TextBox 20657">
              <a:extLst>
                <a:ext uri="{FF2B5EF4-FFF2-40B4-BE49-F238E27FC236}">
                  <a16:creationId xmlns:a16="http://schemas.microsoft.com/office/drawing/2014/main" xmlns="" id="{DFEC495B-462F-E9E7-DCAC-71BEAED01660}"/>
                </a:ext>
              </a:extLst>
            </p:cNvPr>
            <p:cNvSpPr txBox="1"/>
            <p:nvPr/>
          </p:nvSpPr>
          <p:spPr bwMode="auto">
            <a:xfrm>
              <a:off x="5764268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3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4ACBDC4-DD09-BE83-720F-0FC44F7B5E48}"/>
              </a:ext>
            </a:extLst>
          </p:cNvPr>
          <p:cNvSpPr/>
          <p:nvPr/>
        </p:nvSpPr>
        <p:spPr bwMode="auto">
          <a:xfrm>
            <a:off x="7108825" y="1689100"/>
            <a:ext cx="4435475" cy="1758950"/>
          </a:xfrm>
          <a:custGeom>
            <a:avLst/>
            <a:gdLst>
              <a:gd name="connsiteX0" fmla="*/ 4435475 w 4435475"/>
              <a:gd name="connsiteY0" fmla="*/ 1758950 h 1758950"/>
              <a:gd name="connsiteX1" fmla="*/ 2809875 w 4435475"/>
              <a:gd name="connsiteY1" fmla="*/ 1758950 h 1758950"/>
              <a:gd name="connsiteX2" fmla="*/ 2809875 w 4435475"/>
              <a:gd name="connsiteY2" fmla="*/ 1422400 h 1758950"/>
              <a:gd name="connsiteX3" fmla="*/ 1860550 w 4435475"/>
              <a:gd name="connsiteY3" fmla="*/ 1422400 h 1758950"/>
              <a:gd name="connsiteX4" fmla="*/ 1860550 w 4435475"/>
              <a:gd name="connsiteY4" fmla="*/ 1168400 h 1758950"/>
              <a:gd name="connsiteX5" fmla="*/ 800100 w 4435475"/>
              <a:gd name="connsiteY5" fmla="*/ 1168400 h 1758950"/>
              <a:gd name="connsiteX6" fmla="*/ 800100 w 4435475"/>
              <a:gd name="connsiteY6" fmla="*/ 917575 h 1758950"/>
              <a:gd name="connsiteX7" fmla="*/ 552450 w 4435475"/>
              <a:gd name="connsiteY7" fmla="*/ 917575 h 1758950"/>
              <a:gd name="connsiteX8" fmla="*/ 552450 w 4435475"/>
              <a:gd name="connsiteY8" fmla="*/ 663575 h 1758950"/>
              <a:gd name="connsiteX9" fmla="*/ 225425 w 4435475"/>
              <a:gd name="connsiteY9" fmla="*/ 663575 h 1758950"/>
              <a:gd name="connsiteX10" fmla="*/ 225425 w 4435475"/>
              <a:gd name="connsiteY10" fmla="*/ 444500 h 1758950"/>
              <a:gd name="connsiteX11" fmla="*/ 44450 w 4435475"/>
              <a:gd name="connsiteY11" fmla="*/ 444500 h 1758950"/>
              <a:gd name="connsiteX12" fmla="*/ 44450 w 4435475"/>
              <a:gd name="connsiteY12" fmla="*/ 228600 h 1758950"/>
              <a:gd name="connsiteX13" fmla="*/ 0 w 4435475"/>
              <a:gd name="connsiteY13" fmla="*/ 228600 h 1758950"/>
              <a:gd name="connsiteX14" fmla="*/ 0 w 4435475"/>
              <a:gd name="connsiteY14" fmla="*/ 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35475" h="1758950">
                <a:moveTo>
                  <a:pt x="4435475" y="1758950"/>
                </a:moveTo>
                <a:lnTo>
                  <a:pt x="2809875" y="1758950"/>
                </a:lnTo>
                <a:lnTo>
                  <a:pt x="2809875" y="1422400"/>
                </a:lnTo>
                <a:lnTo>
                  <a:pt x="1860550" y="1422400"/>
                </a:lnTo>
                <a:lnTo>
                  <a:pt x="1860550" y="1168400"/>
                </a:lnTo>
                <a:lnTo>
                  <a:pt x="800100" y="1168400"/>
                </a:lnTo>
                <a:lnTo>
                  <a:pt x="800100" y="917575"/>
                </a:lnTo>
                <a:lnTo>
                  <a:pt x="552450" y="917575"/>
                </a:lnTo>
                <a:lnTo>
                  <a:pt x="552450" y="663575"/>
                </a:lnTo>
                <a:lnTo>
                  <a:pt x="225425" y="663575"/>
                </a:lnTo>
                <a:lnTo>
                  <a:pt x="225425" y="444500"/>
                </a:lnTo>
                <a:lnTo>
                  <a:pt x="44450" y="444500"/>
                </a:lnTo>
                <a:lnTo>
                  <a:pt x="44450" y="228600"/>
                </a:lnTo>
                <a:lnTo>
                  <a:pt x="0" y="22860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631" name="Straight Connector 20630">
            <a:extLst>
              <a:ext uri="{FF2B5EF4-FFF2-40B4-BE49-F238E27FC236}">
                <a16:creationId xmlns:a16="http://schemas.microsoft.com/office/drawing/2014/main" xmlns="" id="{ABD90E80-A740-D6EE-8361-BD0299F67818}"/>
              </a:ext>
            </a:extLst>
          </p:cNvPr>
          <p:cNvCxnSpPr/>
          <p:nvPr/>
        </p:nvCxnSpPr>
        <p:spPr bwMode="auto">
          <a:xfrm>
            <a:off x="7333247" y="2296898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32" name="Straight Connector 20631">
            <a:extLst>
              <a:ext uri="{FF2B5EF4-FFF2-40B4-BE49-F238E27FC236}">
                <a16:creationId xmlns:a16="http://schemas.microsoft.com/office/drawing/2014/main" xmlns="" id="{285CF5C5-1A2B-3BAF-C858-FC51AF6B5AEB}"/>
              </a:ext>
            </a:extLst>
          </p:cNvPr>
          <p:cNvCxnSpPr/>
          <p:nvPr/>
        </p:nvCxnSpPr>
        <p:spPr bwMode="auto">
          <a:xfrm>
            <a:off x="10212972" y="3397479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33" name="Straight Connector 20632">
            <a:extLst>
              <a:ext uri="{FF2B5EF4-FFF2-40B4-BE49-F238E27FC236}">
                <a16:creationId xmlns:a16="http://schemas.microsoft.com/office/drawing/2014/main" xmlns="" id="{23EE3B46-8BBF-C621-94E4-920118AA8545}"/>
              </a:ext>
            </a:extLst>
          </p:cNvPr>
          <p:cNvCxnSpPr/>
          <p:nvPr/>
        </p:nvCxnSpPr>
        <p:spPr bwMode="auto">
          <a:xfrm>
            <a:off x="11515753" y="3397479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59" name="Freeform: Shape 20658">
            <a:extLst>
              <a:ext uri="{FF2B5EF4-FFF2-40B4-BE49-F238E27FC236}">
                <a16:creationId xmlns:a16="http://schemas.microsoft.com/office/drawing/2014/main" xmlns="" id="{58A428E7-64D4-A333-03BF-DAE07B50B500}"/>
              </a:ext>
            </a:extLst>
          </p:cNvPr>
          <p:cNvSpPr/>
          <p:nvPr/>
        </p:nvSpPr>
        <p:spPr bwMode="auto">
          <a:xfrm>
            <a:off x="6891338" y="1690688"/>
            <a:ext cx="2486025" cy="2424112"/>
          </a:xfrm>
          <a:custGeom>
            <a:avLst/>
            <a:gdLst>
              <a:gd name="connsiteX0" fmla="*/ 0 w 2486025"/>
              <a:gd name="connsiteY0" fmla="*/ 0 h 2424112"/>
              <a:gd name="connsiteX1" fmla="*/ 228600 w 2486025"/>
              <a:gd name="connsiteY1" fmla="*/ 0 h 2424112"/>
              <a:gd name="connsiteX2" fmla="*/ 228600 w 2486025"/>
              <a:gd name="connsiteY2" fmla="*/ 395287 h 2424112"/>
              <a:gd name="connsiteX3" fmla="*/ 509587 w 2486025"/>
              <a:gd name="connsiteY3" fmla="*/ 395287 h 2424112"/>
              <a:gd name="connsiteX4" fmla="*/ 509587 w 2486025"/>
              <a:gd name="connsiteY4" fmla="*/ 904875 h 2424112"/>
              <a:gd name="connsiteX5" fmla="*/ 2471737 w 2486025"/>
              <a:gd name="connsiteY5" fmla="*/ 904875 h 2424112"/>
              <a:gd name="connsiteX6" fmla="*/ 2471737 w 2486025"/>
              <a:gd name="connsiteY6" fmla="*/ 1662112 h 2424112"/>
              <a:gd name="connsiteX7" fmla="*/ 2486025 w 2486025"/>
              <a:gd name="connsiteY7" fmla="*/ 1662112 h 2424112"/>
              <a:gd name="connsiteX8" fmla="*/ 2486025 w 2486025"/>
              <a:gd name="connsiteY8" fmla="*/ 2424112 h 242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6025" h="2424112">
                <a:moveTo>
                  <a:pt x="0" y="0"/>
                </a:moveTo>
                <a:lnTo>
                  <a:pt x="228600" y="0"/>
                </a:lnTo>
                <a:lnTo>
                  <a:pt x="228600" y="395287"/>
                </a:lnTo>
                <a:lnTo>
                  <a:pt x="509587" y="395287"/>
                </a:lnTo>
                <a:lnTo>
                  <a:pt x="509587" y="904875"/>
                </a:lnTo>
                <a:lnTo>
                  <a:pt x="2471737" y="904875"/>
                </a:lnTo>
                <a:lnTo>
                  <a:pt x="2471737" y="1662112"/>
                </a:lnTo>
                <a:lnTo>
                  <a:pt x="2486025" y="1662112"/>
                </a:lnTo>
                <a:lnTo>
                  <a:pt x="2486025" y="2424112"/>
                </a:lnTo>
              </a:path>
            </a:pathLst>
          </a:cu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660" name="Straight Connector 20659">
            <a:extLst>
              <a:ext uri="{FF2B5EF4-FFF2-40B4-BE49-F238E27FC236}">
                <a16:creationId xmlns:a16="http://schemas.microsoft.com/office/drawing/2014/main" xmlns="" id="{B339CF15-5EAA-FC47-8877-C6C9D5DF1E09}"/>
              </a:ext>
            </a:extLst>
          </p:cNvPr>
          <p:cNvCxnSpPr/>
          <p:nvPr/>
        </p:nvCxnSpPr>
        <p:spPr bwMode="auto">
          <a:xfrm>
            <a:off x="7206247" y="2022450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61" name="Straight Connector 20660">
            <a:extLst>
              <a:ext uri="{FF2B5EF4-FFF2-40B4-BE49-F238E27FC236}">
                <a16:creationId xmlns:a16="http://schemas.microsoft.com/office/drawing/2014/main" xmlns="" id="{84167E46-FDEA-E781-2FA5-DE897FF5F9D6}"/>
              </a:ext>
            </a:extLst>
          </p:cNvPr>
          <p:cNvCxnSpPr/>
          <p:nvPr/>
        </p:nvCxnSpPr>
        <p:spPr bwMode="auto">
          <a:xfrm>
            <a:off x="8674167" y="2545280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62" name="Straight Connector 20661">
            <a:extLst>
              <a:ext uri="{FF2B5EF4-FFF2-40B4-BE49-F238E27FC236}">
                <a16:creationId xmlns:a16="http://schemas.microsoft.com/office/drawing/2014/main" xmlns="" id="{D12FC7B6-E892-7491-FE67-ADAFF90157AF}"/>
              </a:ext>
            </a:extLst>
          </p:cNvPr>
          <p:cNvCxnSpPr/>
          <p:nvPr/>
        </p:nvCxnSpPr>
        <p:spPr bwMode="auto">
          <a:xfrm>
            <a:off x="9408664" y="3061241"/>
            <a:ext cx="0" cy="11384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663" name="TextBox 20662">
            <a:extLst>
              <a:ext uri="{FF2B5EF4-FFF2-40B4-BE49-F238E27FC236}">
                <a16:creationId xmlns:a16="http://schemas.microsoft.com/office/drawing/2014/main" xmlns="" id="{A9F2359D-9124-9E7B-C179-65F1099C0E9D}"/>
              </a:ext>
            </a:extLst>
          </p:cNvPr>
          <p:cNvSpPr txBox="1"/>
          <p:nvPr/>
        </p:nvSpPr>
        <p:spPr bwMode="auto">
          <a:xfrm rot="16200000">
            <a:off x="5912036" y="2772335"/>
            <a:ext cx="7793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DoR (%)</a:t>
            </a:r>
          </a:p>
        </p:txBody>
      </p:sp>
      <p:grpSp>
        <p:nvGrpSpPr>
          <p:cNvPr id="20664" name="Group 20663">
            <a:extLst>
              <a:ext uri="{FF2B5EF4-FFF2-40B4-BE49-F238E27FC236}">
                <a16:creationId xmlns:a16="http://schemas.microsoft.com/office/drawing/2014/main" xmlns="" id="{0F1DDF7E-00FF-5512-94E5-AC58D6F68BC2}"/>
              </a:ext>
            </a:extLst>
          </p:cNvPr>
          <p:cNvGrpSpPr/>
          <p:nvPr/>
        </p:nvGrpSpPr>
        <p:grpSpPr>
          <a:xfrm>
            <a:off x="1001263" y="4579307"/>
            <a:ext cx="5019807" cy="261610"/>
            <a:chOff x="1001263" y="4207833"/>
            <a:chExt cx="5019807" cy="261610"/>
          </a:xfrm>
        </p:grpSpPr>
        <p:sp>
          <p:nvSpPr>
            <p:cNvPr id="20665" name="TextBox 20664">
              <a:extLst>
                <a:ext uri="{FF2B5EF4-FFF2-40B4-BE49-F238E27FC236}">
                  <a16:creationId xmlns:a16="http://schemas.microsoft.com/office/drawing/2014/main" xmlns="" id="{A95A39EE-2D85-212C-5749-15FDB1C05F33}"/>
                </a:ext>
              </a:extLst>
            </p:cNvPr>
            <p:cNvSpPr txBox="1"/>
            <p:nvPr/>
          </p:nvSpPr>
          <p:spPr bwMode="auto">
            <a:xfrm>
              <a:off x="1001263" y="4207833"/>
              <a:ext cx="25680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666" name="TextBox 20665">
              <a:extLst>
                <a:ext uri="{FF2B5EF4-FFF2-40B4-BE49-F238E27FC236}">
                  <a16:creationId xmlns:a16="http://schemas.microsoft.com/office/drawing/2014/main" xmlns="" id="{21DA8402-67E2-39CD-58FA-DF3FC9A08C44}"/>
                </a:ext>
              </a:extLst>
            </p:cNvPr>
            <p:cNvSpPr txBox="1"/>
            <p:nvPr/>
          </p:nvSpPr>
          <p:spPr bwMode="auto">
            <a:xfrm>
              <a:off x="128206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667" name="TextBox 20666">
              <a:extLst>
                <a:ext uri="{FF2B5EF4-FFF2-40B4-BE49-F238E27FC236}">
                  <a16:creationId xmlns:a16="http://schemas.microsoft.com/office/drawing/2014/main" xmlns="" id="{2307E1C7-4011-8C84-CB68-59F3C65E9263}"/>
                </a:ext>
              </a:extLst>
            </p:cNvPr>
            <p:cNvSpPr txBox="1"/>
            <p:nvPr/>
          </p:nvSpPr>
          <p:spPr bwMode="auto">
            <a:xfrm>
              <a:off x="156411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668" name="TextBox 20667">
              <a:extLst>
                <a:ext uri="{FF2B5EF4-FFF2-40B4-BE49-F238E27FC236}">
                  <a16:creationId xmlns:a16="http://schemas.microsoft.com/office/drawing/2014/main" xmlns="" id="{61B93EE2-F01C-08C7-861D-CDA7D3B21419}"/>
                </a:ext>
              </a:extLst>
            </p:cNvPr>
            <p:cNvSpPr txBox="1"/>
            <p:nvPr/>
          </p:nvSpPr>
          <p:spPr bwMode="auto">
            <a:xfrm>
              <a:off x="184491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669" name="TextBox 20668">
              <a:extLst>
                <a:ext uri="{FF2B5EF4-FFF2-40B4-BE49-F238E27FC236}">
                  <a16:creationId xmlns:a16="http://schemas.microsoft.com/office/drawing/2014/main" xmlns="" id="{4BA678DE-0FB6-28B4-4016-BB6A148C3970}"/>
                </a:ext>
              </a:extLst>
            </p:cNvPr>
            <p:cNvSpPr txBox="1"/>
            <p:nvPr/>
          </p:nvSpPr>
          <p:spPr bwMode="auto">
            <a:xfrm>
              <a:off x="212095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670" name="TextBox 20669">
              <a:extLst>
                <a:ext uri="{FF2B5EF4-FFF2-40B4-BE49-F238E27FC236}">
                  <a16:creationId xmlns:a16="http://schemas.microsoft.com/office/drawing/2014/main" xmlns="" id="{28AEE824-45AF-BD4B-3332-4131F13580A2}"/>
                </a:ext>
              </a:extLst>
            </p:cNvPr>
            <p:cNvSpPr txBox="1"/>
            <p:nvPr/>
          </p:nvSpPr>
          <p:spPr bwMode="auto">
            <a:xfrm>
              <a:off x="240175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671" name="TextBox 20670">
              <a:extLst>
                <a:ext uri="{FF2B5EF4-FFF2-40B4-BE49-F238E27FC236}">
                  <a16:creationId xmlns:a16="http://schemas.microsoft.com/office/drawing/2014/main" xmlns="" id="{C1DD68C3-DB3F-D35B-8039-F4DB78D5FE66}"/>
                </a:ext>
              </a:extLst>
            </p:cNvPr>
            <p:cNvSpPr txBox="1"/>
            <p:nvPr/>
          </p:nvSpPr>
          <p:spPr bwMode="auto">
            <a:xfrm>
              <a:off x="268380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485" name="TextBox 20484">
              <a:extLst>
                <a:ext uri="{FF2B5EF4-FFF2-40B4-BE49-F238E27FC236}">
                  <a16:creationId xmlns:a16="http://schemas.microsoft.com/office/drawing/2014/main" xmlns="" id="{54BEB3C5-75E5-826D-B2D4-768F7976EF06}"/>
                </a:ext>
              </a:extLst>
            </p:cNvPr>
            <p:cNvSpPr txBox="1"/>
            <p:nvPr/>
          </p:nvSpPr>
          <p:spPr bwMode="auto">
            <a:xfrm>
              <a:off x="296460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486" name="TextBox 20485">
              <a:extLst>
                <a:ext uri="{FF2B5EF4-FFF2-40B4-BE49-F238E27FC236}">
                  <a16:creationId xmlns:a16="http://schemas.microsoft.com/office/drawing/2014/main" xmlns="" id="{0032FC60-A62B-2DBC-D17F-0D301AB2D3AF}"/>
                </a:ext>
              </a:extLst>
            </p:cNvPr>
            <p:cNvSpPr txBox="1"/>
            <p:nvPr/>
          </p:nvSpPr>
          <p:spPr bwMode="auto">
            <a:xfrm>
              <a:off x="324743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487" name="TextBox 20486">
              <a:extLst>
                <a:ext uri="{FF2B5EF4-FFF2-40B4-BE49-F238E27FC236}">
                  <a16:creationId xmlns:a16="http://schemas.microsoft.com/office/drawing/2014/main" xmlns="" id="{B43C99B6-43C9-BDC6-191E-E6C1E5DD00A3}"/>
                </a:ext>
              </a:extLst>
            </p:cNvPr>
            <p:cNvSpPr txBox="1"/>
            <p:nvPr/>
          </p:nvSpPr>
          <p:spPr bwMode="auto">
            <a:xfrm>
              <a:off x="352823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7" name="TextBox 20506">
              <a:extLst>
                <a:ext uri="{FF2B5EF4-FFF2-40B4-BE49-F238E27FC236}">
                  <a16:creationId xmlns:a16="http://schemas.microsoft.com/office/drawing/2014/main" xmlns="" id="{72EDA686-DA93-BFE1-0B71-75E56D003BAE}"/>
                </a:ext>
              </a:extLst>
            </p:cNvPr>
            <p:cNvSpPr txBox="1"/>
            <p:nvPr/>
          </p:nvSpPr>
          <p:spPr bwMode="auto">
            <a:xfrm>
              <a:off x="381028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08" name="TextBox 20507">
              <a:extLst>
                <a:ext uri="{FF2B5EF4-FFF2-40B4-BE49-F238E27FC236}">
                  <a16:creationId xmlns:a16="http://schemas.microsoft.com/office/drawing/2014/main" xmlns="" id="{C7FD376A-47A9-C37B-085C-7F10579CFF62}"/>
                </a:ext>
              </a:extLst>
            </p:cNvPr>
            <p:cNvSpPr txBox="1"/>
            <p:nvPr/>
          </p:nvSpPr>
          <p:spPr bwMode="auto">
            <a:xfrm>
              <a:off x="409108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12" name="TextBox 20511">
              <a:extLst>
                <a:ext uri="{FF2B5EF4-FFF2-40B4-BE49-F238E27FC236}">
                  <a16:creationId xmlns:a16="http://schemas.microsoft.com/office/drawing/2014/main" xmlns="" id="{F6A7085A-CB36-504D-8C26-85776B6C553E}"/>
                </a:ext>
              </a:extLst>
            </p:cNvPr>
            <p:cNvSpPr txBox="1"/>
            <p:nvPr/>
          </p:nvSpPr>
          <p:spPr bwMode="auto">
            <a:xfrm>
              <a:off x="436712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520" name="TextBox 20519">
              <a:extLst>
                <a:ext uri="{FF2B5EF4-FFF2-40B4-BE49-F238E27FC236}">
                  <a16:creationId xmlns:a16="http://schemas.microsoft.com/office/drawing/2014/main" xmlns="" id="{0BC98606-4C41-6BBD-CC23-DF63759F9688}"/>
                </a:ext>
              </a:extLst>
            </p:cNvPr>
            <p:cNvSpPr txBox="1"/>
            <p:nvPr/>
          </p:nvSpPr>
          <p:spPr bwMode="auto">
            <a:xfrm>
              <a:off x="464792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526" name="TextBox 20525">
              <a:extLst>
                <a:ext uri="{FF2B5EF4-FFF2-40B4-BE49-F238E27FC236}">
                  <a16:creationId xmlns:a16="http://schemas.microsoft.com/office/drawing/2014/main" xmlns="" id="{6526CC07-0399-F22D-1931-D2C9FEA8A2F1}"/>
                </a:ext>
              </a:extLst>
            </p:cNvPr>
            <p:cNvSpPr txBox="1"/>
            <p:nvPr/>
          </p:nvSpPr>
          <p:spPr bwMode="auto">
            <a:xfrm>
              <a:off x="492997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527" name="TextBox 20526">
              <a:extLst>
                <a:ext uri="{FF2B5EF4-FFF2-40B4-BE49-F238E27FC236}">
                  <a16:creationId xmlns:a16="http://schemas.microsoft.com/office/drawing/2014/main" xmlns="" id="{D9DCA143-C4BC-7413-7352-A5EB0A0C0120}"/>
                </a:ext>
              </a:extLst>
            </p:cNvPr>
            <p:cNvSpPr txBox="1"/>
            <p:nvPr/>
          </p:nvSpPr>
          <p:spPr bwMode="auto">
            <a:xfrm>
              <a:off x="521077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528" name="TextBox 20527">
              <a:extLst>
                <a:ext uri="{FF2B5EF4-FFF2-40B4-BE49-F238E27FC236}">
                  <a16:creationId xmlns:a16="http://schemas.microsoft.com/office/drawing/2014/main" xmlns="" id="{9C64CFE9-529B-AD1E-DB9A-D6F624E7794D}"/>
                </a:ext>
              </a:extLst>
            </p:cNvPr>
            <p:cNvSpPr txBox="1"/>
            <p:nvPr/>
          </p:nvSpPr>
          <p:spPr bwMode="auto">
            <a:xfrm>
              <a:off x="5483467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0529" name="TextBox 20528">
              <a:extLst>
                <a:ext uri="{FF2B5EF4-FFF2-40B4-BE49-F238E27FC236}">
                  <a16:creationId xmlns:a16="http://schemas.microsoft.com/office/drawing/2014/main" xmlns="" id="{CC002432-5425-2CAD-645F-9CC4546129F0}"/>
                </a:ext>
              </a:extLst>
            </p:cNvPr>
            <p:cNvSpPr txBox="1"/>
            <p:nvPr/>
          </p:nvSpPr>
          <p:spPr bwMode="auto">
            <a:xfrm>
              <a:off x="5764268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0530" name="Group 20529">
            <a:extLst>
              <a:ext uri="{FF2B5EF4-FFF2-40B4-BE49-F238E27FC236}">
                <a16:creationId xmlns:a16="http://schemas.microsoft.com/office/drawing/2014/main" xmlns="" id="{F9CC5471-7625-7814-DA1D-B561D5C94F03}"/>
              </a:ext>
            </a:extLst>
          </p:cNvPr>
          <p:cNvGrpSpPr/>
          <p:nvPr/>
        </p:nvGrpSpPr>
        <p:grpSpPr>
          <a:xfrm>
            <a:off x="6731155" y="4579307"/>
            <a:ext cx="5055874" cy="261610"/>
            <a:chOff x="965196" y="4207833"/>
            <a:chExt cx="5055874" cy="261610"/>
          </a:xfrm>
        </p:grpSpPr>
        <p:sp>
          <p:nvSpPr>
            <p:cNvPr id="20531" name="TextBox 20530">
              <a:extLst>
                <a:ext uri="{FF2B5EF4-FFF2-40B4-BE49-F238E27FC236}">
                  <a16:creationId xmlns:a16="http://schemas.microsoft.com/office/drawing/2014/main" xmlns="" id="{87D41CDF-83BB-0CA9-FF1F-92D5F1C8F38F}"/>
                </a:ext>
              </a:extLst>
            </p:cNvPr>
            <p:cNvSpPr txBox="1"/>
            <p:nvPr/>
          </p:nvSpPr>
          <p:spPr bwMode="auto">
            <a:xfrm>
              <a:off x="965196" y="4207833"/>
              <a:ext cx="3289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11</a:t>
              </a:r>
            </a:p>
          </p:txBody>
        </p:sp>
        <p:sp>
          <p:nvSpPr>
            <p:cNvPr id="20532" name="TextBox 20531">
              <a:extLst>
                <a:ext uri="{FF2B5EF4-FFF2-40B4-BE49-F238E27FC236}">
                  <a16:creationId xmlns:a16="http://schemas.microsoft.com/office/drawing/2014/main" xmlns="" id="{57F9065E-436C-FF34-2AA1-ED2DDB00C980}"/>
                </a:ext>
              </a:extLst>
            </p:cNvPr>
            <p:cNvSpPr txBox="1"/>
            <p:nvPr/>
          </p:nvSpPr>
          <p:spPr bwMode="auto">
            <a:xfrm>
              <a:off x="128206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0533" name="TextBox 20532">
              <a:extLst>
                <a:ext uri="{FF2B5EF4-FFF2-40B4-BE49-F238E27FC236}">
                  <a16:creationId xmlns:a16="http://schemas.microsoft.com/office/drawing/2014/main" xmlns="" id="{49034A2C-9AA7-ABE6-1AD8-4A6AD6BB2F8E}"/>
                </a:ext>
              </a:extLst>
            </p:cNvPr>
            <p:cNvSpPr txBox="1"/>
            <p:nvPr/>
          </p:nvSpPr>
          <p:spPr bwMode="auto">
            <a:xfrm>
              <a:off x="156411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20534" name="TextBox 20533">
              <a:extLst>
                <a:ext uri="{FF2B5EF4-FFF2-40B4-BE49-F238E27FC236}">
                  <a16:creationId xmlns:a16="http://schemas.microsoft.com/office/drawing/2014/main" xmlns="" id="{D54A34DD-522D-83FC-9BEB-8C538FBA3B5D}"/>
                </a:ext>
              </a:extLst>
            </p:cNvPr>
            <p:cNvSpPr txBox="1"/>
            <p:nvPr/>
          </p:nvSpPr>
          <p:spPr bwMode="auto">
            <a:xfrm>
              <a:off x="184491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0535" name="TextBox 20534">
              <a:extLst>
                <a:ext uri="{FF2B5EF4-FFF2-40B4-BE49-F238E27FC236}">
                  <a16:creationId xmlns:a16="http://schemas.microsoft.com/office/drawing/2014/main" xmlns="" id="{8E2B1CA3-5F93-2FF4-14F7-AEC5948A4F2E}"/>
                </a:ext>
              </a:extLst>
            </p:cNvPr>
            <p:cNvSpPr txBox="1"/>
            <p:nvPr/>
          </p:nvSpPr>
          <p:spPr bwMode="auto">
            <a:xfrm>
              <a:off x="212095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536" name="TextBox 20535">
              <a:extLst>
                <a:ext uri="{FF2B5EF4-FFF2-40B4-BE49-F238E27FC236}">
                  <a16:creationId xmlns:a16="http://schemas.microsoft.com/office/drawing/2014/main" xmlns="" id="{455219C1-DA3B-62E3-F8AD-D0EEF195B3D7}"/>
                </a:ext>
              </a:extLst>
            </p:cNvPr>
            <p:cNvSpPr txBox="1"/>
            <p:nvPr/>
          </p:nvSpPr>
          <p:spPr bwMode="auto">
            <a:xfrm>
              <a:off x="240175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537" name="TextBox 20536">
              <a:extLst>
                <a:ext uri="{FF2B5EF4-FFF2-40B4-BE49-F238E27FC236}">
                  <a16:creationId xmlns:a16="http://schemas.microsoft.com/office/drawing/2014/main" xmlns="" id="{E43C33F2-D349-2D8C-B1E7-439C7D980D89}"/>
                </a:ext>
              </a:extLst>
            </p:cNvPr>
            <p:cNvSpPr txBox="1"/>
            <p:nvPr/>
          </p:nvSpPr>
          <p:spPr bwMode="auto">
            <a:xfrm>
              <a:off x="268380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538" name="TextBox 20537">
              <a:extLst>
                <a:ext uri="{FF2B5EF4-FFF2-40B4-BE49-F238E27FC236}">
                  <a16:creationId xmlns:a16="http://schemas.microsoft.com/office/drawing/2014/main" xmlns="" id="{E9CC0589-2359-2781-080E-405D4E841FCD}"/>
                </a:ext>
              </a:extLst>
            </p:cNvPr>
            <p:cNvSpPr txBox="1"/>
            <p:nvPr/>
          </p:nvSpPr>
          <p:spPr bwMode="auto">
            <a:xfrm>
              <a:off x="296460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0539" name="TextBox 20538">
              <a:extLst>
                <a:ext uri="{FF2B5EF4-FFF2-40B4-BE49-F238E27FC236}">
                  <a16:creationId xmlns:a16="http://schemas.microsoft.com/office/drawing/2014/main" xmlns="" id="{885AD607-F0B4-8641-2C7A-B62625CD4A99}"/>
                </a:ext>
              </a:extLst>
            </p:cNvPr>
            <p:cNvSpPr txBox="1"/>
            <p:nvPr/>
          </p:nvSpPr>
          <p:spPr bwMode="auto">
            <a:xfrm>
              <a:off x="324743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540" name="TextBox 20539">
              <a:extLst>
                <a:ext uri="{FF2B5EF4-FFF2-40B4-BE49-F238E27FC236}">
                  <a16:creationId xmlns:a16="http://schemas.microsoft.com/office/drawing/2014/main" xmlns="" id="{CA3825D5-3973-98FA-5850-480ECFDBC4DA}"/>
                </a:ext>
              </a:extLst>
            </p:cNvPr>
            <p:cNvSpPr txBox="1"/>
            <p:nvPr/>
          </p:nvSpPr>
          <p:spPr bwMode="auto">
            <a:xfrm>
              <a:off x="352823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0541" name="TextBox 20540">
              <a:extLst>
                <a:ext uri="{FF2B5EF4-FFF2-40B4-BE49-F238E27FC236}">
                  <a16:creationId xmlns:a16="http://schemas.microsoft.com/office/drawing/2014/main" xmlns="" id="{C6089196-CAF3-7DD9-342A-96ED492B5F39}"/>
                </a:ext>
              </a:extLst>
            </p:cNvPr>
            <p:cNvSpPr txBox="1"/>
            <p:nvPr/>
          </p:nvSpPr>
          <p:spPr bwMode="auto">
            <a:xfrm>
              <a:off x="381028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542" name="TextBox 20541">
              <a:extLst>
                <a:ext uri="{FF2B5EF4-FFF2-40B4-BE49-F238E27FC236}">
                  <a16:creationId xmlns:a16="http://schemas.microsoft.com/office/drawing/2014/main" xmlns="" id="{A8D07D36-4160-8CBC-98DB-68EB30BEED38}"/>
                </a:ext>
              </a:extLst>
            </p:cNvPr>
            <p:cNvSpPr txBox="1"/>
            <p:nvPr/>
          </p:nvSpPr>
          <p:spPr bwMode="auto">
            <a:xfrm>
              <a:off x="4091084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543" name="TextBox 20542">
              <a:extLst>
                <a:ext uri="{FF2B5EF4-FFF2-40B4-BE49-F238E27FC236}">
                  <a16:creationId xmlns:a16="http://schemas.microsoft.com/office/drawing/2014/main" xmlns="" id="{690FB05D-7759-3D54-B308-7985349C5314}"/>
                </a:ext>
              </a:extLst>
            </p:cNvPr>
            <p:cNvSpPr txBox="1"/>
            <p:nvPr/>
          </p:nvSpPr>
          <p:spPr bwMode="auto">
            <a:xfrm>
              <a:off x="436712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44" name="TextBox 20543">
              <a:extLst>
                <a:ext uri="{FF2B5EF4-FFF2-40B4-BE49-F238E27FC236}">
                  <a16:creationId xmlns:a16="http://schemas.microsoft.com/office/drawing/2014/main" xmlns="" id="{93B6D3BE-FABA-93EF-D163-F717DA073E3E}"/>
                </a:ext>
              </a:extLst>
            </p:cNvPr>
            <p:cNvSpPr txBox="1"/>
            <p:nvPr/>
          </p:nvSpPr>
          <p:spPr bwMode="auto">
            <a:xfrm>
              <a:off x="464792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45" name="TextBox 20544">
              <a:extLst>
                <a:ext uri="{FF2B5EF4-FFF2-40B4-BE49-F238E27FC236}">
                  <a16:creationId xmlns:a16="http://schemas.microsoft.com/office/drawing/2014/main" xmlns="" id="{D48246B8-AEAD-26C8-2BAA-45A5E495E669}"/>
                </a:ext>
              </a:extLst>
            </p:cNvPr>
            <p:cNvSpPr txBox="1"/>
            <p:nvPr/>
          </p:nvSpPr>
          <p:spPr bwMode="auto">
            <a:xfrm>
              <a:off x="4929972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46" name="TextBox 20545">
              <a:extLst>
                <a:ext uri="{FF2B5EF4-FFF2-40B4-BE49-F238E27FC236}">
                  <a16:creationId xmlns:a16="http://schemas.microsoft.com/office/drawing/2014/main" xmlns="" id="{590C6890-E59B-9596-2C54-9505F5506009}"/>
                </a:ext>
              </a:extLst>
            </p:cNvPr>
            <p:cNvSpPr txBox="1"/>
            <p:nvPr/>
          </p:nvSpPr>
          <p:spPr bwMode="auto">
            <a:xfrm>
              <a:off x="5210773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47" name="TextBox 20546">
              <a:extLst>
                <a:ext uri="{FF2B5EF4-FFF2-40B4-BE49-F238E27FC236}">
                  <a16:creationId xmlns:a16="http://schemas.microsoft.com/office/drawing/2014/main" xmlns="" id="{685E1320-30EC-3AD7-98CB-A5BE8D4ACBBB}"/>
                </a:ext>
              </a:extLst>
            </p:cNvPr>
            <p:cNvSpPr txBox="1"/>
            <p:nvPr/>
          </p:nvSpPr>
          <p:spPr bwMode="auto">
            <a:xfrm>
              <a:off x="5483467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0548" name="TextBox 20547">
              <a:extLst>
                <a:ext uri="{FF2B5EF4-FFF2-40B4-BE49-F238E27FC236}">
                  <a16:creationId xmlns:a16="http://schemas.microsoft.com/office/drawing/2014/main" xmlns="" id="{A0CEDF82-CC0C-FCC5-4283-4AB9CEA6C02A}"/>
                </a:ext>
              </a:extLst>
            </p:cNvPr>
            <p:cNvSpPr txBox="1"/>
            <p:nvPr/>
          </p:nvSpPr>
          <p:spPr bwMode="auto">
            <a:xfrm>
              <a:off x="5764268" y="4207833"/>
              <a:ext cx="2568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100" b="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4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BRUIN: Safety in MCL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A8D58-6D06-784F-9ADE-E2A6E4800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331118"/>
            <a:ext cx="7256330" cy="106186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dirty="0"/>
              <a:t>Median time on treatment: 5 mo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Discontinuations due to TRAEs: 3% (n = 5) 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Dose reductions due to TRAEs: 6% (n = 10) </a:t>
            </a:r>
          </a:p>
          <a:p>
            <a:pPr>
              <a:spcBef>
                <a:spcPts val="400"/>
              </a:spcBef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3599EC78-D41F-52E3-FF9F-E5390257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Wang. SOHO 2023. Abstr MCL-155.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Group 32">
            <a:extLst>
              <a:ext uri="{FF2B5EF4-FFF2-40B4-BE49-F238E27FC236}">
                <a16:creationId xmlns:a16="http://schemas.microsoft.com/office/drawing/2014/main" xmlns="" id="{195C27A1-9B79-6965-DDCA-277BD7668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95912"/>
              </p:ext>
            </p:extLst>
          </p:nvPr>
        </p:nvGraphicFramePr>
        <p:xfrm>
          <a:off x="719138" y="1206076"/>
          <a:ext cx="10787061" cy="4069288"/>
        </p:xfrm>
        <a:graphic>
          <a:graphicData uri="http://schemas.openxmlformats.org/drawingml/2006/table">
            <a:tbl>
              <a:tblPr/>
              <a:tblGrid>
                <a:gridCol w="2504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xmlns="" val="4150514421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xmlns="" val="3561176811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xmlns="" val="760866576"/>
                    </a:ext>
                  </a:extLst>
                </a:gridCol>
                <a:gridCol w="2070538">
                  <a:extLst>
                    <a:ext uri="{9D8B030D-6E8A-4147-A177-3AD203B41FA5}">
                      <a16:colId xmlns:a16="http://schemas.microsoft.com/office/drawing/2014/main" xmlns="" val="92235047"/>
                    </a:ext>
                  </a:extLst>
                </a:gridCol>
              </a:tblGrid>
              <a:tr h="246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b="1" dirty="0"/>
                        <a:t>n = 166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9434160"/>
                  </a:ext>
                </a:extLst>
              </a:tr>
              <a:tr h="226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AE, %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TEAEs in in ≥15%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TRAEs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220026"/>
                  </a:ext>
                </a:extLst>
              </a:tr>
              <a:tr h="2263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TEAE in ≥15%, %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Any Grade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Grade ≥3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Any Grade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Grade ≥3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Fatigue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Diarrhea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Neutropenia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3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AEs of special interest,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323769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Bruising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501241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Rash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1913245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Arthralgia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16968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Hemorrhage/hematoma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368694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Hypertension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995809"/>
                  </a:ext>
                </a:extLst>
              </a:tr>
              <a:tr h="22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AF/flutter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397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8A3507-8F63-9AE8-8536-9D3B2AD91E66}"/>
              </a:ext>
            </a:extLst>
          </p:cNvPr>
          <p:cNvSpPr txBox="1"/>
          <p:nvPr/>
        </p:nvSpPr>
        <p:spPr bwMode="auto">
          <a:xfrm>
            <a:off x="5231268" y="6337229"/>
            <a:ext cx="4495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July 29, 2022</a:t>
            </a:r>
          </a:p>
        </p:txBody>
      </p:sp>
    </p:spTree>
    <p:extLst>
      <p:ext uri="{BB962C8B-B14F-4D97-AF65-F5344CB8AC3E}">
        <p14:creationId xmlns:p14="http://schemas.microsoft.com/office/powerpoint/2010/main" val="29476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585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06" t="21088" r="3084" b="27276"/>
          <a:stretch/>
        </p:blipFill>
        <p:spPr>
          <a:xfrm>
            <a:off x="1564105" y="365124"/>
            <a:ext cx="9478778" cy="61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0D75B-620F-189D-E6B2-D2226F10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ViPOR: Venetoclax, Ibrutinib, Prednisone, Obinutuzumab, Lenalidomide for R/R and TN MCL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91764-B3E9-A837-FB26-0D701516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5" y="1513047"/>
            <a:ext cx="10877529" cy="503311"/>
          </a:xfrm>
        </p:spPr>
        <p:txBody>
          <a:bodyPr/>
          <a:lstStyle/>
          <a:p>
            <a:r>
              <a:rPr lang="en-US" sz="2200" dirty="0"/>
              <a:t>Ongoing phase Ib/II study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5D8B4F04-7607-796E-9087-3BE083485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xplosion: 8 Points 11">
            <a:extLst>
              <a:ext uri="{FF2B5EF4-FFF2-40B4-BE49-F238E27FC236}">
                <a16:creationId xmlns:a16="http://schemas.microsoft.com/office/drawing/2014/main" xmlns="" id="{6FB67E23-8161-5079-2DE8-B71894FE4203}"/>
              </a:ext>
            </a:extLst>
          </p:cNvPr>
          <p:cNvSpPr/>
          <p:nvPr/>
        </p:nvSpPr>
        <p:spPr bwMode="auto">
          <a:xfrm rot="354158">
            <a:off x="10558337" y="354071"/>
            <a:ext cx="1385412" cy="883824"/>
          </a:xfrm>
          <a:prstGeom prst="irregularSeal1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FE39B0-B7A5-7334-2B66-18A2C138C08C}"/>
              </a:ext>
            </a:extLst>
          </p:cNvPr>
          <p:cNvSpPr/>
          <p:nvPr/>
        </p:nvSpPr>
        <p:spPr>
          <a:xfrm>
            <a:off x="10780121" y="576725"/>
            <a:ext cx="924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23">
            <a:extLst>
              <a:ext uri="{FF2B5EF4-FFF2-40B4-BE49-F238E27FC236}">
                <a16:creationId xmlns:a16="http://schemas.microsoft.com/office/drawing/2014/main" xmlns="" id="{630DF9C8-A791-E12C-2C78-8C9A616DB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36" y="2256671"/>
            <a:ext cx="29604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R/R and TN MCL with adequate organ function; 1 prior rituximab-containing regimen required (patients with R/R disease)</a:t>
            </a:r>
            <a:b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</a:t>
            </a:r>
            <a:r>
              <a:rPr lang="en-GB" alt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26</a:t>
            </a: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xmlns="" id="{5038F8A5-AC00-BF09-A3B1-CC1938EBA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794" y="3110662"/>
            <a:ext cx="41182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xmlns="" id="{F2ECD911-D889-6D7B-814D-03B6F6A7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1" y="2051009"/>
            <a:ext cx="5340848" cy="23503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 anchorCtr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Obinutuzumab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1000 mg IV D1-2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Prednisone </a:t>
            </a:r>
            <a:r>
              <a:rPr lang="en-US" sz="20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mg PO QD D1-7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Ibrutinib </a:t>
            </a:r>
            <a:r>
              <a:rPr lang="en-US" sz="20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560 mg QD D1-14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Lenalidomide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 mg PO QD D1-14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Venetoclax </a:t>
            </a:r>
            <a:r>
              <a:rPr lang="en-US" sz="20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dose escalation D2-14*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Pegfilgrastim 6 mg SC D8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Cycles 1-6 Q21D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64F556-C585-ACC0-9373-26913CD988AF}"/>
              </a:ext>
            </a:extLst>
          </p:cNvPr>
          <p:cNvSpPr txBox="1"/>
          <p:nvPr/>
        </p:nvSpPr>
        <p:spPr bwMode="auto">
          <a:xfrm>
            <a:off x="4419600" y="4401326"/>
            <a:ext cx="53408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All patients received PCP and G-CSF prophylaxis; VTE prophylaxis per investigator.                                                                                        *Starting with cycle 2; all patients admitted for 12-day ramp-up with TLS prophylaxis/monitoring.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E94D899-60F2-C751-AFBE-666686474B41}"/>
              </a:ext>
            </a:extLst>
          </p:cNvPr>
          <p:cNvSpPr txBox="1">
            <a:spLocks/>
          </p:cNvSpPr>
          <p:nvPr/>
        </p:nvSpPr>
        <p:spPr bwMode="auto">
          <a:xfrm>
            <a:off x="604674" y="5071971"/>
            <a:ext cx="10877529" cy="6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b="1" kern="0" dirty="0"/>
              <a:t>Phase I (R/R MCL): </a:t>
            </a:r>
            <a:r>
              <a:rPr lang="en-US" sz="2200" b="0" kern="0" dirty="0"/>
              <a:t>3+3 design to determine MTD of 2 DLs of dose-escalated venetoclax (200 and 400 mg) with fixed doses of ibrutinib, prednisone, obinutuzumab, lenalidomide</a:t>
            </a:r>
          </a:p>
          <a:p>
            <a:r>
              <a:rPr lang="en-US" sz="2200" kern="0" dirty="0"/>
              <a:t>Phase II (R/R and TN MCL)</a:t>
            </a:r>
            <a:r>
              <a:rPr lang="en-US" sz="2200" b="0" kern="0" dirty="0"/>
              <a:t>: dose expansion cohorts at MTD </a:t>
            </a:r>
          </a:p>
          <a:p>
            <a:endParaRPr lang="en-US" sz="2200" b="0" kern="0" dirty="0"/>
          </a:p>
        </p:txBody>
      </p:sp>
    </p:spTree>
    <p:extLst>
      <p:ext uri="{BB962C8B-B14F-4D97-AF65-F5344CB8AC3E}">
        <p14:creationId xmlns:p14="http://schemas.microsoft.com/office/powerpoint/2010/main" val="15019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3F7C0-19C9-C30B-84EA-0200931C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ViPOR: Baseline Characteristics </a:t>
            </a:r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xmlns="" id="{74B151E0-81A8-5496-13CD-02FCD1C4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42100"/>
              </p:ext>
            </p:extLst>
          </p:nvPr>
        </p:nvGraphicFramePr>
        <p:xfrm>
          <a:off x="251460" y="1341440"/>
          <a:ext cx="5719845" cy="4303904"/>
        </p:xfrm>
        <a:graphic>
          <a:graphicData uri="http://schemas.openxmlformats.org/drawingml/2006/table">
            <a:tbl>
              <a:tblPr/>
              <a:tblGrid>
                <a:gridCol w="2226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4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4595">
                  <a:extLst>
                    <a:ext uri="{9D8B030D-6E8A-4147-A177-3AD203B41FA5}">
                      <a16:colId xmlns:a16="http://schemas.microsoft.com/office/drawing/2014/main" xmlns="" val="3037568736"/>
                    </a:ext>
                  </a:extLst>
                </a:gridCol>
                <a:gridCol w="1164595">
                  <a:extLst>
                    <a:ext uri="{9D8B030D-6E8A-4147-A177-3AD203B41FA5}">
                      <a16:colId xmlns:a16="http://schemas.microsoft.com/office/drawing/2014/main" xmlns="" val="669280391"/>
                    </a:ext>
                  </a:extLst>
                </a:gridCol>
              </a:tblGrid>
              <a:tr h="617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R/R MCL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TN MCL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 MCL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age, yr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 (57-79)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 (41-82)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(41-82)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(67)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(79)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(73)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2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Simplified MIPI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 risk (0-3)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Standard risk (4-5)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High risk (6-11) 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(33)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(29)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(31)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(27)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04416"/>
                  </a:ext>
                </a:extLst>
              </a:tr>
              <a:tr h="1012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MCL35 risk (n = 20)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Intermediate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(25)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(63)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(13)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(35)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797248"/>
                  </a:ext>
                </a:extLst>
              </a:tr>
              <a:tr h="1012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Stage IV disease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BM involvement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EN involvement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Both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(92)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(75)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(83)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(67)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(93)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(93)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(96)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 (88)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 (88)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 (81)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311980"/>
                  </a:ext>
                </a:extLst>
              </a:tr>
            </a:tbl>
          </a:graphicData>
        </a:graphic>
      </p:graphicFrame>
      <p:graphicFrame>
        <p:nvGraphicFramePr>
          <p:cNvPr id="5" name="Group 32">
            <a:extLst>
              <a:ext uri="{FF2B5EF4-FFF2-40B4-BE49-F238E27FC236}">
                <a16:creationId xmlns:a16="http://schemas.microsoft.com/office/drawing/2014/main" xmlns="" id="{092EA02A-74C4-BBC2-8923-741E0A7C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00488"/>
              </p:ext>
            </p:extLst>
          </p:nvPr>
        </p:nvGraphicFramePr>
        <p:xfrm>
          <a:off x="6096000" y="1341440"/>
          <a:ext cx="5971305" cy="4139686"/>
        </p:xfrm>
        <a:graphic>
          <a:graphicData uri="http://schemas.openxmlformats.org/drawingml/2006/table">
            <a:tbl>
              <a:tblPr/>
              <a:tblGrid>
                <a:gridCol w="2295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1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2383">
                  <a:extLst>
                    <a:ext uri="{9D8B030D-6E8A-4147-A177-3AD203B41FA5}">
                      <a16:colId xmlns:a16="http://schemas.microsoft.com/office/drawing/2014/main" xmlns="" val="1496802468"/>
                    </a:ext>
                  </a:extLst>
                </a:gridCol>
                <a:gridCol w="1252383">
                  <a:extLst>
                    <a:ext uri="{9D8B030D-6E8A-4147-A177-3AD203B41FA5}">
                      <a16:colId xmlns:a16="http://schemas.microsoft.com/office/drawing/2014/main" xmlns="" val="4026848422"/>
                    </a:ext>
                  </a:extLst>
                </a:gridCol>
              </a:tblGrid>
              <a:tr h="447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Characteristic, n (%)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R/R MCL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TN MCL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 MCL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5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Prior therapy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Rituximab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Anthracycline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Bendamustine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BTKi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ASCT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CAR-T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(100)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(50)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(42)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9671526"/>
                  </a:ext>
                </a:extLst>
              </a:tr>
              <a:tr h="2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Ki-67 ≥30%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(42)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(36)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(38)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483913"/>
                  </a:ext>
                </a:extLst>
              </a:tr>
              <a:tr h="2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TP53 IHC ≥50%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(25)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(15)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0934545"/>
                  </a:ext>
                </a:extLst>
              </a:tr>
              <a:tr h="341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TP53 mutation (n = 21)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(50)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(29)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377898"/>
                  </a:ext>
                </a:extLst>
              </a:tr>
              <a:tr h="2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Prior tx, median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(1-4)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996817"/>
                  </a:ext>
                </a:extLst>
              </a:tr>
              <a:tr h="240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Refractory to last tx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(67)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—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13367"/>
                  </a:ext>
                </a:extLst>
              </a:tr>
              <a:tr h="259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Blastoid or pleomorphic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(17)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(36)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(27)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94014"/>
                  </a:ext>
                </a:extLst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4A9C8FAB-151A-F8B7-8502-9A1F4E8E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3F7C0-19C9-C30B-84EA-0200931C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ViPOR: Hematologic Adverse Events, Cycles (%)</a:t>
            </a:r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xmlns="" id="{74B151E0-81A8-5496-13CD-02FCD1C4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10433"/>
              </p:ext>
            </p:extLst>
          </p:nvPr>
        </p:nvGraphicFramePr>
        <p:xfrm>
          <a:off x="480627" y="1455741"/>
          <a:ext cx="11001575" cy="1902647"/>
        </p:xfrm>
        <a:graphic>
          <a:graphicData uri="http://schemas.openxmlformats.org/drawingml/2006/table">
            <a:tbl>
              <a:tblPr/>
              <a:tblGrid>
                <a:gridCol w="3557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1063">
                  <a:extLst>
                    <a:ext uri="{9D8B030D-6E8A-4147-A177-3AD203B41FA5}">
                      <a16:colId xmlns:a16="http://schemas.microsoft.com/office/drawing/2014/main" xmlns="" val="2395229478"/>
                    </a:ext>
                  </a:extLst>
                </a:gridCol>
                <a:gridCol w="1861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1063">
                  <a:extLst>
                    <a:ext uri="{9D8B030D-6E8A-4147-A177-3AD203B41FA5}">
                      <a16:colId xmlns:a16="http://schemas.microsoft.com/office/drawing/2014/main" xmlns="" val="3037568736"/>
                    </a:ext>
                  </a:extLst>
                </a:gridCol>
                <a:gridCol w="1861063">
                  <a:extLst>
                    <a:ext uri="{9D8B030D-6E8A-4147-A177-3AD203B41FA5}">
                      <a16:colId xmlns:a16="http://schemas.microsoft.com/office/drawing/2014/main" xmlns="" val="669280391"/>
                    </a:ext>
                  </a:extLst>
                </a:gridCol>
              </a:tblGrid>
              <a:tr h="2649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Adverse Event,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ViPOR Cycles (N =140)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728331"/>
                  </a:ext>
                </a:extLst>
              </a:tr>
              <a:tr h="31834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Adverse Event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All Grade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1-2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Thrombocytopenia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 (63)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 (48)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 (12)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Anemia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 (39)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 (30)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Neutropenia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(6)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04416"/>
                  </a:ext>
                </a:extLst>
              </a:tr>
              <a:tr h="318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Febrile neutropenia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797248"/>
                  </a:ext>
                </a:extLst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4A9C8FAB-151A-F8B7-8502-9A1F4E8E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3F7C0-19C9-C30B-84EA-0200931C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ViPOR: Grade ≥3 Nonhematologic Adverse Events, n (%)</a:t>
            </a:r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xmlns="" id="{74B151E0-81A8-5496-13CD-02FCD1C4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19979"/>
              </p:ext>
            </p:extLst>
          </p:nvPr>
        </p:nvGraphicFramePr>
        <p:xfrm>
          <a:off x="414339" y="1743360"/>
          <a:ext cx="3460431" cy="4011360"/>
        </p:xfrm>
        <a:graphic>
          <a:graphicData uri="http://schemas.openxmlformats.org/drawingml/2006/table">
            <a:tbl>
              <a:tblPr/>
              <a:tblGrid>
                <a:gridCol w="2020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Adverse Event, n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Hypokalemia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(23)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Rash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(12)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Fatigue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0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Atrial fibrillation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797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Syncope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311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Alk phos increased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397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AST increased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64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Bilirubin increased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153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ALT increased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91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Hypomagnesemia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77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Fever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443660"/>
                  </a:ext>
                </a:extLst>
              </a:tr>
            </a:tbl>
          </a:graphicData>
        </a:graphic>
      </p:graphicFrame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4A9C8FAB-151A-F8B7-8502-9A1F4E8E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Group 32">
            <a:extLst>
              <a:ext uri="{FF2B5EF4-FFF2-40B4-BE49-F238E27FC236}">
                <a16:creationId xmlns:a16="http://schemas.microsoft.com/office/drawing/2014/main" xmlns="" id="{A26E56F7-9466-A668-423B-3313325CB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06382"/>
              </p:ext>
            </p:extLst>
          </p:nvPr>
        </p:nvGraphicFramePr>
        <p:xfrm>
          <a:off x="4145281" y="1743360"/>
          <a:ext cx="3456432" cy="4230816"/>
        </p:xfrm>
        <a:graphic>
          <a:graphicData uri="http://schemas.openxmlformats.org/drawingml/2006/table">
            <a:tbl>
              <a:tblPr/>
              <a:tblGrid>
                <a:gridCol w="2269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7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Adverse Event, n (%)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(N = 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Grade 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Infusion-related reaction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Lung infection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Hypotension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0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Skin infection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9797248"/>
                  </a:ext>
                </a:extLst>
              </a:tr>
              <a:tr h="133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Spinal fracture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3311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Thromboembolic event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397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Urinary tract infection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64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Dehydration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3153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Shingles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915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VZV meningitis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077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Tumor lysis syndrome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A1BB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55560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5602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D4DBA5-760F-09B3-9176-0ED3275816A9}"/>
              </a:ext>
            </a:extLst>
          </p:cNvPr>
          <p:cNvSpPr txBox="1"/>
          <p:nvPr/>
        </p:nvSpPr>
        <p:spPr bwMode="auto">
          <a:xfrm>
            <a:off x="7858892" y="1743360"/>
            <a:ext cx="4333107" cy="413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No grade 4 events reported </a:t>
            </a:r>
          </a:p>
          <a:p>
            <a:pPr marL="285750" indent="-28575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rgbClr val="FF0000"/>
                </a:solidFill>
                <a:latin typeface="Calibri" panose="020F0502020204030204" pitchFamily="34" charset="0"/>
              </a:rPr>
              <a:t>Dose reductions: 27% of patients</a:t>
            </a:r>
          </a:p>
          <a:p>
            <a:pPr marL="742950" lvl="1" indent="-285750">
              <a:spcBef>
                <a:spcPct val="50000"/>
              </a:spcBef>
              <a:buFont typeface="Calibri" panose="020F0502020204030204" pitchFamily="34" charset="0"/>
              <a:buChar char="–"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87% lenalidomide</a:t>
            </a:r>
          </a:p>
          <a:p>
            <a:pPr marL="742950" lvl="1" indent="-285750">
              <a:spcBef>
                <a:spcPct val="50000"/>
              </a:spcBef>
              <a:buFont typeface="Calibri" panose="020F0502020204030204" pitchFamily="34" charset="0"/>
              <a:buChar char="–"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11 % venetoclax</a:t>
            </a:r>
          </a:p>
          <a:p>
            <a:pPr marL="742950" lvl="1" indent="-285750">
              <a:spcBef>
                <a:spcPct val="50000"/>
              </a:spcBef>
              <a:buFont typeface="Calibri" panose="020F0502020204030204" pitchFamily="34" charset="0"/>
              <a:buChar char="–"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38% for grade 4 thrombocytopenia</a:t>
            </a:r>
          </a:p>
          <a:p>
            <a:pPr marL="742950" lvl="1" indent="-285750">
              <a:spcBef>
                <a:spcPct val="50000"/>
              </a:spcBef>
              <a:buFont typeface="Calibri" panose="020F0502020204030204" pitchFamily="34" charset="0"/>
              <a:buChar char="–"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25% for grade 4 neutropenia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86% of patients completed 6 cycles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0/9 patients experienced DLTs</a:t>
            </a:r>
          </a:p>
          <a:p>
            <a:pPr marL="742950" lvl="1" indent="-285750">
              <a:spcBef>
                <a:spcPct val="50000"/>
              </a:spcBef>
              <a:buFont typeface="Calibri" panose="020F0502020204030204" pitchFamily="34" charset="0"/>
              <a:buChar char="–"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Venetoclax 400 mg → RP2D for expansion</a:t>
            </a:r>
          </a:p>
        </p:txBody>
      </p:sp>
    </p:spTree>
    <p:extLst>
      <p:ext uri="{BB962C8B-B14F-4D97-AF65-F5344CB8AC3E}">
        <p14:creationId xmlns:p14="http://schemas.microsoft.com/office/powerpoint/2010/main" val="41545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A8FF465-3D65-699D-4ADC-6CEA2EB4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125"/>
            <a:ext cx="10872788" cy="1103313"/>
          </a:xfrm>
        </p:spPr>
        <p:txBody>
          <a:bodyPr/>
          <a:lstStyle/>
          <a:p>
            <a:r>
              <a:rPr lang="en-US" dirty="0"/>
              <a:t>ViPOR: Change in Tumor Burden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33FB5DCA-AA90-6CE2-7835-8F19139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Reproduced with permission.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BC858A-8B5E-94C1-1EA1-41CDD0C75F0A}"/>
              </a:ext>
            </a:extLst>
          </p:cNvPr>
          <p:cNvSpPr txBox="1"/>
          <p:nvPr/>
        </p:nvSpPr>
        <p:spPr bwMode="auto">
          <a:xfrm rot="16200000">
            <a:off x="-297638" y="3460499"/>
            <a:ext cx="378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Best Change in SPD From Baseline (%)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690C895-7AFB-0DBD-4CCF-92E7A6105E07}"/>
              </a:ext>
            </a:extLst>
          </p:cNvPr>
          <p:cNvGrpSpPr/>
          <p:nvPr/>
        </p:nvGrpSpPr>
        <p:grpSpPr>
          <a:xfrm>
            <a:off x="1625542" y="1776938"/>
            <a:ext cx="606256" cy="3649666"/>
            <a:chOff x="1625542" y="1973580"/>
            <a:chExt cx="606256" cy="36496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437379E-DF7C-39AC-22BB-866A4CB31EEA}"/>
                </a:ext>
              </a:extLst>
            </p:cNvPr>
            <p:cNvSpPr txBox="1"/>
            <p:nvPr/>
          </p:nvSpPr>
          <p:spPr bwMode="auto">
            <a:xfrm>
              <a:off x="1813094" y="1973580"/>
              <a:ext cx="4187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F9A1184-34B3-208D-A1FF-E4E064D7C8E6}"/>
                </a:ext>
              </a:extLst>
            </p:cNvPr>
            <p:cNvSpPr txBox="1"/>
            <p:nvPr/>
          </p:nvSpPr>
          <p:spPr bwMode="auto">
            <a:xfrm>
              <a:off x="1930113" y="2266344"/>
              <a:ext cx="301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4D14E04-5D71-B516-F34D-E349CD2414CD}"/>
                </a:ext>
              </a:extLst>
            </p:cNvPr>
            <p:cNvSpPr txBox="1"/>
            <p:nvPr/>
          </p:nvSpPr>
          <p:spPr bwMode="auto">
            <a:xfrm>
              <a:off x="1742562" y="2570230"/>
              <a:ext cx="489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1433C27-A71E-36BB-3D82-B837081627E6}"/>
                </a:ext>
              </a:extLst>
            </p:cNvPr>
            <p:cNvSpPr txBox="1"/>
            <p:nvPr/>
          </p:nvSpPr>
          <p:spPr bwMode="auto">
            <a:xfrm>
              <a:off x="1742560" y="2858560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2E34F7F-C511-F8EB-14FA-9AB956D6CB0A}"/>
                </a:ext>
              </a:extLst>
            </p:cNvPr>
            <p:cNvSpPr txBox="1"/>
            <p:nvPr/>
          </p:nvSpPr>
          <p:spPr bwMode="auto">
            <a:xfrm>
              <a:off x="1742560" y="3173898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-30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78C4D87-6651-0D3C-6C9E-9482CC918022}"/>
                </a:ext>
              </a:extLst>
            </p:cNvPr>
            <p:cNvSpPr txBox="1"/>
            <p:nvPr/>
          </p:nvSpPr>
          <p:spPr bwMode="auto">
            <a:xfrm>
              <a:off x="1742560" y="3462228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-40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00AAB22-CEC0-81A5-F980-44CD10DD2BE8}"/>
                </a:ext>
              </a:extLst>
            </p:cNvPr>
            <p:cNvSpPr txBox="1"/>
            <p:nvPr/>
          </p:nvSpPr>
          <p:spPr bwMode="auto">
            <a:xfrm>
              <a:off x="1742560" y="3758248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1C9B218-A3A0-41EA-5216-C2FDEFE622D5}"/>
                </a:ext>
              </a:extLst>
            </p:cNvPr>
            <p:cNvSpPr txBox="1"/>
            <p:nvPr/>
          </p:nvSpPr>
          <p:spPr bwMode="auto">
            <a:xfrm>
              <a:off x="1742560" y="4046578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-60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2C7D924-3979-0222-575B-7D7B849E98B1}"/>
                </a:ext>
              </a:extLst>
            </p:cNvPr>
            <p:cNvSpPr txBox="1"/>
            <p:nvPr/>
          </p:nvSpPr>
          <p:spPr bwMode="auto">
            <a:xfrm>
              <a:off x="1742560" y="4361916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-70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F7479CC-6375-0DD9-1AB0-62865FE429D6}"/>
                </a:ext>
              </a:extLst>
            </p:cNvPr>
            <p:cNvSpPr txBox="1"/>
            <p:nvPr/>
          </p:nvSpPr>
          <p:spPr bwMode="auto">
            <a:xfrm>
              <a:off x="1742560" y="4650246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-80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62A86D-1B92-1205-C53F-FE724BD99C4D}"/>
                </a:ext>
              </a:extLst>
            </p:cNvPr>
            <p:cNvSpPr txBox="1"/>
            <p:nvPr/>
          </p:nvSpPr>
          <p:spPr bwMode="auto">
            <a:xfrm>
              <a:off x="1742560" y="4965584"/>
              <a:ext cx="4892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-90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DDF7AA7-EBE7-B155-69FE-143C7075BEF9}"/>
                </a:ext>
              </a:extLst>
            </p:cNvPr>
            <p:cNvSpPr txBox="1"/>
            <p:nvPr/>
          </p:nvSpPr>
          <p:spPr bwMode="auto">
            <a:xfrm>
              <a:off x="1625542" y="5253914"/>
              <a:ext cx="606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-100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6217FC-05BB-1788-D907-49356206F482}"/>
              </a:ext>
            </a:extLst>
          </p:cNvPr>
          <p:cNvSpPr txBox="1"/>
          <p:nvPr/>
        </p:nvSpPr>
        <p:spPr bwMode="auto">
          <a:xfrm>
            <a:off x="9517000" y="3561606"/>
            <a:ext cx="4283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PR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BEA1118-36F6-2660-0AE1-B5846B9CFB29}"/>
              </a:ext>
            </a:extLst>
          </p:cNvPr>
          <p:cNvCxnSpPr/>
          <p:nvPr/>
        </p:nvCxnSpPr>
        <p:spPr bwMode="auto">
          <a:xfrm>
            <a:off x="2254658" y="1961604"/>
            <a:ext cx="0" cy="331775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BEBB83D-0DBF-8A38-9673-23B56097167F}"/>
              </a:ext>
            </a:extLst>
          </p:cNvPr>
          <p:cNvGrpSpPr/>
          <p:nvPr/>
        </p:nvGrpSpPr>
        <p:grpSpPr>
          <a:xfrm>
            <a:off x="2171700" y="1950328"/>
            <a:ext cx="99060" cy="3308951"/>
            <a:chOff x="1986727" y="2316445"/>
            <a:chExt cx="228600" cy="342006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B00902D-6EF8-88E0-C839-4A42E4664A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62453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DCF9256-1197-D03C-24CC-8841DE315E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93633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BD5B0AB1-C601-1F70-1ED4-D4445EB3D8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24814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9E5D6D60-EADA-C7F2-231A-90D3ECC8B2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559944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54D045A-ABE4-96CA-7000-D3CC4F2E6C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9158B53-F9C0-0F43-5694-E9F803E584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8434B2E-A766-B481-3639-2BBAAF7280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652E715-5EAE-D085-5D5D-5017384082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94D24487-FDD5-A169-A477-72876E9C54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31644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4D2A162-440D-05D8-E252-D9F0D30735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11290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FED5B29-ABE5-86A5-4D90-5BAC2DEA54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42470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5198D75-C47C-B020-013E-050053049E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73651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0482D01-6BCE-7E7E-DB51-76BE604D2E06}"/>
              </a:ext>
            </a:extLst>
          </p:cNvPr>
          <p:cNvSpPr txBox="1"/>
          <p:nvPr/>
        </p:nvSpPr>
        <p:spPr bwMode="auto">
          <a:xfrm>
            <a:off x="10074432" y="1461160"/>
            <a:ext cx="814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R/R MCL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TN MCL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60052B-8271-9571-FA2B-1FDC84D5FCDA}"/>
              </a:ext>
            </a:extLst>
          </p:cNvPr>
          <p:cNvSpPr txBox="1"/>
          <p:nvPr/>
        </p:nvSpPr>
        <p:spPr bwMode="auto">
          <a:xfrm>
            <a:off x="10092461" y="2057050"/>
            <a:ext cx="12128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Refractory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CR by PET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On treatment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Prior BTKi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i="1" dirty="0">
                <a:solidFill>
                  <a:schemeClr val="bg1"/>
                </a:solidFill>
                <a:latin typeface="Calibri" panose="020F0502020204030204" pitchFamily="34" charset="0"/>
              </a:rPr>
              <a:t>TP53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mutated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Blastoid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72CEB6E-131B-9B96-44FF-20EA9A12E4CB}"/>
              </a:ext>
            </a:extLst>
          </p:cNvPr>
          <p:cNvSpPr/>
          <p:nvPr/>
        </p:nvSpPr>
        <p:spPr bwMode="auto">
          <a:xfrm>
            <a:off x="9938565" y="1535273"/>
            <a:ext cx="152400" cy="152400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79CD21B-A336-BC56-8BB7-C548AD314492}"/>
              </a:ext>
            </a:extLst>
          </p:cNvPr>
          <p:cNvSpPr/>
          <p:nvPr/>
        </p:nvSpPr>
        <p:spPr bwMode="auto">
          <a:xfrm>
            <a:off x="9938565" y="1759826"/>
            <a:ext cx="152400" cy="1524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E8305E62-3046-76CF-BEA7-87196BC3DD28}"/>
              </a:ext>
            </a:extLst>
          </p:cNvPr>
          <p:cNvSpPr/>
          <p:nvPr/>
        </p:nvSpPr>
        <p:spPr bwMode="auto">
          <a:xfrm>
            <a:off x="9945322" y="2146270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18DA2CE-D486-AB55-BEC6-1EE13A8A2D3C}"/>
              </a:ext>
            </a:extLst>
          </p:cNvPr>
          <p:cNvSpPr/>
          <p:nvPr/>
        </p:nvSpPr>
        <p:spPr bwMode="auto">
          <a:xfrm>
            <a:off x="9943701" y="2383861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xmlns="" id="{5C2F7AA3-018C-D9BB-8381-06435B26E115}"/>
              </a:ext>
            </a:extLst>
          </p:cNvPr>
          <p:cNvSpPr/>
          <p:nvPr/>
        </p:nvSpPr>
        <p:spPr bwMode="auto">
          <a:xfrm rot="10800000">
            <a:off x="9945322" y="2614522"/>
            <a:ext cx="129109" cy="111301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xmlns="" id="{4EA077A1-F414-C985-21F1-B2D31763167D}"/>
              </a:ext>
            </a:extLst>
          </p:cNvPr>
          <p:cNvSpPr/>
          <p:nvPr/>
        </p:nvSpPr>
        <p:spPr bwMode="auto">
          <a:xfrm>
            <a:off x="9930651" y="2779292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xmlns="" id="{98C84977-8761-3E83-E6C8-D093CF21AB6F}"/>
              </a:ext>
            </a:extLst>
          </p:cNvPr>
          <p:cNvSpPr/>
          <p:nvPr/>
        </p:nvSpPr>
        <p:spPr bwMode="auto">
          <a:xfrm>
            <a:off x="9930651" y="3222565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Flowchart: Decision 49">
            <a:extLst>
              <a:ext uri="{FF2B5EF4-FFF2-40B4-BE49-F238E27FC236}">
                <a16:creationId xmlns:a16="http://schemas.microsoft.com/office/drawing/2014/main" xmlns="" id="{D6560249-6C16-32D5-F9F5-26A8A1411FD4}"/>
              </a:ext>
            </a:extLst>
          </p:cNvPr>
          <p:cNvSpPr/>
          <p:nvPr/>
        </p:nvSpPr>
        <p:spPr bwMode="auto">
          <a:xfrm>
            <a:off x="9926450" y="3009329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BA25C223-53A2-7B6B-DBFE-8D53560F86AB}"/>
              </a:ext>
            </a:extLst>
          </p:cNvPr>
          <p:cNvSpPr/>
          <p:nvPr/>
        </p:nvSpPr>
        <p:spPr bwMode="auto">
          <a:xfrm>
            <a:off x="2365330" y="3801027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F605C6F-1971-7AD6-E9AD-3A0C14626A9B}"/>
              </a:ext>
            </a:extLst>
          </p:cNvPr>
          <p:cNvSpPr/>
          <p:nvPr/>
        </p:nvSpPr>
        <p:spPr bwMode="auto">
          <a:xfrm>
            <a:off x="3188636" y="4855246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6874AD58-362A-9B18-128F-ECBBBE0C1615}"/>
              </a:ext>
            </a:extLst>
          </p:cNvPr>
          <p:cNvSpPr/>
          <p:nvPr/>
        </p:nvSpPr>
        <p:spPr bwMode="auto">
          <a:xfrm>
            <a:off x="3470576" y="4861810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9FBB3FB8-7B21-C31A-21D9-EA6868DEB050}"/>
              </a:ext>
            </a:extLst>
          </p:cNvPr>
          <p:cNvSpPr/>
          <p:nvPr/>
        </p:nvSpPr>
        <p:spPr bwMode="auto">
          <a:xfrm>
            <a:off x="3752382" y="4891696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B3BB3862-99FF-CCD8-023B-4E6C84B87E80}"/>
              </a:ext>
            </a:extLst>
          </p:cNvPr>
          <p:cNvSpPr/>
          <p:nvPr/>
        </p:nvSpPr>
        <p:spPr bwMode="auto">
          <a:xfrm>
            <a:off x="4019082" y="5073304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7041C12D-747B-57D9-DE01-30793EF12A97}"/>
              </a:ext>
            </a:extLst>
          </p:cNvPr>
          <p:cNvSpPr/>
          <p:nvPr/>
        </p:nvSpPr>
        <p:spPr bwMode="auto">
          <a:xfrm>
            <a:off x="4289661" y="5073304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4561444F-B5E3-A1E1-0792-675AE9518BC7}"/>
              </a:ext>
            </a:extLst>
          </p:cNvPr>
          <p:cNvSpPr/>
          <p:nvPr/>
        </p:nvSpPr>
        <p:spPr bwMode="auto">
          <a:xfrm>
            <a:off x="4544600" y="5129339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78C8F34E-5D82-00A2-15F6-CE77BCEA7DDB}"/>
              </a:ext>
            </a:extLst>
          </p:cNvPr>
          <p:cNvSpPr/>
          <p:nvPr/>
        </p:nvSpPr>
        <p:spPr bwMode="auto">
          <a:xfrm>
            <a:off x="4835599" y="5239244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CE45DB80-FB2E-84A6-5312-D63FF1FFCA1D}"/>
              </a:ext>
            </a:extLst>
          </p:cNvPr>
          <p:cNvSpPr/>
          <p:nvPr/>
        </p:nvSpPr>
        <p:spPr bwMode="auto">
          <a:xfrm>
            <a:off x="5107628" y="5283141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AF9272C9-2E80-4496-D95D-67562482AC56}"/>
              </a:ext>
            </a:extLst>
          </p:cNvPr>
          <p:cNvSpPr/>
          <p:nvPr/>
        </p:nvSpPr>
        <p:spPr bwMode="auto">
          <a:xfrm>
            <a:off x="5379657" y="5287283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B20AA148-E36A-0E89-3E81-00833226FEF2}"/>
              </a:ext>
            </a:extLst>
          </p:cNvPr>
          <p:cNvSpPr/>
          <p:nvPr/>
        </p:nvSpPr>
        <p:spPr bwMode="auto">
          <a:xfrm>
            <a:off x="5899591" y="4603116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8E464E4C-C85F-6055-5C7A-421A98D4E1CC}"/>
              </a:ext>
            </a:extLst>
          </p:cNvPr>
          <p:cNvSpPr/>
          <p:nvPr/>
        </p:nvSpPr>
        <p:spPr bwMode="auto">
          <a:xfrm>
            <a:off x="6170226" y="4851458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0D8B6783-5C0D-91B9-C004-6D0082AD8F4C}"/>
              </a:ext>
            </a:extLst>
          </p:cNvPr>
          <p:cNvSpPr/>
          <p:nvPr/>
        </p:nvSpPr>
        <p:spPr bwMode="auto">
          <a:xfrm>
            <a:off x="6733972" y="4857616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C94C308-5FD1-1A63-EF83-8F6ABA075DFA}"/>
              </a:ext>
            </a:extLst>
          </p:cNvPr>
          <p:cNvSpPr/>
          <p:nvPr/>
        </p:nvSpPr>
        <p:spPr bwMode="auto">
          <a:xfrm>
            <a:off x="6998191" y="4851458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99A46119-8F1E-413F-0662-35F26C0B5237}"/>
              </a:ext>
            </a:extLst>
          </p:cNvPr>
          <p:cNvSpPr/>
          <p:nvPr/>
        </p:nvSpPr>
        <p:spPr bwMode="auto">
          <a:xfrm>
            <a:off x="7269451" y="4888638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459B2DB8-CB32-7ADF-BE14-CC2CBFFAE8FC}"/>
              </a:ext>
            </a:extLst>
          </p:cNvPr>
          <p:cNvSpPr/>
          <p:nvPr/>
        </p:nvSpPr>
        <p:spPr bwMode="auto">
          <a:xfrm>
            <a:off x="7561937" y="4888638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706BDE69-93F1-0C00-906D-695E0A782662}"/>
              </a:ext>
            </a:extLst>
          </p:cNvPr>
          <p:cNvSpPr/>
          <p:nvPr/>
        </p:nvSpPr>
        <p:spPr bwMode="auto">
          <a:xfrm>
            <a:off x="7817244" y="4934446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D698A756-F190-672C-8174-5B9D17052F3D}"/>
              </a:ext>
            </a:extLst>
          </p:cNvPr>
          <p:cNvSpPr/>
          <p:nvPr/>
        </p:nvSpPr>
        <p:spPr bwMode="auto">
          <a:xfrm>
            <a:off x="8109730" y="5010176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6567309-D323-8183-4E07-AB30FC8BF44B}"/>
              </a:ext>
            </a:extLst>
          </p:cNvPr>
          <p:cNvSpPr/>
          <p:nvPr/>
        </p:nvSpPr>
        <p:spPr bwMode="auto">
          <a:xfrm>
            <a:off x="8364669" y="5089019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C9D6C5ED-525A-E7D9-7231-B7648308BE15}"/>
              </a:ext>
            </a:extLst>
          </p:cNvPr>
          <p:cNvSpPr/>
          <p:nvPr/>
        </p:nvSpPr>
        <p:spPr bwMode="auto">
          <a:xfrm>
            <a:off x="8655668" y="5118407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203634C0-FD9A-A147-25C5-067F2D8CF690}"/>
              </a:ext>
            </a:extLst>
          </p:cNvPr>
          <p:cNvSpPr/>
          <p:nvPr/>
        </p:nvSpPr>
        <p:spPr bwMode="auto">
          <a:xfrm>
            <a:off x="8912646" y="5129339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05865124-DA60-D3DD-0861-C1C4A1DE281C}"/>
              </a:ext>
            </a:extLst>
          </p:cNvPr>
          <p:cNvSpPr/>
          <p:nvPr/>
        </p:nvSpPr>
        <p:spPr bwMode="auto">
          <a:xfrm>
            <a:off x="9179720" y="5219695"/>
            <a:ext cx="129940" cy="129940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xmlns="" id="{B49545AD-3B3A-D8D7-FFFC-D80FA379B35C}"/>
              </a:ext>
            </a:extLst>
          </p:cNvPr>
          <p:cNvSpPr/>
          <p:nvPr/>
        </p:nvSpPr>
        <p:spPr bwMode="auto">
          <a:xfrm>
            <a:off x="2348817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xmlns="" id="{FA005BA6-F613-6499-18C0-2A2C4BCA5A14}"/>
              </a:ext>
            </a:extLst>
          </p:cNvPr>
          <p:cNvSpPr/>
          <p:nvPr/>
        </p:nvSpPr>
        <p:spPr bwMode="auto">
          <a:xfrm>
            <a:off x="3470576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xmlns="" id="{256B7B9F-90DC-DA86-1DE8-013B12061A10}"/>
              </a:ext>
            </a:extLst>
          </p:cNvPr>
          <p:cNvSpPr/>
          <p:nvPr/>
        </p:nvSpPr>
        <p:spPr bwMode="auto">
          <a:xfrm>
            <a:off x="3752382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xmlns="" id="{721A452C-EAE7-2C62-BC8C-0A527B9EA80E}"/>
              </a:ext>
            </a:extLst>
          </p:cNvPr>
          <p:cNvSpPr/>
          <p:nvPr/>
        </p:nvSpPr>
        <p:spPr bwMode="auto">
          <a:xfrm>
            <a:off x="4277791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xmlns="" id="{DFE2761A-A7B7-D7B5-F4AF-EF3BC1EFA69C}"/>
              </a:ext>
            </a:extLst>
          </p:cNvPr>
          <p:cNvSpPr/>
          <p:nvPr/>
        </p:nvSpPr>
        <p:spPr bwMode="auto">
          <a:xfrm>
            <a:off x="4545772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xmlns="" id="{35023FC9-D1CE-8194-2DB3-7D4EC779AB44}"/>
              </a:ext>
            </a:extLst>
          </p:cNvPr>
          <p:cNvSpPr/>
          <p:nvPr/>
        </p:nvSpPr>
        <p:spPr bwMode="auto">
          <a:xfrm>
            <a:off x="4835599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B8276A40-AC4B-CFD8-CFBC-7675D5C52D71}"/>
              </a:ext>
            </a:extLst>
          </p:cNvPr>
          <p:cNvSpPr/>
          <p:nvPr/>
        </p:nvSpPr>
        <p:spPr bwMode="auto">
          <a:xfrm>
            <a:off x="5094779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xmlns="" id="{0A7563F4-4385-0B22-66A4-618DA6D16BDB}"/>
              </a:ext>
            </a:extLst>
          </p:cNvPr>
          <p:cNvSpPr/>
          <p:nvPr/>
        </p:nvSpPr>
        <p:spPr bwMode="auto">
          <a:xfrm>
            <a:off x="5363799" y="2115868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2DD6BC2B-E641-01CF-1B99-4EB99ECF843D}"/>
              </a:ext>
            </a:extLst>
          </p:cNvPr>
          <p:cNvSpPr/>
          <p:nvPr/>
        </p:nvSpPr>
        <p:spPr bwMode="auto">
          <a:xfrm rot="10800000">
            <a:off x="2641736" y="2116928"/>
            <a:ext cx="129109" cy="111301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D5E5D00D-BCBA-34FC-E017-FB66539BC26E}"/>
              </a:ext>
            </a:extLst>
          </p:cNvPr>
          <p:cNvSpPr/>
          <p:nvPr/>
        </p:nvSpPr>
        <p:spPr bwMode="auto">
          <a:xfrm rot="10800000">
            <a:off x="2907674" y="2116928"/>
            <a:ext cx="129109" cy="111301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Star: 5 Points 84">
            <a:extLst>
              <a:ext uri="{FF2B5EF4-FFF2-40B4-BE49-F238E27FC236}">
                <a16:creationId xmlns:a16="http://schemas.microsoft.com/office/drawing/2014/main" xmlns="" id="{92D91FC3-89CF-39B4-4E9E-9D5929D6ABD4}"/>
              </a:ext>
            </a:extLst>
          </p:cNvPr>
          <p:cNvSpPr/>
          <p:nvPr/>
        </p:nvSpPr>
        <p:spPr bwMode="auto">
          <a:xfrm>
            <a:off x="2365330" y="1652768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Star: 5 Points 85">
            <a:extLst>
              <a:ext uri="{FF2B5EF4-FFF2-40B4-BE49-F238E27FC236}">
                <a16:creationId xmlns:a16="http://schemas.microsoft.com/office/drawing/2014/main" xmlns="" id="{65B3DE92-7867-43A8-296B-DAF0A55D1B30}"/>
              </a:ext>
            </a:extLst>
          </p:cNvPr>
          <p:cNvSpPr/>
          <p:nvPr/>
        </p:nvSpPr>
        <p:spPr bwMode="auto">
          <a:xfrm>
            <a:off x="3716981" y="1652768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Star: 5 Points 86">
            <a:extLst>
              <a:ext uri="{FF2B5EF4-FFF2-40B4-BE49-F238E27FC236}">
                <a16:creationId xmlns:a16="http://schemas.microsoft.com/office/drawing/2014/main" xmlns="" id="{DC86FE21-CEF3-FD14-9DD7-36A1B7A3B65C}"/>
              </a:ext>
            </a:extLst>
          </p:cNvPr>
          <p:cNvSpPr/>
          <p:nvPr/>
        </p:nvSpPr>
        <p:spPr bwMode="auto">
          <a:xfrm>
            <a:off x="4266145" y="1652768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Star: 5 Points 87">
            <a:extLst>
              <a:ext uri="{FF2B5EF4-FFF2-40B4-BE49-F238E27FC236}">
                <a16:creationId xmlns:a16="http://schemas.microsoft.com/office/drawing/2014/main" xmlns="" id="{26EEF8D7-4203-7832-6595-A711CC408794}"/>
              </a:ext>
            </a:extLst>
          </p:cNvPr>
          <p:cNvSpPr/>
          <p:nvPr/>
        </p:nvSpPr>
        <p:spPr bwMode="auto">
          <a:xfrm>
            <a:off x="5096398" y="1652768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Star: 5 Points 88">
            <a:extLst>
              <a:ext uri="{FF2B5EF4-FFF2-40B4-BE49-F238E27FC236}">
                <a16:creationId xmlns:a16="http://schemas.microsoft.com/office/drawing/2014/main" xmlns="" id="{491181BC-9C50-6BEB-3E41-14781FF875E8}"/>
              </a:ext>
            </a:extLst>
          </p:cNvPr>
          <p:cNvSpPr/>
          <p:nvPr/>
        </p:nvSpPr>
        <p:spPr bwMode="auto">
          <a:xfrm>
            <a:off x="5357197" y="1652768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Flowchart: Decision 90">
            <a:extLst>
              <a:ext uri="{FF2B5EF4-FFF2-40B4-BE49-F238E27FC236}">
                <a16:creationId xmlns:a16="http://schemas.microsoft.com/office/drawing/2014/main" xmlns="" id="{D79DD610-27FF-463F-0F28-1FB2926F97E1}"/>
              </a:ext>
            </a:extLst>
          </p:cNvPr>
          <p:cNvSpPr/>
          <p:nvPr/>
        </p:nvSpPr>
        <p:spPr bwMode="auto">
          <a:xfrm>
            <a:off x="3158074" y="1815682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Flowchart: Decision 91">
            <a:extLst>
              <a:ext uri="{FF2B5EF4-FFF2-40B4-BE49-F238E27FC236}">
                <a16:creationId xmlns:a16="http://schemas.microsoft.com/office/drawing/2014/main" xmlns="" id="{2C8794A8-3B5A-0F7D-39F3-1A7C8911ED3B}"/>
              </a:ext>
            </a:extLst>
          </p:cNvPr>
          <p:cNvSpPr/>
          <p:nvPr/>
        </p:nvSpPr>
        <p:spPr bwMode="auto">
          <a:xfrm>
            <a:off x="3712109" y="1815682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Flowchart: Decision 92">
            <a:extLst>
              <a:ext uri="{FF2B5EF4-FFF2-40B4-BE49-F238E27FC236}">
                <a16:creationId xmlns:a16="http://schemas.microsoft.com/office/drawing/2014/main" xmlns="" id="{B8C2DAA5-B8F5-2059-27F7-2891D0984566}"/>
              </a:ext>
            </a:extLst>
          </p:cNvPr>
          <p:cNvSpPr/>
          <p:nvPr/>
        </p:nvSpPr>
        <p:spPr bwMode="auto">
          <a:xfrm>
            <a:off x="4004073" y="1815682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Flowchart: Decision 93">
            <a:extLst>
              <a:ext uri="{FF2B5EF4-FFF2-40B4-BE49-F238E27FC236}">
                <a16:creationId xmlns:a16="http://schemas.microsoft.com/office/drawing/2014/main" xmlns="" id="{4AAA92D6-4612-5F6E-3608-D9F90335AB2E}"/>
              </a:ext>
            </a:extLst>
          </p:cNvPr>
          <p:cNvSpPr/>
          <p:nvPr/>
        </p:nvSpPr>
        <p:spPr bwMode="auto">
          <a:xfrm>
            <a:off x="4254685" y="1815682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Flowchart: Decision 94">
            <a:extLst>
              <a:ext uri="{FF2B5EF4-FFF2-40B4-BE49-F238E27FC236}">
                <a16:creationId xmlns:a16="http://schemas.microsoft.com/office/drawing/2014/main" xmlns="" id="{96D4EDB0-0300-37B8-165E-C36385AEB8CF}"/>
              </a:ext>
            </a:extLst>
          </p:cNvPr>
          <p:cNvSpPr/>
          <p:nvPr/>
        </p:nvSpPr>
        <p:spPr bwMode="auto">
          <a:xfrm>
            <a:off x="6699728" y="1815682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Flowchart: Decision 95">
            <a:extLst>
              <a:ext uri="{FF2B5EF4-FFF2-40B4-BE49-F238E27FC236}">
                <a16:creationId xmlns:a16="http://schemas.microsoft.com/office/drawing/2014/main" xmlns="" id="{3FDA822C-4A7C-8ACF-56FF-A85C7B813950}"/>
              </a:ext>
            </a:extLst>
          </p:cNvPr>
          <p:cNvSpPr/>
          <p:nvPr/>
        </p:nvSpPr>
        <p:spPr bwMode="auto">
          <a:xfrm>
            <a:off x="8889301" y="1815682"/>
            <a:ext cx="176629" cy="133339"/>
          </a:xfrm>
          <a:prstGeom prst="flowChartDecision">
            <a:avLst/>
          </a:prstGeom>
          <a:solidFill>
            <a:schemeClr val="bg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Star: 5 Points 96">
            <a:extLst>
              <a:ext uri="{FF2B5EF4-FFF2-40B4-BE49-F238E27FC236}">
                <a16:creationId xmlns:a16="http://schemas.microsoft.com/office/drawing/2014/main" xmlns="" id="{D3FCF59E-1285-D6F8-B7B4-6F51BC884A00}"/>
              </a:ext>
            </a:extLst>
          </p:cNvPr>
          <p:cNvSpPr/>
          <p:nvPr/>
        </p:nvSpPr>
        <p:spPr bwMode="auto">
          <a:xfrm>
            <a:off x="8917182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xmlns="" id="{0AEE9B57-51DB-A018-741B-1BFA827F2030}"/>
              </a:ext>
            </a:extLst>
          </p:cNvPr>
          <p:cNvSpPr/>
          <p:nvPr/>
        </p:nvSpPr>
        <p:spPr bwMode="auto">
          <a:xfrm>
            <a:off x="8071183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xmlns="" id="{2FCD5AF8-385E-4E89-2EE4-1605DD15B0DC}"/>
              </a:ext>
            </a:extLst>
          </p:cNvPr>
          <p:cNvSpPr/>
          <p:nvPr/>
        </p:nvSpPr>
        <p:spPr bwMode="auto">
          <a:xfrm>
            <a:off x="7812003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xmlns="" id="{C22DE4BA-682C-333E-4620-DA03ADB38D1B}"/>
              </a:ext>
            </a:extLst>
          </p:cNvPr>
          <p:cNvSpPr/>
          <p:nvPr/>
        </p:nvSpPr>
        <p:spPr bwMode="auto">
          <a:xfrm>
            <a:off x="6729129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xmlns="" id="{8AA0FE9C-23B0-C851-2E30-54AAB6E95136}"/>
              </a:ext>
            </a:extLst>
          </p:cNvPr>
          <p:cNvSpPr/>
          <p:nvPr/>
        </p:nvSpPr>
        <p:spPr bwMode="auto">
          <a:xfrm>
            <a:off x="6173674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xmlns="" id="{77C62F1F-6FF0-ADC2-8F5F-374240D2DD98}"/>
              </a:ext>
            </a:extLst>
          </p:cNvPr>
          <p:cNvSpPr/>
          <p:nvPr/>
        </p:nvSpPr>
        <p:spPr bwMode="auto">
          <a:xfrm>
            <a:off x="3744107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xmlns="" id="{A44A94D5-42D6-14C2-7C5D-5282682ADE55}"/>
              </a:ext>
            </a:extLst>
          </p:cNvPr>
          <p:cNvSpPr/>
          <p:nvPr/>
        </p:nvSpPr>
        <p:spPr bwMode="auto">
          <a:xfrm>
            <a:off x="3187610" y="1952151"/>
            <a:ext cx="152400" cy="152400"/>
          </a:xfrm>
          <a:prstGeom prst="star5">
            <a:avLst>
              <a:gd name="adj" fmla="val 22822"/>
              <a:gd name="hf" fmla="val 105146"/>
              <a:gd name="vf" fmla="val 110557"/>
            </a:avLst>
          </a:pr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0498465D-1400-887A-AB9C-7C2831DB3D42}"/>
              </a:ext>
            </a:extLst>
          </p:cNvPr>
          <p:cNvSpPr/>
          <p:nvPr/>
        </p:nvSpPr>
        <p:spPr bwMode="auto">
          <a:xfrm>
            <a:off x="2306091" y="2267275"/>
            <a:ext cx="238989" cy="1489487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F9A58819-8369-84A4-0814-1707A51E1CB2}"/>
              </a:ext>
            </a:extLst>
          </p:cNvPr>
          <p:cNvSpPr/>
          <p:nvPr/>
        </p:nvSpPr>
        <p:spPr bwMode="auto">
          <a:xfrm>
            <a:off x="2578743" y="2267275"/>
            <a:ext cx="238989" cy="21080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FAF1CAFD-6851-4272-7826-2DE2D3897627}"/>
              </a:ext>
            </a:extLst>
          </p:cNvPr>
          <p:cNvSpPr/>
          <p:nvPr/>
        </p:nvSpPr>
        <p:spPr bwMode="auto">
          <a:xfrm>
            <a:off x="2845443" y="2267275"/>
            <a:ext cx="238989" cy="215380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7953397E-49B9-08D9-EE11-D1FC24D38608}"/>
              </a:ext>
            </a:extLst>
          </p:cNvPr>
          <p:cNvSpPr/>
          <p:nvPr/>
        </p:nvSpPr>
        <p:spPr bwMode="auto">
          <a:xfrm>
            <a:off x="3119763" y="2267275"/>
            <a:ext cx="238989" cy="25271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xmlns="" id="{258648CD-CDF0-298C-60A5-220153D8F302}"/>
              </a:ext>
            </a:extLst>
          </p:cNvPr>
          <p:cNvSpPr/>
          <p:nvPr/>
        </p:nvSpPr>
        <p:spPr bwMode="auto">
          <a:xfrm>
            <a:off x="3408019" y="2267275"/>
            <a:ext cx="238989" cy="255004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CA38BC72-8CBE-00A9-DE37-F458AE246370}"/>
              </a:ext>
            </a:extLst>
          </p:cNvPr>
          <p:cNvSpPr/>
          <p:nvPr/>
        </p:nvSpPr>
        <p:spPr bwMode="auto">
          <a:xfrm>
            <a:off x="3691263" y="2267275"/>
            <a:ext cx="238989" cy="259576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xmlns="" id="{26FCA58A-99BF-11F9-114F-14A0A9B88935}"/>
              </a:ext>
            </a:extLst>
          </p:cNvPr>
          <p:cNvSpPr/>
          <p:nvPr/>
        </p:nvSpPr>
        <p:spPr bwMode="auto">
          <a:xfrm>
            <a:off x="3965583" y="2267275"/>
            <a:ext cx="238989" cy="27557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A8AB1476-4777-4B29-57BA-0B8920D2A3D8}"/>
              </a:ext>
            </a:extLst>
          </p:cNvPr>
          <p:cNvSpPr/>
          <p:nvPr/>
        </p:nvSpPr>
        <p:spPr bwMode="auto">
          <a:xfrm>
            <a:off x="4232283" y="2267275"/>
            <a:ext cx="238989" cy="27557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47F75DAF-0FDB-28E7-F411-614EF0BA8A7D}"/>
              </a:ext>
            </a:extLst>
          </p:cNvPr>
          <p:cNvSpPr/>
          <p:nvPr/>
        </p:nvSpPr>
        <p:spPr bwMode="auto">
          <a:xfrm>
            <a:off x="4506603" y="2267275"/>
            <a:ext cx="238989" cy="27938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3C4E9F81-45B8-F420-D887-7AAFA12E3D13}"/>
              </a:ext>
            </a:extLst>
          </p:cNvPr>
          <p:cNvSpPr/>
          <p:nvPr/>
        </p:nvSpPr>
        <p:spPr bwMode="auto">
          <a:xfrm>
            <a:off x="4788543" y="2267275"/>
            <a:ext cx="238989" cy="291580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E57BA169-4101-D0FE-98A1-46F73203C4D7}"/>
              </a:ext>
            </a:extLst>
          </p:cNvPr>
          <p:cNvSpPr/>
          <p:nvPr/>
        </p:nvSpPr>
        <p:spPr bwMode="auto">
          <a:xfrm>
            <a:off x="5055243" y="2267275"/>
            <a:ext cx="238989" cy="29843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D037D480-0BAD-70A9-DE7C-6D549D813B98}"/>
              </a:ext>
            </a:extLst>
          </p:cNvPr>
          <p:cNvSpPr/>
          <p:nvPr/>
        </p:nvSpPr>
        <p:spPr bwMode="auto">
          <a:xfrm>
            <a:off x="5321943" y="2267275"/>
            <a:ext cx="238989" cy="2984383"/>
          </a:xfrm>
          <a:prstGeom prst="rect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FFE778D2-4497-416C-CFE2-E4F86FDAD5C8}"/>
              </a:ext>
            </a:extLst>
          </p:cNvPr>
          <p:cNvSpPr/>
          <p:nvPr/>
        </p:nvSpPr>
        <p:spPr bwMode="auto">
          <a:xfrm>
            <a:off x="5588643" y="2267275"/>
            <a:ext cx="238989" cy="143752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96B278DD-A715-C944-4D2F-5DAE7004508A}"/>
              </a:ext>
            </a:extLst>
          </p:cNvPr>
          <p:cNvSpPr/>
          <p:nvPr/>
        </p:nvSpPr>
        <p:spPr bwMode="auto">
          <a:xfrm>
            <a:off x="5847723" y="2267275"/>
            <a:ext cx="238989" cy="229096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7AF4602-06C1-891D-617C-28A02BFC0023}"/>
              </a:ext>
            </a:extLst>
          </p:cNvPr>
          <p:cNvSpPr/>
          <p:nvPr/>
        </p:nvSpPr>
        <p:spPr bwMode="auto">
          <a:xfrm>
            <a:off x="6122043" y="2267275"/>
            <a:ext cx="238989" cy="252718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DC02F84E-160F-E753-85F6-ACE6D63E70BB}"/>
              </a:ext>
            </a:extLst>
          </p:cNvPr>
          <p:cNvSpPr/>
          <p:nvPr/>
        </p:nvSpPr>
        <p:spPr bwMode="auto">
          <a:xfrm>
            <a:off x="6396363" y="2267275"/>
            <a:ext cx="238989" cy="252718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D18480C3-E2E0-B56D-1D0E-B547616452C4}"/>
              </a:ext>
            </a:extLst>
          </p:cNvPr>
          <p:cNvSpPr/>
          <p:nvPr/>
        </p:nvSpPr>
        <p:spPr bwMode="auto">
          <a:xfrm>
            <a:off x="6663063" y="2267275"/>
            <a:ext cx="238989" cy="252718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DF1B0116-A3F6-5041-0525-2294765AA151}"/>
              </a:ext>
            </a:extLst>
          </p:cNvPr>
          <p:cNvSpPr/>
          <p:nvPr/>
        </p:nvSpPr>
        <p:spPr bwMode="auto">
          <a:xfrm>
            <a:off x="6929763" y="2267275"/>
            <a:ext cx="238989" cy="252718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C3DAC2CD-DBCF-D285-25C4-3C874C514B49}"/>
              </a:ext>
            </a:extLst>
          </p:cNvPr>
          <p:cNvSpPr/>
          <p:nvPr/>
        </p:nvSpPr>
        <p:spPr bwMode="auto">
          <a:xfrm>
            <a:off x="7204083" y="2267275"/>
            <a:ext cx="238989" cy="257290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0F1EFEF7-05D2-770A-96C2-23444AE6F93C}"/>
              </a:ext>
            </a:extLst>
          </p:cNvPr>
          <p:cNvSpPr/>
          <p:nvPr/>
        </p:nvSpPr>
        <p:spPr bwMode="auto">
          <a:xfrm>
            <a:off x="7478403" y="2267275"/>
            <a:ext cx="238989" cy="257290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65AF4B3C-5049-5A0B-1627-E5E0D741B815}"/>
              </a:ext>
            </a:extLst>
          </p:cNvPr>
          <p:cNvSpPr/>
          <p:nvPr/>
        </p:nvSpPr>
        <p:spPr bwMode="auto">
          <a:xfrm>
            <a:off x="7752723" y="2267275"/>
            <a:ext cx="238989" cy="261862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EBFA873B-4921-FD97-DFE8-4D1D350C1F5F}"/>
              </a:ext>
            </a:extLst>
          </p:cNvPr>
          <p:cNvSpPr/>
          <p:nvPr/>
        </p:nvSpPr>
        <p:spPr bwMode="auto">
          <a:xfrm>
            <a:off x="8027043" y="2267275"/>
            <a:ext cx="238989" cy="268720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836F4D46-B7AA-928D-3A6F-90406A69AEA5}"/>
              </a:ext>
            </a:extLst>
          </p:cNvPr>
          <p:cNvSpPr/>
          <p:nvPr/>
        </p:nvSpPr>
        <p:spPr bwMode="auto">
          <a:xfrm>
            <a:off x="8308983" y="2267275"/>
            <a:ext cx="238989" cy="276340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4503DB02-4DBD-A248-8BC3-E3F6FE2FA713}"/>
              </a:ext>
            </a:extLst>
          </p:cNvPr>
          <p:cNvSpPr/>
          <p:nvPr/>
        </p:nvSpPr>
        <p:spPr bwMode="auto">
          <a:xfrm>
            <a:off x="8583303" y="2267275"/>
            <a:ext cx="238989" cy="280912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758D8704-13FA-F0E5-D5B3-1F972445EEE7}"/>
              </a:ext>
            </a:extLst>
          </p:cNvPr>
          <p:cNvSpPr/>
          <p:nvPr/>
        </p:nvSpPr>
        <p:spPr bwMode="auto">
          <a:xfrm>
            <a:off x="8850003" y="2267275"/>
            <a:ext cx="238989" cy="280912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BD9E4869-E186-3710-C60E-1C822EF98659}"/>
              </a:ext>
            </a:extLst>
          </p:cNvPr>
          <p:cNvSpPr/>
          <p:nvPr/>
        </p:nvSpPr>
        <p:spPr bwMode="auto">
          <a:xfrm>
            <a:off x="9124323" y="2267275"/>
            <a:ext cx="238989" cy="2908183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753EAA7-4203-05B2-5772-67B5831537AE}"/>
              </a:ext>
            </a:extLst>
          </p:cNvPr>
          <p:cNvGrpSpPr/>
          <p:nvPr/>
        </p:nvGrpSpPr>
        <p:grpSpPr>
          <a:xfrm>
            <a:off x="2254658" y="2254368"/>
            <a:ext cx="7162800" cy="1507144"/>
            <a:chOff x="2254658" y="2451010"/>
            <a:chExt cx="7162800" cy="150714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300EF9A-B845-FEAA-264E-3D47CCA64110}"/>
                </a:ext>
              </a:extLst>
            </p:cNvPr>
            <p:cNvCxnSpPr/>
            <p:nvPr/>
          </p:nvCxnSpPr>
          <p:spPr bwMode="auto">
            <a:xfrm flipH="1">
              <a:off x="2254658" y="2451010"/>
              <a:ext cx="7162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FF40B6F-DD2C-FA3F-1029-46A5FA3DC781}"/>
                </a:ext>
              </a:extLst>
            </p:cNvPr>
            <p:cNvCxnSpPr/>
            <p:nvPr/>
          </p:nvCxnSpPr>
          <p:spPr bwMode="auto">
            <a:xfrm flipH="1">
              <a:off x="2254658" y="3958154"/>
              <a:ext cx="71628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1C42AA3-830F-566F-311F-73269432D91A}"/>
              </a:ext>
            </a:extLst>
          </p:cNvPr>
          <p:cNvSpPr/>
          <p:nvPr/>
        </p:nvSpPr>
        <p:spPr bwMode="auto">
          <a:xfrm rot="10800000">
            <a:off x="5627243" y="2124726"/>
            <a:ext cx="129109" cy="111301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xmlns="" id="{30EF10A7-2B4E-F683-6E93-9C8DF77C0F29}"/>
              </a:ext>
            </a:extLst>
          </p:cNvPr>
          <p:cNvSpPr/>
          <p:nvPr/>
        </p:nvSpPr>
        <p:spPr bwMode="auto">
          <a:xfrm rot="10800000">
            <a:off x="6462930" y="2116569"/>
            <a:ext cx="129109" cy="111301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F54F0A8-BE89-B6A3-96D3-2217C373F1BA}"/>
              </a:ext>
            </a:extLst>
          </p:cNvPr>
          <p:cNvSpPr txBox="1"/>
          <p:nvPr/>
        </p:nvSpPr>
        <p:spPr bwMode="auto">
          <a:xfrm>
            <a:off x="603857" y="5544054"/>
            <a:ext cx="90912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CR 100% (22/22) in patients off study treatment</a:t>
            </a:r>
          </a:p>
          <a:p>
            <a:pPr marL="742950" lvl="1" indent="-285750">
              <a:spcBef>
                <a:spcPct val="50000"/>
              </a:spcBef>
              <a:buFont typeface="Calibri" panose="020F0502020204030204" pitchFamily="34" charset="0"/>
              <a:buChar char="–"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Including all 7 </a:t>
            </a:r>
            <a:r>
              <a:rPr lang="en-US" b="0" dirty="0" err="1">
                <a:solidFill>
                  <a:schemeClr val="bg1"/>
                </a:solidFill>
                <a:latin typeface="Calibri" panose="020F0502020204030204" pitchFamily="34" charset="0"/>
              </a:rPr>
              <a:t>blastoid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, all 6 </a:t>
            </a:r>
            <a:r>
              <a:rPr lang="en-US" b="0" i="1" dirty="0">
                <a:solidFill>
                  <a:schemeClr val="bg1"/>
                </a:solidFill>
                <a:latin typeface="Calibri" panose="020F0502020204030204" pitchFamily="34" charset="0"/>
              </a:rPr>
              <a:t>TP53-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mutated, all 5 post-BTKi, and all 8 refractory patients</a:t>
            </a:r>
          </a:p>
        </p:txBody>
      </p:sp>
    </p:spTree>
    <p:extLst>
      <p:ext uri="{BB962C8B-B14F-4D97-AF65-F5344CB8AC3E}">
        <p14:creationId xmlns:p14="http://schemas.microsoft.com/office/powerpoint/2010/main" val="34754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3DDC646D-8D79-2CC7-DAA9-EEFCC967B592}"/>
              </a:ext>
            </a:extLst>
          </p:cNvPr>
          <p:cNvSpPr/>
          <p:nvPr/>
        </p:nvSpPr>
        <p:spPr bwMode="auto">
          <a:xfrm>
            <a:off x="2946403" y="5020473"/>
            <a:ext cx="736882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DD6C8555-4D26-D96A-0615-D6059633DF33}"/>
              </a:ext>
            </a:extLst>
          </p:cNvPr>
          <p:cNvSpPr/>
          <p:nvPr/>
        </p:nvSpPr>
        <p:spPr bwMode="auto">
          <a:xfrm>
            <a:off x="2946403" y="5190440"/>
            <a:ext cx="689542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D1F9EF99-C7BF-92A6-32D0-48585D8D9F1C}"/>
              </a:ext>
            </a:extLst>
          </p:cNvPr>
          <p:cNvSpPr/>
          <p:nvPr/>
        </p:nvSpPr>
        <p:spPr bwMode="auto">
          <a:xfrm>
            <a:off x="2946403" y="5344231"/>
            <a:ext cx="663572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DF72213C-6C44-B98C-B36C-94FB48808964}"/>
              </a:ext>
            </a:extLst>
          </p:cNvPr>
          <p:cNvSpPr/>
          <p:nvPr/>
        </p:nvSpPr>
        <p:spPr bwMode="auto">
          <a:xfrm>
            <a:off x="2946403" y="5641005"/>
            <a:ext cx="283242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F3281261-8568-C008-B9A8-26AC7CD24E2F}"/>
              </a:ext>
            </a:extLst>
          </p:cNvPr>
          <p:cNvSpPr/>
          <p:nvPr/>
        </p:nvSpPr>
        <p:spPr bwMode="auto">
          <a:xfrm>
            <a:off x="2946403" y="5477641"/>
            <a:ext cx="283242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xmlns="" id="{E2651E58-229D-7C8E-0830-2A88B65B80F1}"/>
              </a:ext>
            </a:extLst>
          </p:cNvPr>
          <p:cNvSpPr/>
          <p:nvPr/>
        </p:nvSpPr>
        <p:spPr bwMode="auto">
          <a:xfrm>
            <a:off x="2946401" y="3546205"/>
            <a:ext cx="3762374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547428D5-74F8-FC0B-586E-FB0CB491F31E}"/>
              </a:ext>
            </a:extLst>
          </p:cNvPr>
          <p:cNvSpPr/>
          <p:nvPr/>
        </p:nvSpPr>
        <p:spPr bwMode="auto">
          <a:xfrm>
            <a:off x="2946401" y="3709718"/>
            <a:ext cx="3108324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67242F33-175C-6904-6385-6E9808722053}"/>
              </a:ext>
            </a:extLst>
          </p:cNvPr>
          <p:cNvSpPr/>
          <p:nvPr/>
        </p:nvSpPr>
        <p:spPr bwMode="auto">
          <a:xfrm>
            <a:off x="2946401" y="3876406"/>
            <a:ext cx="3013074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345C4CDE-6299-393F-1BFD-28A1B1C8745A}"/>
              </a:ext>
            </a:extLst>
          </p:cNvPr>
          <p:cNvSpPr/>
          <p:nvPr/>
        </p:nvSpPr>
        <p:spPr bwMode="auto">
          <a:xfrm>
            <a:off x="2946401" y="4040173"/>
            <a:ext cx="2835274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F0F619D4-CF5A-1310-994B-BB2608B6DBD6}"/>
              </a:ext>
            </a:extLst>
          </p:cNvPr>
          <p:cNvSpPr/>
          <p:nvPr/>
        </p:nvSpPr>
        <p:spPr bwMode="auto">
          <a:xfrm>
            <a:off x="2946401" y="4198668"/>
            <a:ext cx="2368547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F0D5E36A-C36F-4160-3EC6-752CE4701D61}"/>
              </a:ext>
            </a:extLst>
          </p:cNvPr>
          <p:cNvSpPr/>
          <p:nvPr/>
        </p:nvSpPr>
        <p:spPr bwMode="auto">
          <a:xfrm>
            <a:off x="2946402" y="4366944"/>
            <a:ext cx="2320924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F311FD40-2478-81F2-1449-DF1E850B5DFF}"/>
              </a:ext>
            </a:extLst>
          </p:cNvPr>
          <p:cNvSpPr/>
          <p:nvPr/>
        </p:nvSpPr>
        <p:spPr bwMode="auto">
          <a:xfrm>
            <a:off x="2946402" y="4529786"/>
            <a:ext cx="2206623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C3EFDEAF-5939-F5EA-50BE-21FBBB7929B1}"/>
              </a:ext>
            </a:extLst>
          </p:cNvPr>
          <p:cNvSpPr/>
          <p:nvPr/>
        </p:nvSpPr>
        <p:spPr bwMode="auto">
          <a:xfrm>
            <a:off x="2946403" y="4692810"/>
            <a:ext cx="1809748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1B47958D-F28D-5296-888A-36744604AB10}"/>
              </a:ext>
            </a:extLst>
          </p:cNvPr>
          <p:cNvSpPr/>
          <p:nvPr/>
        </p:nvSpPr>
        <p:spPr bwMode="auto">
          <a:xfrm>
            <a:off x="2946403" y="4859316"/>
            <a:ext cx="1476372" cy="95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AC7E2461-7110-F81D-C2D7-3CC790B8ACED}"/>
              </a:ext>
            </a:extLst>
          </p:cNvPr>
          <p:cNvSpPr/>
          <p:nvPr/>
        </p:nvSpPr>
        <p:spPr bwMode="auto">
          <a:xfrm>
            <a:off x="2946399" y="1604613"/>
            <a:ext cx="6126160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09ED1073-A878-8B1B-30BC-CF87E23B987A}"/>
              </a:ext>
            </a:extLst>
          </p:cNvPr>
          <p:cNvSpPr/>
          <p:nvPr/>
        </p:nvSpPr>
        <p:spPr bwMode="auto">
          <a:xfrm>
            <a:off x="2946399" y="1766600"/>
            <a:ext cx="5403851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CAD3BA66-2F4C-CFA9-518E-472C55AA681B}"/>
              </a:ext>
            </a:extLst>
          </p:cNvPr>
          <p:cNvSpPr/>
          <p:nvPr/>
        </p:nvSpPr>
        <p:spPr bwMode="auto">
          <a:xfrm>
            <a:off x="2946400" y="1933186"/>
            <a:ext cx="5006976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E3E5698B-DCEA-0A62-5ACD-EF2932B74D65}"/>
              </a:ext>
            </a:extLst>
          </p:cNvPr>
          <p:cNvSpPr/>
          <p:nvPr/>
        </p:nvSpPr>
        <p:spPr bwMode="auto">
          <a:xfrm>
            <a:off x="2946400" y="2094529"/>
            <a:ext cx="4902200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21A148A7-0AF1-20EC-50EA-F34EBBF58642}"/>
              </a:ext>
            </a:extLst>
          </p:cNvPr>
          <p:cNvSpPr/>
          <p:nvPr/>
        </p:nvSpPr>
        <p:spPr bwMode="auto">
          <a:xfrm>
            <a:off x="2946400" y="2262434"/>
            <a:ext cx="4473575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1BFD4B1A-A22D-8752-89C2-A9681D38DE91}"/>
              </a:ext>
            </a:extLst>
          </p:cNvPr>
          <p:cNvSpPr/>
          <p:nvPr/>
        </p:nvSpPr>
        <p:spPr bwMode="auto">
          <a:xfrm>
            <a:off x="2946400" y="2424058"/>
            <a:ext cx="4448175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75FAC1C3-6699-7AA3-9D07-9935C806E66A}"/>
              </a:ext>
            </a:extLst>
          </p:cNvPr>
          <p:cNvSpPr/>
          <p:nvPr/>
        </p:nvSpPr>
        <p:spPr bwMode="auto">
          <a:xfrm>
            <a:off x="2946400" y="2590054"/>
            <a:ext cx="1932981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BEB652A2-3E04-8754-2A68-E5C3D5165688}"/>
              </a:ext>
            </a:extLst>
          </p:cNvPr>
          <p:cNvSpPr/>
          <p:nvPr/>
        </p:nvSpPr>
        <p:spPr bwMode="auto">
          <a:xfrm>
            <a:off x="2946400" y="2761983"/>
            <a:ext cx="1932981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DB078164-5552-9E1C-C3D2-0ED01490D73E}"/>
              </a:ext>
            </a:extLst>
          </p:cNvPr>
          <p:cNvSpPr/>
          <p:nvPr/>
        </p:nvSpPr>
        <p:spPr bwMode="auto">
          <a:xfrm>
            <a:off x="2946400" y="2921082"/>
            <a:ext cx="1704975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ADCFA3D6-8663-E8F4-A3F4-5E5EDC4A6647}"/>
              </a:ext>
            </a:extLst>
          </p:cNvPr>
          <p:cNvSpPr/>
          <p:nvPr/>
        </p:nvSpPr>
        <p:spPr bwMode="auto">
          <a:xfrm>
            <a:off x="2946401" y="3074692"/>
            <a:ext cx="1632316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xmlns="" id="{E6BEC014-0ABA-C737-9831-E9514CA6BF74}"/>
              </a:ext>
            </a:extLst>
          </p:cNvPr>
          <p:cNvSpPr/>
          <p:nvPr/>
        </p:nvSpPr>
        <p:spPr bwMode="auto">
          <a:xfrm>
            <a:off x="2946401" y="3241408"/>
            <a:ext cx="477698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3A7DB620-539F-FD17-026A-657F053DB0D0}"/>
              </a:ext>
            </a:extLst>
          </p:cNvPr>
          <p:cNvSpPr/>
          <p:nvPr/>
        </p:nvSpPr>
        <p:spPr bwMode="auto">
          <a:xfrm>
            <a:off x="2946401" y="3400157"/>
            <a:ext cx="393699" cy="95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A8FF465-3D65-699D-4ADC-6CEA2EB4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125"/>
            <a:ext cx="10872788" cy="1103313"/>
          </a:xfrm>
        </p:spPr>
        <p:txBody>
          <a:bodyPr/>
          <a:lstStyle/>
          <a:p>
            <a:r>
              <a:rPr lang="en-US" dirty="0"/>
              <a:t>ViPOR: Outcomes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33FB5DCA-AA90-6CE2-7835-8F19139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Reproduced with permission.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367C9D-3FC9-D0A2-0EAE-45644D2F5061}"/>
              </a:ext>
            </a:extLst>
          </p:cNvPr>
          <p:cNvSpPr txBox="1"/>
          <p:nvPr/>
        </p:nvSpPr>
        <p:spPr bwMode="auto">
          <a:xfrm>
            <a:off x="2233927" y="1549400"/>
            <a:ext cx="679993" cy="431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37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57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61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75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81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77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84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39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102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72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114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113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86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92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90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89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94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97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98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100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103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87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109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112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105</a:t>
            </a:r>
          </a:p>
          <a:p>
            <a:pPr algn="r">
              <a:lnSpc>
                <a:spcPct val="88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NCI 115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F383B3-8AC0-ECF0-37AF-81C565463DA3}"/>
              </a:ext>
            </a:extLst>
          </p:cNvPr>
          <p:cNvSpPr txBox="1"/>
          <p:nvPr/>
        </p:nvSpPr>
        <p:spPr bwMode="auto">
          <a:xfrm>
            <a:off x="5962345" y="6025611"/>
            <a:ext cx="4026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DA0D5BF-7E74-BDBE-91D6-D6C40202004B}"/>
              </a:ext>
            </a:extLst>
          </p:cNvPr>
          <p:cNvGrpSpPr/>
          <p:nvPr/>
        </p:nvGrpSpPr>
        <p:grpSpPr>
          <a:xfrm>
            <a:off x="2820218" y="5862296"/>
            <a:ext cx="6683310" cy="276999"/>
            <a:chOff x="2820218" y="5862296"/>
            <a:chExt cx="6683310" cy="2769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12DEB2A-499B-77B1-97D9-174EEE62C681}"/>
                </a:ext>
              </a:extLst>
            </p:cNvPr>
            <p:cNvSpPr txBox="1"/>
            <p:nvPr/>
          </p:nvSpPr>
          <p:spPr bwMode="auto">
            <a:xfrm>
              <a:off x="2820218" y="5862296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854391C-8A2F-3125-9832-7F604F250F66}"/>
                </a:ext>
              </a:extLst>
            </p:cNvPr>
            <p:cNvSpPr txBox="1"/>
            <p:nvPr/>
          </p:nvSpPr>
          <p:spPr bwMode="auto">
            <a:xfrm>
              <a:off x="3888809" y="5862296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A85CBDA-2736-675F-E72B-A7C956E7DC2E}"/>
                </a:ext>
              </a:extLst>
            </p:cNvPr>
            <p:cNvSpPr txBox="1"/>
            <p:nvPr/>
          </p:nvSpPr>
          <p:spPr bwMode="auto">
            <a:xfrm>
              <a:off x="4911777" y="5862296"/>
              <a:ext cx="3417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764A7CE-AA5F-7C01-7317-CA6C515F544C}"/>
                </a:ext>
              </a:extLst>
            </p:cNvPr>
            <p:cNvSpPr txBox="1"/>
            <p:nvPr/>
          </p:nvSpPr>
          <p:spPr bwMode="auto">
            <a:xfrm>
              <a:off x="5980368" y="5862296"/>
              <a:ext cx="3417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A1BB8D-ABFD-28A4-982E-D4D5325FBD19}"/>
                </a:ext>
              </a:extLst>
            </p:cNvPr>
            <p:cNvSpPr txBox="1"/>
            <p:nvPr/>
          </p:nvSpPr>
          <p:spPr bwMode="auto">
            <a:xfrm>
              <a:off x="7030936" y="5862296"/>
              <a:ext cx="3417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FD3844D-CD97-951C-DE98-CED4CE5830D0}"/>
                </a:ext>
              </a:extLst>
            </p:cNvPr>
            <p:cNvSpPr txBox="1"/>
            <p:nvPr/>
          </p:nvSpPr>
          <p:spPr bwMode="auto">
            <a:xfrm>
              <a:off x="8093177" y="5862296"/>
              <a:ext cx="3417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EBE3598-48E7-A807-3F46-9C705AD9004C}"/>
                </a:ext>
              </a:extLst>
            </p:cNvPr>
            <p:cNvSpPr txBox="1"/>
            <p:nvPr/>
          </p:nvSpPr>
          <p:spPr bwMode="auto">
            <a:xfrm>
              <a:off x="9161768" y="5862296"/>
              <a:ext cx="3417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2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36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7C38102-0CA2-F3F3-F5A5-B77304178876}"/>
              </a:ext>
            </a:extLst>
          </p:cNvPr>
          <p:cNvSpPr txBox="1"/>
          <p:nvPr/>
        </p:nvSpPr>
        <p:spPr bwMode="auto">
          <a:xfrm>
            <a:off x="8310249" y="4413221"/>
            <a:ext cx="163974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Complete response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Partial response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Ongoing response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On treatment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Disease progression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Death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315F8126-7905-87BD-0BA7-6DAF9A33341D}"/>
              </a:ext>
            </a:extLst>
          </p:cNvPr>
          <p:cNvSpPr/>
          <p:nvPr/>
        </p:nvSpPr>
        <p:spPr bwMode="auto">
          <a:xfrm rot="10800000">
            <a:off x="8226644" y="5167014"/>
            <a:ext cx="129109" cy="111301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11FE94-197B-5AC5-3527-EB7666FC1B8A}"/>
              </a:ext>
            </a:extLst>
          </p:cNvPr>
          <p:cNvSpPr txBox="1"/>
          <p:nvPr/>
        </p:nvSpPr>
        <p:spPr bwMode="auto">
          <a:xfrm>
            <a:off x="5518347" y="2665561"/>
            <a:ext cx="47243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</a:rPr>
              <a:t>80% (20/25) responses ongoing from 1.3-33.3 mo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12% (3/26) patients relapsed; 2 blastoid and 1 </a:t>
            </a:r>
            <a:r>
              <a:rPr lang="en-US" sz="1400" b="0" i="1" dirty="0">
                <a:solidFill>
                  <a:schemeClr val="bg1"/>
                </a:solidFill>
                <a:latin typeface="Calibri" panose="020F0502020204030204" pitchFamily="34" charset="0"/>
              </a:rPr>
              <a:t>TP53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mutated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12% (3/26) patients died; 2 from COVID-19 and 1 from disease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C38FDCD-9D1D-CCCB-DCA7-4318B45FB565}"/>
              </a:ext>
            </a:extLst>
          </p:cNvPr>
          <p:cNvSpPr/>
          <p:nvPr/>
        </p:nvSpPr>
        <p:spPr bwMode="auto">
          <a:xfrm>
            <a:off x="2946400" y="1562100"/>
            <a:ext cx="6375400" cy="4267200"/>
          </a:xfrm>
          <a:custGeom>
            <a:avLst/>
            <a:gdLst>
              <a:gd name="connsiteX0" fmla="*/ 0 w 6375400"/>
              <a:gd name="connsiteY0" fmla="*/ 0 h 4267200"/>
              <a:gd name="connsiteX1" fmla="*/ 0 w 6375400"/>
              <a:gd name="connsiteY1" fmla="*/ 4267200 h 4267200"/>
              <a:gd name="connsiteX2" fmla="*/ 6375400 w 6375400"/>
              <a:gd name="connsiteY2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5400" h="4267200">
                <a:moveTo>
                  <a:pt x="0" y="0"/>
                </a:moveTo>
                <a:lnTo>
                  <a:pt x="0" y="4267200"/>
                </a:lnTo>
                <a:lnTo>
                  <a:pt x="6375400" y="426720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6902392-23F5-98E3-1A83-FF57BEF53A38}"/>
              </a:ext>
            </a:extLst>
          </p:cNvPr>
          <p:cNvGrpSpPr/>
          <p:nvPr/>
        </p:nvGrpSpPr>
        <p:grpSpPr>
          <a:xfrm>
            <a:off x="2857500" y="1654187"/>
            <a:ext cx="88900" cy="1800213"/>
            <a:chOff x="1986727" y="2316445"/>
            <a:chExt cx="228600" cy="342006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E637150-CDE8-167A-C394-C2170EFD48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62453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F21AD38D-9372-8D92-AEEC-862BE2CF3E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93633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A42F6C4-F633-B9C7-AF75-B962DC05B37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24814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56DB22C-331E-7718-ED8A-E397756BD6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559944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954B615-DC6B-059C-3039-3D9CB5AA93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E12BA8A-150F-FF3F-FD32-B6531FF1B4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54F8361-02B3-BA90-9996-F16EBF8A81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C352893-54DF-3954-64F5-C7323038C6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74DA572-A51A-A660-ECB0-005AD8C037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31644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76BEBF4A-F989-EEA4-7201-7BAA920698C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11290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FFDBE1C5-A2D2-8A3E-181F-D4053BD49C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42470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2C8DC046-779F-0DFF-7CEB-D5EFDA6B43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73651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CFB18EC-4EA0-532F-F22C-185F14704687}"/>
              </a:ext>
            </a:extLst>
          </p:cNvPr>
          <p:cNvGrpSpPr/>
          <p:nvPr/>
        </p:nvGrpSpPr>
        <p:grpSpPr>
          <a:xfrm>
            <a:off x="2857500" y="3595941"/>
            <a:ext cx="88900" cy="2085963"/>
            <a:chOff x="1986727" y="2316445"/>
            <a:chExt cx="228600" cy="396293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0A1E4A6-D57C-1392-561E-76ABFD0D62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62453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274A7A6-FF6C-4AB6-7A05-F72796F5AA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93633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BC36A12-3EE1-D908-74D2-898166859F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24814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E31DCBB-44DF-49F4-9AB7-75F098786E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559944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E3DA224-8DE7-6859-F1E5-9F5584D205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EE685ED-C9B5-542D-6726-0260BE1EEF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58F249E-A16B-DBFC-0033-17C5AF81D8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C2B8675-1F44-D3E3-EB9B-2333EB6EAF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12B6282-59EC-41E3-1441-A32D9983BF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31644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F9A5C06-A71A-900B-FF7D-BDEE1E567D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11290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F0565FDC-26D5-FE9B-B58B-56A308E7DDA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42470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FD27480-CF1C-F7BF-65B0-4936A22328B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73651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5510CC3-38CC-CD2E-FC4A-F11292A013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596757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0BBC341-38FD-39D9-23E5-000FD0EA61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627938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E4916BF-4675-2EF5-FDC5-6196F748D454}"/>
              </a:ext>
            </a:extLst>
          </p:cNvPr>
          <p:cNvGrpSpPr/>
          <p:nvPr/>
        </p:nvGrpSpPr>
        <p:grpSpPr>
          <a:xfrm rot="5400000">
            <a:off x="6091237" y="2674938"/>
            <a:ext cx="79374" cy="6369050"/>
            <a:chOff x="1986727" y="2936338"/>
            <a:chExt cx="228600" cy="187081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6ED8F8C1-923B-8B1E-67F7-2285DDFCED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93633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5DF8A9E0-6014-6989-6793-2BC8FE184B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24814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EEA48C5-4FF6-5A3E-840C-4F37847D7C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559944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2BB60EAB-7089-86E5-31F0-2E04ADE8EE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FE641E5-6902-1287-7AF3-98F7216326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1034BBE-33E6-96CB-F3ED-40CBF7BCB1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C4D77930-DB32-6200-B436-6ED984EE29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7" name="Diamond 56">
            <a:extLst>
              <a:ext uri="{FF2B5EF4-FFF2-40B4-BE49-F238E27FC236}">
                <a16:creationId xmlns:a16="http://schemas.microsoft.com/office/drawing/2014/main" xmlns="" id="{FD8D3C9C-2E9A-31D7-FB96-CAEAE7F60833}"/>
              </a:ext>
            </a:extLst>
          </p:cNvPr>
          <p:cNvSpPr/>
          <p:nvPr/>
        </p:nvSpPr>
        <p:spPr bwMode="auto">
          <a:xfrm>
            <a:off x="8217336" y="4514170"/>
            <a:ext cx="129110" cy="129110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DDC6E41-5C45-208F-259C-075A13841893}"/>
              </a:ext>
            </a:extLst>
          </p:cNvPr>
          <p:cNvSpPr/>
          <p:nvPr/>
        </p:nvSpPr>
        <p:spPr bwMode="auto">
          <a:xfrm>
            <a:off x="8223483" y="4725563"/>
            <a:ext cx="106891" cy="106891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xmlns="" id="{1B759BB3-F5F9-BC44-4A86-682B329E523D}"/>
              </a:ext>
            </a:extLst>
          </p:cNvPr>
          <p:cNvSpPr/>
          <p:nvPr/>
        </p:nvSpPr>
        <p:spPr bwMode="auto">
          <a:xfrm rot="5400000">
            <a:off x="8231005" y="4933861"/>
            <a:ext cx="129109" cy="111301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4B3540BF-64F3-8ABD-5D29-3233083C3036}"/>
              </a:ext>
            </a:extLst>
          </p:cNvPr>
          <p:cNvSpPr/>
          <p:nvPr/>
        </p:nvSpPr>
        <p:spPr bwMode="auto">
          <a:xfrm>
            <a:off x="8231087" y="5366947"/>
            <a:ext cx="115359" cy="115359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Plus Sign 61">
            <a:extLst>
              <a:ext uri="{FF2B5EF4-FFF2-40B4-BE49-F238E27FC236}">
                <a16:creationId xmlns:a16="http://schemas.microsoft.com/office/drawing/2014/main" xmlns="" id="{C3AF33B2-2BF3-DD17-BC9F-73441B0C6361}"/>
              </a:ext>
            </a:extLst>
          </p:cNvPr>
          <p:cNvSpPr/>
          <p:nvPr/>
        </p:nvSpPr>
        <p:spPr bwMode="auto">
          <a:xfrm>
            <a:off x="8203032" y="5543550"/>
            <a:ext cx="172618" cy="162515"/>
          </a:xfrm>
          <a:prstGeom prst="mathPlus">
            <a:avLst>
              <a:gd name="adj1" fmla="val 10083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D967F3ED-7E1A-6D0E-6FCB-62B4E96A592B}"/>
              </a:ext>
            </a:extLst>
          </p:cNvPr>
          <p:cNvSpPr/>
          <p:nvPr/>
        </p:nvSpPr>
        <p:spPr bwMode="auto">
          <a:xfrm>
            <a:off x="3151523" y="1607788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A4B27622-3ED7-815B-AB1A-CC6EF3D0A21C}"/>
              </a:ext>
            </a:extLst>
          </p:cNvPr>
          <p:cNvSpPr/>
          <p:nvPr/>
        </p:nvSpPr>
        <p:spPr bwMode="auto">
          <a:xfrm>
            <a:off x="3438723" y="1936361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160F74B3-41EB-3A65-0990-58A3800BB019}"/>
              </a:ext>
            </a:extLst>
          </p:cNvPr>
          <p:cNvSpPr/>
          <p:nvPr/>
        </p:nvSpPr>
        <p:spPr bwMode="auto">
          <a:xfrm>
            <a:off x="3023793" y="2097704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D6CE932-B4E4-C736-213D-C29FCD965943}"/>
              </a:ext>
            </a:extLst>
          </p:cNvPr>
          <p:cNvSpPr/>
          <p:nvPr/>
        </p:nvSpPr>
        <p:spPr bwMode="auto">
          <a:xfrm>
            <a:off x="3145173" y="2265609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3D35C027-28F9-5BCD-DF20-96C853241BA3}"/>
              </a:ext>
            </a:extLst>
          </p:cNvPr>
          <p:cNvSpPr/>
          <p:nvPr/>
        </p:nvSpPr>
        <p:spPr bwMode="auto">
          <a:xfrm>
            <a:off x="3056273" y="2427233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08587F4-C42E-065D-0EB5-A5D3B1FDD819}"/>
              </a:ext>
            </a:extLst>
          </p:cNvPr>
          <p:cNvSpPr/>
          <p:nvPr/>
        </p:nvSpPr>
        <p:spPr bwMode="auto">
          <a:xfrm>
            <a:off x="3028161" y="2593229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FE8063A-D446-1CC5-DCB0-583FF13D3C8A}"/>
              </a:ext>
            </a:extLst>
          </p:cNvPr>
          <p:cNvSpPr/>
          <p:nvPr/>
        </p:nvSpPr>
        <p:spPr bwMode="auto">
          <a:xfrm>
            <a:off x="3032632" y="2765130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EA58FECB-4BB0-30D6-0A2F-8E7019DA363D}"/>
              </a:ext>
            </a:extLst>
          </p:cNvPr>
          <p:cNvSpPr/>
          <p:nvPr/>
        </p:nvSpPr>
        <p:spPr bwMode="auto">
          <a:xfrm>
            <a:off x="3028161" y="3077867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1A7E607-20E0-4630-F854-B3158EF2E998}"/>
              </a:ext>
            </a:extLst>
          </p:cNvPr>
          <p:cNvSpPr/>
          <p:nvPr/>
        </p:nvSpPr>
        <p:spPr bwMode="auto">
          <a:xfrm>
            <a:off x="3033139" y="3244583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6B1666BB-7F73-90A4-F70A-21C0374FE4F2}"/>
              </a:ext>
            </a:extLst>
          </p:cNvPr>
          <p:cNvSpPr/>
          <p:nvPr/>
        </p:nvSpPr>
        <p:spPr bwMode="auto">
          <a:xfrm>
            <a:off x="3056273" y="3403332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1F2B325-DAA1-AE76-F991-CBF657C46C95}"/>
              </a:ext>
            </a:extLst>
          </p:cNvPr>
          <p:cNvSpPr/>
          <p:nvPr/>
        </p:nvSpPr>
        <p:spPr bwMode="auto">
          <a:xfrm>
            <a:off x="3031380" y="3549380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ECCCC4F-9453-E51F-949C-6EF6D72D129C}"/>
              </a:ext>
            </a:extLst>
          </p:cNvPr>
          <p:cNvSpPr/>
          <p:nvPr/>
        </p:nvSpPr>
        <p:spPr bwMode="auto">
          <a:xfrm>
            <a:off x="3140746" y="3879581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8FAB44B-3001-31D8-D29F-A8BB0D4F1FD1}"/>
              </a:ext>
            </a:extLst>
          </p:cNvPr>
          <p:cNvSpPr/>
          <p:nvPr/>
        </p:nvSpPr>
        <p:spPr bwMode="auto">
          <a:xfrm>
            <a:off x="3142669" y="4043348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B07789CD-E89A-385F-96A3-04EEA8236E0C}"/>
              </a:ext>
            </a:extLst>
          </p:cNvPr>
          <p:cNvSpPr/>
          <p:nvPr/>
        </p:nvSpPr>
        <p:spPr bwMode="auto">
          <a:xfrm>
            <a:off x="3175671" y="4201843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18AF5F6-8F34-75D1-690B-9F267A6916A3}"/>
              </a:ext>
            </a:extLst>
          </p:cNvPr>
          <p:cNvSpPr/>
          <p:nvPr/>
        </p:nvSpPr>
        <p:spPr bwMode="auto">
          <a:xfrm>
            <a:off x="3151523" y="4370119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ADB061B-FAF2-784D-11E0-E6BB53B05C3D}"/>
              </a:ext>
            </a:extLst>
          </p:cNvPr>
          <p:cNvSpPr/>
          <p:nvPr/>
        </p:nvSpPr>
        <p:spPr bwMode="auto">
          <a:xfrm>
            <a:off x="3031711" y="4532961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8196A0BC-EE2E-B464-9687-EE9B3CF09AFA}"/>
              </a:ext>
            </a:extLst>
          </p:cNvPr>
          <p:cNvSpPr/>
          <p:nvPr/>
        </p:nvSpPr>
        <p:spPr bwMode="auto">
          <a:xfrm>
            <a:off x="3031887" y="4695985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4B6BE32B-FEE2-E607-9836-A28A5BEC0CF3}"/>
              </a:ext>
            </a:extLst>
          </p:cNvPr>
          <p:cNvSpPr/>
          <p:nvPr/>
        </p:nvSpPr>
        <p:spPr bwMode="auto">
          <a:xfrm>
            <a:off x="3026613" y="4862491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EA8DDC03-7806-F71A-090D-8DDA288FACCB}"/>
              </a:ext>
            </a:extLst>
          </p:cNvPr>
          <p:cNvSpPr/>
          <p:nvPr/>
        </p:nvSpPr>
        <p:spPr bwMode="auto">
          <a:xfrm>
            <a:off x="3151523" y="5023648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4C758236-18D7-B5AE-685E-027297212E3A}"/>
              </a:ext>
            </a:extLst>
          </p:cNvPr>
          <p:cNvSpPr/>
          <p:nvPr/>
        </p:nvSpPr>
        <p:spPr bwMode="auto">
          <a:xfrm>
            <a:off x="3153446" y="5193615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44AA70A-8F6E-E436-342D-97DD67149065}"/>
              </a:ext>
            </a:extLst>
          </p:cNvPr>
          <p:cNvSpPr/>
          <p:nvPr/>
        </p:nvSpPr>
        <p:spPr bwMode="auto">
          <a:xfrm>
            <a:off x="3046015" y="5347406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317C400-544C-03F2-A667-2AB0FD3CB654}"/>
              </a:ext>
            </a:extLst>
          </p:cNvPr>
          <p:cNvSpPr/>
          <p:nvPr/>
        </p:nvSpPr>
        <p:spPr bwMode="auto">
          <a:xfrm>
            <a:off x="3028161" y="5480816"/>
            <a:ext cx="88900" cy="88900"/>
          </a:xfrm>
          <a:prstGeom prst="rect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xmlns="" id="{AEC4B266-C865-6078-0D28-0F72363F2F9C}"/>
              </a:ext>
            </a:extLst>
          </p:cNvPr>
          <p:cNvSpPr/>
          <p:nvPr/>
        </p:nvSpPr>
        <p:spPr bwMode="auto">
          <a:xfrm>
            <a:off x="3177692" y="5482838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xmlns="" id="{97B1DDBE-C5BB-176D-FA98-7561C691F4C7}"/>
              </a:ext>
            </a:extLst>
          </p:cNvPr>
          <p:cNvSpPr/>
          <p:nvPr/>
        </p:nvSpPr>
        <p:spPr bwMode="auto">
          <a:xfrm>
            <a:off x="3656387" y="5195637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Diamond 86">
            <a:extLst>
              <a:ext uri="{FF2B5EF4-FFF2-40B4-BE49-F238E27FC236}">
                <a16:creationId xmlns:a16="http://schemas.microsoft.com/office/drawing/2014/main" xmlns="" id="{58967713-BCF9-8567-F422-CE1A39049A2D}"/>
              </a:ext>
            </a:extLst>
          </p:cNvPr>
          <p:cNvSpPr/>
          <p:nvPr/>
        </p:nvSpPr>
        <p:spPr bwMode="auto">
          <a:xfrm>
            <a:off x="3640860" y="5025670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Diamond 87">
            <a:extLst>
              <a:ext uri="{FF2B5EF4-FFF2-40B4-BE49-F238E27FC236}">
                <a16:creationId xmlns:a16="http://schemas.microsoft.com/office/drawing/2014/main" xmlns="" id="{1E283082-EE5F-5F2A-7455-C65D48699E83}"/>
              </a:ext>
            </a:extLst>
          </p:cNvPr>
          <p:cNvSpPr/>
          <p:nvPr/>
        </p:nvSpPr>
        <p:spPr bwMode="auto">
          <a:xfrm>
            <a:off x="3683288" y="4864513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Diamond 88">
            <a:extLst>
              <a:ext uri="{FF2B5EF4-FFF2-40B4-BE49-F238E27FC236}">
                <a16:creationId xmlns:a16="http://schemas.microsoft.com/office/drawing/2014/main" xmlns="" id="{466E9309-AFC3-699D-24DB-2CA097EBB9C2}"/>
              </a:ext>
            </a:extLst>
          </p:cNvPr>
          <p:cNvSpPr/>
          <p:nvPr/>
        </p:nvSpPr>
        <p:spPr bwMode="auto">
          <a:xfrm>
            <a:off x="3635950" y="4698007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Diamond 89">
            <a:extLst>
              <a:ext uri="{FF2B5EF4-FFF2-40B4-BE49-F238E27FC236}">
                <a16:creationId xmlns:a16="http://schemas.microsoft.com/office/drawing/2014/main" xmlns="" id="{E07BD14F-076B-EF62-6684-33ADCB5428CB}"/>
              </a:ext>
            </a:extLst>
          </p:cNvPr>
          <p:cNvSpPr/>
          <p:nvPr/>
        </p:nvSpPr>
        <p:spPr bwMode="auto">
          <a:xfrm>
            <a:off x="3635950" y="4534983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Diamond 90">
            <a:extLst>
              <a:ext uri="{FF2B5EF4-FFF2-40B4-BE49-F238E27FC236}">
                <a16:creationId xmlns:a16="http://schemas.microsoft.com/office/drawing/2014/main" xmlns="" id="{98E6725E-F193-62F7-06DF-8A29E6C6CBC7}"/>
              </a:ext>
            </a:extLst>
          </p:cNvPr>
          <p:cNvSpPr/>
          <p:nvPr/>
        </p:nvSpPr>
        <p:spPr bwMode="auto">
          <a:xfrm>
            <a:off x="3645475" y="4372141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Diamond 91">
            <a:extLst>
              <a:ext uri="{FF2B5EF4-FFF2-40B4-BE49-F238E27FC236}">
                <a16:creationId xmlns:a16="http://schemas.microsoft.com/office/drawing/2014/main" xmlns="" id="{75504CA8-2348-1583-3ABD-937975877EE5}"/>
              </a:ext>
            </a:extLst>
          </p:cNvPr>
          <p:cNvSpPr/>
          <p:nvPr/>
        </p:nvSpPr>
        <p:spPr bwMode="auto">
          <a:xfrm>
            <a:off x="3656387" y="4203865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Diamond 92">
            <a:extLst>
              <a:ext uri="{FF2B5EF4-FFF2-40B4-BE49-F238E27FC236}">
                <a16:creationId xmlns:a16="http://schemas.microsoft.com/office/drawing/2014/main" xmlns="" id="{DF47B29C-B607-A31B-DC4F-A14378E9FC12}"/>
              </a:ext>
            </a:extLst>
          </p:cNvPr>
          <p:cNvSpPr/>
          <p:nvPr/>
        </p:nvSpPr>
        <p:spPr bwMode="auto">
          <a:xfrm>
            <a:off x="3635949" y="4045370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Diamond 93">
            <a:extLst>
              <a:ext uri="{FF2B5EF4-FFF2-40B4-BE49-F238E27FC236}">
                <a16:creationId xmlns:a16="http://schemas.microsoft.com/office/drawing/2014/main" xmlns="" id="{8C89C793-38FB-A173-36CF-B1F23A2529D2}"/>
              </a:ext>
            </a:extLst>
          </p:cNvPr>
          <p:cNvSpPr/>
          <p:nvPr/>
        </p:nvSpPr>
        <p:spPr bwMode="auto">
          <a:xfrm>
            <a:off x="3769873" y="3881603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Diamond 94">
            <a:extLst>
              <a:ext uri="{FF2B5EF4-FFF2-40B4-BE49-F238E27FC236}">
                <a16:creationId xmlns:a16="http://schemas.microsoft.com/office/drawing/2014/main" xmlns="" id="{159A32F9-9819-002B-D55E-E9C2F3235845}"/>
              </a:ext>
            </a:extLst>
          </p:cNvPr>
          <p:cNvSpPr/>
          <p:nvPr/>
        </p:nvSpPr>
        <p:spPr bwMode="auto">
          <a:xfrm>
            <a:off x="3687903" y="3551402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Diamond 95">
            <a:extLst>
              <a:ext uri="{FF2B5EF4-FFF2-40B4-BE49-F238E27FC236}">
                <a16:creationId xmlns:a16="http://schemas.microsoft.com/office/drawing/2014/main" xmlns="" id="{FE6EAD22-5B85-FACE-C193-401D235EF19C}"/>
              </a:ext>
            </a:extLst>
          </p:cNvPr>
          <p:cNvSpPr/>
          <p:nvPr/>
        </p:nvSpPr>
        <p:spPr bwMode="auto">
          <a:xfrm>
            <a:off x="3060845" y="3714915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Diamond 96">
            <a:extLst>
              <a:ext uri="{FF2B5EF4-FFF2-40B4-BE49-F238E27FC236}">
                <a16:creationId xmlns:a16="http://schemas.microsoft.com/office/drawing/2014/main" xmlns="" id="{6A92B7CB-A717-E5E3-E38C-F716E00CB75B}"/>
              </a:ext>
            </a:extLst>
          </p:cNvPr>
          <p:cNvSpPr/>
          <p:nvPr/>
        </p:nvSpPr>
        <p:spPr bwMode="auto">
          <a:xfrm>
            <a:off x="3658310" y="3079889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Diamond 97">
            <a:extLst>
              <a:ext uri="{FF2B5EF4-FFF2-40B4-BE49-F238E27FC236}">
                <a16:creationId xmlns:a16="http://schemas.microsoft.com/office/drawing/2014/main" xmlns="" id="{F45294F9-16D1-6960-3F62-3CA8E82158FB}"/>
              </a:ext>
            </a:extLst>
          </p:cNvPr>
          <p:cNvSpPr/>
          <p:nvPr/>
        </p:nvSpPr>
        <p:spPr bwMode="auto">
          <a:xfrm>
            <a:off x="3391620" y="2769173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Diamond 98">
            <a:extLst>
              <a:ext uri="{FF2B5EF4-FFF2-40B4-BE49-F238E27FC236}">
                <a16:creationId xmlns:a16="http://schemas.microsoft.com/office/drawing/2014/main" xmlns="" id="{1EE40BBF-03F0-A9B4-6FB6-7E695C9A39F0}"/>
              </a:ext>
            </a:extLst>
          </p:cNvPr>
          <p:cNvSpPr/>
          <p:nvPr/>
        </p:nvSpPr>
        <p:spPr bwMode="auto">
          <a:xfrm>
            <a:off x="3033253" y="2926279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Diamond 99">
            <a:extLst>
              <a:ext uri="{FF2B5EF4-FFF2-40B4-BE49-F238E27FC236}">
                <a16:creationId xmlns:a16="http://schemas.microsoft.com/office/drawing/2014/main" xmlns="" id="{6FEF5968-620D-A51D-03E4-800107973005}"/>
              </a:ext>
            </a:extLst>
          </p:cNvPr>
          <p:cNvSpPr/>
          <p:nvPr/>
        </p:nvSpPr>
        <p:spPr bwMode="auto">
          <a:xfrm>
            <a:off x="3675202" y="2595251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Diamond 100">
            <a:extLst>
              <a:ext uri="{FF2B5EF4-FFF2-40B4-BE49-F238E27FC236}">
                <a16:creationId xmlns:a16="http://schemas.microsoft.com/office/drawing/2014/main" xmlns="" id="{A2A9E559-8AB8-D5A2-8709-8D635478B288}"/>
              </a:ext>
            </a:extLst>
          </p:cNvPr>
          <p:cNvSpPr/>
          <p:nvPr/>
        </p:nvSpPr>
        <p:spPr bwMode="auto">
          <a:xfrm>
            <a:off x="3769873" y="2429255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xmlns="" id="{75B40E7A-2811-4A03-670B-C507ABAEDE0F}"/>
              </a:ext>
            </a:extLst>
          </p:cNvPr>
          <p:cNvSpPr/>
          <p:nvPr/>
        </p:nvSpPr>
        <p:spPr bwMode="auto">
          <a:xfrm>
            <a:off x="3645475" y="2267631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Diamond 102">
            <a:extLst>
              <a:ext uri="{FF2B5EF4-FFF2-40B4-BE49-F238E27FC236}">
                <a16:creationId xmlns:a16="http://schemas.microsoft.com/office/drawing/2014/main" xmlns="" id="{7FA47E6B-5221-DFB3-E754-F1C50B71469F}"/>
              </a:ext>
            </a:extLst>
          </p:cNvPr>
          <p:cNvSpPr/>
          <p:nvPr/>
        </p:nvSpPr>
        <p:spPr bwMode="auto">
          <a:xfrm>
            <a:off x="3639413" y="2099726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Diamond 103">
            <a:extLst>
              <a:ext uri="{FF2B5EF4-FFF2-40B4-BE49-F238E27FC236}">
                <a16:creationId xmlns:a16="http://schemas.microsoft.com/office/drawing/2014/main" xmlns="" id="{39AA3521-76C6-B726-5E24-C50AF91B16FA}"/>
              </a:ext>
            </a:extLst>
          </p:cNvPr>
          <p:cNvSpPr/>
          <p:nvPr/>
        </p:nvSpPr>
        <p:spPr bwMode="auto">
          <a:xfrm>
            <a:off x="3760059" y="1938383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Diamond 104">
            <a:extLst>
              <a:ext uri="{FF2B5EF4-FFF2-40B4-BE49-F238E27FC236}">
                <a16:creationId xmlns:a16="http://schemas.microsoft.com/office/drawing/2014/main" xmlns="" id="{08D2D1DA-CC32-5561-641F-AB4BA0D9BA34}"/>
              </a:ext>
            </a:extLst>
          </p:cNvPr>
          <p:cNvSpPr/>
          <p:nvPr/>
        </p:nvSpPr>
        <p:spPr bwMode="auto">
          <a:xfrm>
            <a:off x="3396807" y="1609810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xmlns="" id="{AEC3B18C-FF7F-EF9D-C745-76C7C34956AA}"/>
              </a:ext>
            </a:extLst>
          </p:cNvPr>
          <p:cNvSpPr/>
          <p:nvPr/>
        </p:nvSpPr>
        <p:spPr bwMode="auto">
          <a:xfrm>
            <a:off x="3041003" y="1771797"/>
            <a:ext cx="84857" cy="84857"/>
          </a:xfrm>
          <a:prstGeom prst="diamond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xmlns="" id="{829413C2-EB0B-F2AB-7BB8-DDCAD16E8F4E}"/>
              </a:ext>
            </a:extLst>
          </p:cNvPr>
          <p:cNvSpPr/>
          <p:nvPr/>
        </p:nvSpPr>
        <p:spPr bwMode="auto">
          <a:xfrm rot="5400000">
            <a:off x="3497586" y="3252192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Isosceles Triangle 107">
            <a:extLst>
              <a:ext uri="{FF2B5EF4-FFF2-40B4-BE49-F238E27FC236}">
                <a16:creationId xmlns:a16="http://schemas.microsoft.com/office/drawing/2014/main" xmlns="" id="{253273B7-D153-12C6-53F3-1161F24875C1}"/>
              </a:ext>
            </a:extLst>
          </p:cNvPr>
          <p:cNvSpPr/>
          <p:nvPr/>
        </p:nvSpPr>
        <p:spPr bwMode="auto">
          <a:xfrm rot="5400000">
            <a:off x="3451417" y="3410941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xmlns="" id="{BE4495EF-77C0-508D-CA29-0FD35E55CE1B}"/>
              </a:ext>
            </a:extLst>
          </p:cNvPr>
          <p:cNvSpPr/>
          <p:nvPr/>
        </p:nvSpPr>
        <p:spPr bwMode="auto">
          <a:xfrm rot="5400000">
            <a:off x="4749992" y="2931866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Isosceles Triangle 109">
            <a:extLst>
              <a:ext uri="{FF2B5EF4-FFF2-40B4-BE49-F238E27FC236}">
                <a16:creationId xmlns:a16="http://schemas.microsoft.com/office/drawing/2014/main" xmlns="" id="{3D520C53-EA59-695B-0963-81D8F93B7BDD}"/>
              </a:ext>
            </a:extLst>
          </p:cNvPr>
          <p:cNvSpPr/>
          <p:nvPr/>
        </p:nvSpPr>
        <p:spPr bwMode="auto">
          <a:xfrm rot="5400000">
            <a:off x="7462541" y="2434842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Isosceles Triangle 110">
            <a:extLst>
              <a:ext uri="{FF2B5EF4-FFF2-40B4-BE49-F238E27FC236}">
                <a16:creationId xmlns:a16="http://schemas.microsoft.com/office/drawing/2014/main" xmlns="" id="{7C590314-9155-38B0-4AE4-319DDF670F3F}"/>
              </a:ext>
            </a:extLst>
          </p:cNvPr>
          <p:cNvSpPr/>
          <p:nvPr/>
        </p:nvSpPr>
        <p:spPr bwMode="auto">
          <a:xfrm rot="5400000">
            <a:off x="7499382" y="2273218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xmlns="" id="{FC7242DA-790C-B3D6-A9F5-1F153328BA71}"/>
              </a:ext>
            </a:extLst>
          </p:cNvPr>
          <p:cNvSpPr/>
          <p:nvPr/>
        </p:nvSpPr>
        <p:spPr bwMode="auto">
          <a:xfrm rot="5400000">
            <a:off x="7921657" y="2105313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xmlns="" id="{C5195808-EEAE-E68E-36B7-2C7D59E597F5}"/>
              </a:ext>
            </a:extLst>
          </p:cNvPr>
          <p:cNvSpPr/>
          <p:nvPr/>
        </p:nvSpPr>
        <p:spPr bwMode="auto">
          <a:xfrm rot="5400000">
            <a:off x="8013599" y="1943970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Isosceles Triangle 113">
            <a:extLst>
              <a:ext uri="{FF2B5EF4-FFF2-40B4-BE49-F238E27FC236}">
                <a16:creationId xmlns:a16="http://schemas.microsoft.com/office/drawing/2014/main" xmlns="" id="{02F44CEE-A820-AEE2-A899-C439CD84FCF5}"/>
              </a:ext>
            </a:extLst>
          </p:cNvPr>
          <p:cNvSpPr/>
          <p:nvPr/>
        </p:nvSpPr>
        <p:spPr bwMode="auto">
          <a:xfrm rot="5400000">
            <a:off x="8418969" y="1777384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xmlns="" id="{693306CB-91EA-9027-ABA3-A1C2D7F10818}"/>
              </a:ext>
            </a:extLst>
          </p:cNvPr>
          <p:cNvSpPr/>
          <p:nvPr/>
        </p:nvSpPr>
        <p:spPr bwMode="auto">
          <a:xfrm rot="5400000">
            <a:off x="6774319" y="3556989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xmlns="" id="{4DD30FB7-0DAE-D3D8-3948-261121EED3F6}"/>
              </a:ext>
            </a:extLst>
          </p:cNvPr>
          <p:cNvSpPr/>
          <p:nvPr/>
        </p:nvSpPr>
        <p:spPr bwMode="auto">
          <a:xfrm rot="5400000">
            <a:off x="6125029" y="3720502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xmlns="" id="{2CB91490-AE70-1499-0D6F-899DA2A4F90F}"/>
              </a:ext>
            </a:extLst>
          </p:cNvPr>
          <p:cNvSpPr/>
          <p:nvPr/>
        </p:nvSpPr>
        <p:spPr bwMode="auto">
          <a:xfrm rot="5400000">
            <a:off x="6040099" y="3887190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Isosceles Triangle 117">
            <a:extLst>
              <a:ext uri="{FF2B5EF4-FFF2-40B4-BE49-F238E27FC236}">
                <a16:creationId xmlns:a16="http://schemas.microsoft.com/office/drawing/2014/main" xmlns="" id="{BCEAA1E6-7508-8FD5-BDF4-BF5FFBC190F3}"/>
              </a:ext>
            </a:extLst>
          </p:cNvPr>
          <p:cNvSpPr/>
          <p:nvPr/>
        </p:nvSpPr>
        <p:spPr bwMode="auto">
          <a:xfrm rot="5400000">
            <a:off x="5851676" y="4050957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xmlns="" id="{C92919FF-95A2-69A6-ED90-7EBD2FB67DB8}"/>
              </a:ext>
            </a:extLst>
          </p:cNvPr>
          <p:cNvSpPr/>
          <p:nvPr/>
        </p:nvSpPr>
        <p:spPr bwMode="auto">
          <a:xfrm rot="5400000">
            <a:off x="5394476" y="4209452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xmlns="" id="{9F6BF351-E56A-3386-118C-2535D52D1461}"/>
              </a:ext>
            </a:extLst>
          </p:cNvPr>
          <p:cNvSpPr/>
          <p:nvPr/>
        </p:nvSpPr>
        <p:spPr bwMode="auto">
          <a:xfrm rot="5400000">
            <a:off x="5337200" y="4377728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xmlns="" id="{4BA5203C-1722-41F7-16C8-33A8C1EB22F1}"/>
              </a:ext>
            </a:extLst>
          </p:cNvPr>
          <p:cNvSpPr/>
          <p:nvPr/>
        </p:nvSpPr>
        <p:spPr bwMode="auto">
          <a:xfrm rot="5400000">
            <a:off x="5210800" y="4540570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xmlns="" id="{334ABD26-4E06-A656-23DC-E31F618503F4}"/>
              </a:ext>
            </a:extLst>
          </p:cNvPr>
          <p:cNvSpPr/>
          <p:nvPr/>
        </p:nvSpPr>
        <p:spPr bwMode="auto">
          <a:xfrm rot="5400000">
            <a:off x="4799803" y="4703594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xmlns="" id="{A429B013-7140-7106-2560-1CD55713EE06}"/>
              </a:ext>
            </a:extLst>
          </p:cNvPr>
          <p:cNvSpPr/>
          <p:nvPr/>
        </p:nvSpPr>
        <p:spPr bwMode="auto">
          <a:xfrm rot="5400000">
            <a:off x="4499138" y="4870100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Isosceles Triangle 123">
            <a:extLst>
              <a:ext uri="{FF2B5EF4-FFF2-40B4-BE49-F238E27FC236}">
                <a16:creationId xmlns:a16="http://schemas.microsoft.com/office/drawing/2014/main" xmlns="" id="{6E30D2AB-1655-92F9-2572-FF2CC0B356CB}"/>
              </a:ext>
            </a:extLst>
          </p:cNvPr>
          <p:cNvSpPr/>
          <p:nvPr/>
        </p:nvSpPr>
        <p:spPr bwMode="auto">
          <a:xfrm rot="5400000">
            <a:off x="3785273" y="5201224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xmlns="" id="{F97B4986-D50F-27D0-DF3B-DF9D3805ACF9}"/>
              </a:ext>
            </a:extLst>
          </p:cNvPr>
          <p:cNvSpPr/>
          <p:nvPr/>
        </p:nvSpPr>
        <p:spPr bwMode="auto">
          <a:xfrm rot="5400000">
            <a:off x="3730429" y="5355015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Isosceles Triangle 125">
            <a:extLst>
              <a:ext uri="{FF2B5EF4-FFF2-40B4-BE49-F238E27FC236}">
                <a16:creationId xmlns:a16="http://schemas.microsoft.com/office/drawing/2014/main" xmlns="" id="{1E5F9227-4335-4F02-9677-80660F099BB7}"/>
              </a:ext>
            </a:extLst>
          </p:cNvPr>
          <p:cNvSpPr/>
          <p:nvPr/>
        </p:nvSpPr>
        <p:spPr bwMode="auto">
          <a:xfrm rot="5400000">
            <a:off x="3349567" y="5488425"/>
            <a:ext cx="85472" cy="73683"/>
          </a:xfrm>
          <a:prstGeom prst="triangl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xmlns="" id="{A08E3F9F-5DCB-66DB-726C-754BB0E7845D}"/>
              </a:ext>
            </a:extLst>
          </p:cNvPr>
          <p:cNvSpPr/>
          <p:nvPr/>
        </p:nvSpPr>
        <p:spPr bwMode="auto">
          <a:xfrm rot="10800000">
            <a:off x="3607170" y="5349428"/>
            <a:ext cx="98433" cy="84856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Isosceles Triangle 127">
            <a:extLst>
              <a:ext uri="{FF2B5EF4-FFF2-40B4-BE49-F238E27FC236}">
                <a16:creationId xmlns:a16="http://schemas.microsoft.com/office/drawing/2014/main" xmlns="" id="{E7D72746-437B-0CDA-3768-B54CEE2944AB}"/>
              </a:ext>
            </a:extLst>
          </p:cNvPr>
          <p:cNvSpPr/>
          <p:nvPr/>
        </p:nvSpPr>
        <p:spPr bwMode="auto">
          <a:xfrm rot="10800000">
            <a:off x="3229646" y="5646202"/>
            <a:ext cx="98433" cy="84856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xmlns="" id="{DCEFB962-5FB6-E165-136D-338DB8139436}"/>
              </a:ext>
            </a:extLst>
          </p:cNvPr>
          <p:cNvSpPr/>
          <p:nvPr/>
        </p:nvSpPr>
        <p:spPr bwMode="auto">
          <a:xfrm rot="10800000">
            <a:off x="3342934" y="3405354"/>
            <a:ext cx="98433" cy="84856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xmlns="" id="{337B9C4C-B414-9280-9969-525EF3E21A93}"/>
              </a:ext>
            </a:extLst>
          </p:cNvPr>
          <p:cNvSpPr/>
          <p:nvPr/>
        </p:nvSpPr>
        <p:spPr bwMode="auto">
          <a:xfrm rot="10800000">
            <a:off x="3377061" y="3246605"/>
            <a:ext cx="98433" cy="84856"/>
          </a:xfrm>
          <a:prstGeom prst="triangl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1635E7B6-A5B2-50C9-2777-BD1B046FE7AC}"/>
              </a:ext>
            </a:extLst>
          </p:cNvPr>
          <p:cNvSpPr/>
          <p:nvPr/>
        </p:nvSpPr>
        <p:spPr bwMode="auto">
          <a:xfrm>
            <a:off x="3767939" y="5021732"/>
            <a:ext cx="92733" cy="92733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63E6A17F-AEC1-A4F3-567B-648EFA12E0F5}"/>
              </a:ext>
            </a:extLst>
          </p:cNvPr>
          <p:cNvSpPr/>
          <p:nvPr/>
        </p:nvSpPr>
        <p:spPr bwMode="auto">
          <a:xfrm>
            <a:off x="4779504" y="2761297"/>
            <a:ext cx="92733" cy="92733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3D534BC3-458F-5C77-B133-87B4F6901DF3}"/>
              </a:ext>
            </a:extLst>
          </p:cNvPr>
          <p:cNvSpPr/>
          <p:nvPr/>
        </p:nvSpPr>
        <p:spPr bwMode="auto">
          <a:xfrm>
            <a:off x="9027557" y="1605872"/>
            <a:ext cx="92733" cy="92733"/>
          </a:xfrm>
          <a:prstGeom prst="ellipse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Plus Sign 133">
            <a:extLst>
              <a:ext uri="{FF2B5EF4-FFF2-40B4-BE49-F238E27FC236}">
                <a16:creationId xmlns:a16="http://schemas.microsoft.com/office/drawing/2014/main" xmlns="" id="{103DE535-D68E-5486-BFC6-E0E7C5EC21C7}"/>
              </a:ext>
            </a:extLst>
          </p:cNvPr>
          <p:cNvSpPr/>
          <p:nvPr/>
        </p:nvSpPr>
        <p:spPr bwMode="auto">
          <a:xfrm>
            <a:off x="4492407" y="3041060"/>
            <a:ext cx="172618" cy="162515"/>
          </a:xfrm>
          <a:prstGeom prst="mathPlus">
            <a:avLst>
              <a:gd name="adj1" fmla="val 10083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Plus Sign 134">
            <a:extLst>
              <a:ext uri="{FF2B5EF4-FFF2-40B4-BE49-F238E27FC236}">
                <a16:creationId xmlns:a16="http://schemas.microsoft.com/office/drawing/2014/main" xmlns="" id="{F4D6EA98-FF71-DE41-A880-50BB49CF05DF}"/>
              </a:ext>
            </a:extLst>
          </p:cNvPr>
          <p:cNvSpPr/>
          <p:nvPr/>
        </p:nvSpPr>
        <p:spPr bwMode="auto">
          <a:xfrm>
            <a:off x="4979111" y="2726405"/>
            <a:ext cx="172618" cy="162515"/>
          </a:xfrm>
          <a:prstGeom prst="mathPlus">
            <a:avLst>
              <a:gd name="adj1" fmla="val 10083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Plus Sign 135">
            <a:extLst>
              <a:ext uri="{FF2B5EF4-FFF2-40B4-BE49-F238E27FC236}">
                <a16:creationId xmlns:a16="http://schemas.microsoft.com/office/drawing/2014/main" xmlns="" id="{EC1132E1-7EC2-5BE6-2E52-77448D4CB46F}"/>
              </a:ext>
            </a:extLst>
          </p:cNvPr>
          <p:cNvSpPr/>
          <p:nvPr/>
        </p:nvSpPr>
        <p:spPr bwMode="auto">
          <a:xfrm>
            <a:off x="4792728" y="2556422"/>
            <a:ext cx="172618" cy="162515"/>
          </a:xfrm>
          <a:prstGeom prst="mathPlus">
            <a:avLst>
              <a:gd name="adj1" fmla="val 10083"/>
            </a:avLst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A8FF465-3D65-699D-4ADC-6CEA2EB4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8125"/>
            <a:ext cx="10872788" cy="1103313"/>
          </a:xfrm>
        </p:spPr>
        <p:txBody>
          <a:bodyPr/>
          <a:lstStyle/>
          <a:p>
            <a:r>
              <a:rPr lang="en-US" dirty="0"/>
              <a:t>ViPOR: Time to Progression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33FB5DCA-AA90-6CE2-7835-8F19139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8574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Reproduced with permission. 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0BE817-6E58-B01E-C465-D3A6014D3C8B}"/>
              </a:ext>
            </a:extLst>
          </p:cNvPr>
          <p:cNvSpPr txBox="1"/>
          <p:nvPr/>
        </p:nvSpPr>
        <p:spPr bwMode="auto">
          <a:xfrm>
            <a:off x="2426881" y="1341438"/>
            <a:ext cx="29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TTP in All Patients With MCL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9C591C-B4E1-240A-D628-21BFBA360557}"/>
              </a:ext>
            </a:extLst>
          </p:cNvPr>
          <p:cNvSpPr txBox="1"/>
          <p:nvPr/>
        </p:nvSpPr>
        <p:spPr bwMode="auto">
          <a:xfrm>
            <a:off x="7310360" y="1341438"/>
            <a:ext cx="2229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TTP in TN vs R/R MCL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BB7D71-5E76-B2C0-8E61-1F8D3606DF4A}"/>
              </a:ext>
            </a:extLst>
          </p:cNvPr>
          <p:cNvSpPr txBox="1"/>
          <p:nvPr/>
        </p:nvSpPr>
        <p:spPr bwMode="auto">
          <a:xfrm>
            <a:off x="6924684" y="1671475"/>
            <a:ext cx="3000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90.0% (95% CI: 47.3%-98.5%)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7C2F2B-294F-D04F-3188-02770F0708EC}"/>
              </a:ext>
            </a:extLst>
          </p:cNvPr>
          <p:cNvSpPr txBox="1"/>
          <p:nvPr/>
        </p:nvSpPr>
        <p:spPr bwMode="auto">
          <a:xfrm>
            <a:off x="6978582" y="2252583"/>
            <a:ext cx="3000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87.5% (95% CI: 38.7%-98.1%)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EBAC52-14B5-20F5-3634-7014E95503F7}"/>
              </a:ext>
            </a:extLst>
          </p:cNvPr>
          <p:cNvSpPr txBox="1"/>
          <p:nvPr/>
        </p:nvSpPr>
        <p:spPr bwMode="auto">
          <a:xfrm>
            <a:off x="2314548" y="2149674"/>
            <a:ext cx="3000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88.7% (95% CI: 61.4%-97.1%)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590E48-9C79-7F83-E2AA-1B0851A37941}"/>
              </a:ext>
            </a:extLst>
          </p:cNvPr>
          <p:cNvSpPr txBox="1"/>
          <p:nvPr/>
        </p:nvSpPr>
        <p:spPr bwMode="auto">
          <a:xfrm>
            <a:off x="3901127" y="3661051"/>
            <a:ext cx="437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70CC7FE-78CF-30A5-12C9-E05A02BEA1E6}"/>
              </a:ext>
            </a:extLst>
          </p:cNvPr>
          <p:cNvGrpSpPr/>
          <p:nvPr/>
        </p:nvGrpSpPr>
        <p:grpSpPr>
          <a:xfrm>
            <a:off x="1688916" y="1812663"/>
            <a:ext cx="4423177" cy="2015687"/>
            <a:chOff x="1688916" y="1812663"/>
            <a:chExt cx="4423177" cy="20156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2E32040-7BCC-C7AA-7379-894F6E6A4F33}"/>
                </a:ext>
              </a:extLst>
            </p:cNvPr>
            <p:cNvSpPr txBox="1"/>
            <p:nvPr/>
          </p:nvSpPr>
          <p:spPr bwMode="auto">
            <a:xfrm rot="16200000">
              <a:off x="1172268" y="2615952"/>
              <a:ext cx="1341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Progression (%)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76FA6F22-B380-BE69-0D55-996AF9E3BC50}"/>
                </a:ext>
              </a:extLst>
            </p:cNvPr>
            <p:cNvGrpSpPr/>
            <p:nvPr/>
          </p:nvGrpSpPr>
          <p:grpSpPr>
            <a:xfrm>
              <a:off x="1860178" y="1812663"/>
              <a:ext cx="458780" cy="1881366"/>
              <a:chOff x="1860178" y="1812663"/>
              <a:chExt cx="458780" cy="1881366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2BF53D2-99EC-82E7-08EC-E60359D8B78A}"/>
                  </a:ext>
                </a:extLst>
              </p:cNvPr>
              <p:cNvSpPr txBox="1"/>
              <p:nvPr/>
            </p:nvSpPr>
            <p:spPr bwMode="auto">
              <a:xfrm>
                <a:off x="1860178" y="1812663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3873249-CB8B-A5AA-EFEE-9D183B4B5D40}"/>
                  </a:ext>
                </a:extLst>
              </p:cNvPr>
              <p:cNvSpPr txBox="1"/>
              <p:nvPr/>
            </p:nvSpPr>
            <p:spPr bwMode="auto">
              <a:xfrm>
                <a:off x="1951550" y="211938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4366BAC-CB10-349D-2AA1-13F6F6086D69}"/>
                  </a:ext>
                </a:extLst>
              </p:cNvPr>
              <p:cNvSpPr txBox="1"/>
              <p:nvPr/>
            </p:nvSpPr>
            <p:spPr bwMode="auto">
              <a:xfrm>
                <a:off x="1951550" y="242978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6D0C4F4-8628-1C79-F6AA-1CC3DD57E8F0}"/>
                  </a:ext>
                </a:extLst>
              </p:cNvPr>
              <p:cNvSpPr txBox="1"/>
              <p:nvPr/>
            </p:nvSpPr>
            <p:spPr bwMode="auto">
              <a:xfrm>
                <a:off x="1951550" y="274246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CD612F82-E381-2BF9-B501-E8EE20004722}"/>
                  </a:ext>
                </a:extLst>
              </p:cNvPr>
              <p:cNvSpPr txBox="1"/>
              <p:nvPr/>
            </p:nvSpPr>
            <p:spPr bwMode="auto">
              <a:xfrm>
                <a:off x="1951550" y="305286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0326430-5DD3-C205-1824-81865B0329ED}"/>
                  </a:ext>
                </a:extLst>
              </p:cNvPr>
              <p:cNvSpPr txBox="1"/>
              <p:nvPr/>
            </p:nvSpPr>
            <p:spPr bwMode="auto">
              <a:xfrm>
                <a:off x="2042921" y="3386252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2D19C031-C169-1357-C195-5F598742DAAE}"/>
                </a:ext>
              </a:extLst>
            </p:cNvPr>
            <p:cNvGrpSpPr/>
            <p:nvPr/>
          </p:nvGrpSpPr>
          <p:grpSpPr>
            <a:xfrm>
              <a:off x="2168239" y="3520573"/>
              <a:ext cx="3943854" cy="307777"/>
              <a:chOff x="2168239" y="3520573"/>
              <a:chExt cx="3943854" cy="30777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E704ED9-89EC-80B2-0A7C-A6C3B2556836}"/>
                  </a:ext>
                </a:extLst>
              </p:cNvPr>
              <p:cNvSpPr txBox="1"/>
              <p:nvPr/>
            </p:nvSpPr>
            <p:spPr bwMode="auto">
              <a:xfrm>
                <a:off x="2168239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6370DFF-8FEB-85F8-3EC1-447AB2BDB22F}"/>
                  </a:ext>
                </a:extLst>
              </p:cNvPr>
              <p:cNvSpPr txBox="1"/>
              <p:nvPr/>
            </p:nvSpPr>
            <p:spPr bwMode="auto">
              <a:xfrm>
                <a:off x="2690160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E35D544-E6F7-6814-F517-C6F1ECECF45C}"/>
                  </a:ext>
                </a:extLst>
              </p:cNvPr>
              <p:cNvSpPr txBox="1"/>
              <p:nvPr/>
            </p:nvSpPr>
            <p:spPr bwMode="auto">
              <a:xfrm>
                <a:off x="3166396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451C34B-FCD9-39B1-B310-5303F517ECFC}"/>
                  </a:ext>
                </a:extLst>
              </p:cNvPr>
              <p:cNvSpPr txBox="1"/>
              <p:nvPr/>
            </p:nvSpPr>
            <p:spPr bwMode="auto">
              <a:xfrm>
                <a:off x="3675617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A37773-FC52-3C82-8698-A6C5FB9C5729}"/>
                  </a:ext>
                </a:extLst>
              </p:cNvPr>
              <p:cNvSpPr txBox="1"/>
              <p:nvPr/>
            </p:nvSpPr>
            <p:spPr bwMode="auto">
              <a:xfrm>
                <a:off x="4197169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AA4FA3F-FE29-4A50-FC3B-B3DE1F6C226A}"/>
                  </a:ext>
                </a:extLst>
              </p:cNvPr>
              <p:cNvSpPr txBox="1"/>
              <p:nvPr/>
            </p:nvSpPr>
            <p:spPr bwMode="auto">
              <a:xfrm>
                <a:off x="4708811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EEC819D-B72B-1A89-C5D5-BF0BAF26B546}"/>
                  </a:ext>
                </a:extLst>
              </p:cNvPr>
              <p:cNvSpPr txBox="1"/>
              <p:nvPr/>
            </p:nvSpPr>
            <p:spPr bwMode="auto">
              <a:xfrm>
                <a:off x="5226748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A210EC6-F7C2-EC4B-B310-7FD8D04C77EE}"/>
                  </a:ext>
                </a:extLst>
              </p:cNvPr>
              <p:cNvSpPr txBox="1"/>
              <p:nvPr/>
            </p:nvSpPr>
            <p:spPr bwMode="auto">
              <a:xfrm>
                <a:off x="5744685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42</a:t>
                </a:r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1571568-0F55-CDB4-1C5F-7BF02BC8AFCB}"/>
                </a:ext>
              </a:extLst>
            </p:cNvPr>
            <p:cNvSpPr/>
            <p:nvPr/>
          </p:nvSpPr>
          <p:spPr bwMode="auto">
            <a:xfrm>
              <a:off x="2311400" y="1949450"/>
              <a:ext cx="3632200" cy="1574800"/>
            </a:xfrm>
            <a:custGeom>
              <a:avLst/>
              <a:gdLst>
                <a:gd name="connsiteX0" fmla="*/ 0 w 3632200"/>
                <a:gd name="connsiteY0" fmla="*/ 0 h 1587500"/>
                <a:gd name="connsiteX1" fmla="*/ 0 w 3632200"/>
                <a:gd name="connsiteY1" fmla="*/ 1587500 h 1587500"/>
                <a:gd name="connsiteX2" fmla="*/ 3632200 w 3632200"/>
                <a:gd name="connsiteY2" fmla="*/ 158750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2200" h="1587500">
                  <a:moveTo>
                    <a:pt x="0" y="0"/>
                  </a:moveTo>
                  <a:lnTo>
                    <a:pt x="0" y="1587500"/>
                  </a:lnTo>
                  <a:lnTo>
                    <a:pt x="3632200" y="1587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9B6DE503-61E4-5F7E-CF57-CE9C50C93518}"/>
                </a:ext>
              </a:extLst>
            </p:cNvPr>
            <p:cNvGrpSpPr/>
            <p:nvPr/>
          </p:nvGrpSpPr>
          <p:grpSpPr>
            <a:xfrm>
              <a:off x="2241550" y="1961234"/>
              <a:ext cx="82550" cy="1555918"/>
              <a:chOff x="2042921" y="1961234"/>
              <a:chExt cx="692925" cy="15559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AF3E9C88-A0CA-1E5F-5542-C3D36972480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D5DB8410-DC9A-F244-90FB-E7245FF079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F200148D-3590-C94A-6523-98CC0A4FEB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C0473D07-A514-E681-9287-E949189F4B5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632C2561-6B90-1490-F9F4-7D050F4D33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223DCCED-6F92-D9CF-2EEC-23872C8968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A769756-5430-02B8-2128-5E2FF8A3A683}"/>
                </a:ext>
              </a:extLst>
            </p:cNvPr>
            <p:cNvGrpSpPr/>
            <p:nvPr/>
          </p:nvGrpSpPr>
          <p:grpSpPr>
            <a:xfrm rot="5400000">
              <a:off x="4083049" y="1739903"/>
              <a:ext cx="76200" cy="3619499"/>
              <a:chOff x="2042921" y="1338103"/>
              <a:chExt cx="692926" cy="2179049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0CB02694-AAE2-327B-FBC5-75F71CA4B0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783E5BAF-FEBB-F990-ACA2-0296964C00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4820914B-BA74-F510-B185-84EC213906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9D8441EB-47A8-7D05-B6ED-8333A8316B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E7A94A63-2E0B-A905-DC85-32504D96C9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F0F7C121-2C56-1BD4-2B69-D186C1B3A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2DBB9F29-E135-2425-7B6B-359E22FDE5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33810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482845C7-CE3A-669B-B57F-8119C9F2A81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64850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070732F-00FB-AB5F-EBE8-287435FFA6E0}"/>
              </a:ext>
            </a:extLst>
          </p:cNvPr>
          <p:cNvGrpSpPr/>
          <p:nvPr/>
        </p:nvGrpSpPr>
        <p:grpSpPr>
          <a:xfrm>
            <a:off x="6270430" y="1812663"/>
            <a:ext cx="4423177" cy="2015687"/>
            <a:chOff x="1688916" y="1812663"/>
            <a:chExt cx="4423177" cy="201568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7D3DED5D-4F51-DF4D-37FD-BE4D5E2C8132}"/>
                </a:ext>
              </a:extLst>
            </p:cNvPr>
            <p:cNvSpPr txBox="1"/>
            <p:nvPr/>
          </p:nvSpPr>
          <p:spPr bwMode="auto">
            <a:xfrm rot="16200000">
              <a:off x="1172268" y="2615952"/>
              <a:ext cx="1341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Progression (%)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8B468AC7-B1E8-65AB-F76F-901C02DF6DA4}"/>
                </a:ext>
              </a:extLst>
            </p:cNvPr>
            <p:cNvGrpSpPr/>
            <p:nvPr/>
          </p:nvGrpSpPr>
          <p:grpSpPr>
            <a:xfrm>
              <a:off x="1860178" y="1812663"/>
              <a:ext cx="458780" cy="1881366"/>
              <a:chOff x="1860178" y="1812663"/>
              <a:chExt cx="458780" cy="1881366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4FBB3568-B7B6-9936-1BB2-A0A5EB9B8F5B}"/>
                  </a:ext>
                </a:extLst>
              </p:cNvPr>
              <p:cNvSpPr txBox="1"/>
              <p:nvPr/>
            </p:nvSpPr>
            <p:spPr bwMode="auto">
              <a:xfrm>
                <a:off x="1860178" y="1812663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C5BFDF81-F88D-2B7B-8D3C-8E6C13EB93D1}"/>
                  </a:ext>
                </a:extLst>
              </p:cNvPr>
              <p:cNvSpPr txBox="1"/>
              <p:nvPr/>
            </p:nvSpPr>
            <p:spPr bwMode="auto">
              <a:xfrm>
                <a:off x="1951550" y="211938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7B49E74E-E79E-C06C-E756-5EB70B02ED7C}"/>
                  </a:ext>
                </a:extLst>
              </p:cNvPr>
              <p:cNvSpPr txBox="1"/>
              <p:nvPr/>
            </p:nvSpPr>
            <p:spPr bwMode="auto">
              <a:xfrm>
                <a:off x="1951550" y="242978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099327EC-2CC3-9D64-3E7C-5CB33F3F16A8}"/>
                  </a:ext>
                </a:extLst>
              </p:cNvPr>
              <p:cNvSpPr txBox="1"/>
              <p:nvPr/>
            </p:nvSpPr>
            <p:spPr bwMode="auto">
              <a:xfrm>
                <a:off x="1951550" y="274246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2B8C45E4-418E-428B-71A9-791DD9912BAC}"/>
                  </a:ext>
                </a:extLst>
              </p:cNvPr>
              <p:cNvSpPr txBox="1"/>
              <p:nvPr/>
            </p:nvSpPr>
            <p:spPr bwMode="auto">
              <a:xfrm>
                <a:off x="1951550" y="305286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E92F4791-00D5-F151-D5F2-CDBC9725FF14}"/>
                  </a:ext>
                </a:extLst>
              </p:cNvPr>
              <p:cNvSpPr txBox="1"/>
              <p:nvPr/>
            </p:nvSpPr>
            <p:spPr bwMode="auto">
              <a:xfrm>
                <a:off x="2042921" y="3386252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1410858B-D850-EDFA-14E8-5070CF976502}"/>
                </a:ext>
              </a:extLst>
            </p:cNvPr>
            <p:cNvGrpSpPr/>
            <p:nvPr/>
          </p:nvGrpSpPr>
          <p:grpSpPr>
            <a:xfrm>
              <a:off x="2168239" y="3520573"/>
              <a:ext cx="3943854" cy="307777"/>
              <a:chOff x="2168239" y="3520573"/>
              <a:chExt cx="3943854" cy="30777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02F700E6-DDAC-1375-4641-A7885FCBF621}"/>
                  </a:ext>
                </a:extLst>
              </p:cNvPr>
              <p:cNvSpPr txBox="1"/>
              <p:nvPr/>
            </p:nvSpPr>
            <p:spPr bwMode="auto">
              <a:xfrm>
                <a:off x="2168239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C7E07F2-73D9-F2A6-DD4F-E0A2D0205A4C}"/>
                  </a:ext>
                </a:extLst>
              </p:cNvPr>
              <p:cNvSpPr txBox="1"/>
              <p:nvPr/>
            </p:nvSpPr>
            <p:spPr bwMode="auto">
              <a:xfrm>
                <a:off x="2690160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992E6C07-1337-842B-5DAE-14CA7F99CC01}"/>
                  </a:ext>
                </a:extLst>
              </p:cNvPr>
              <p:cNvSpPr txBox="1"/>
              <p:nvPr/>
            </p:nvSpPr>
            <p:spPr bwMode="auto">
              <a:xfrm>
                <a:off x="3166396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76FACE0A-3284-29D3-2192-7585CAF416BC}"/>
                  </a:ext>
                </a:extLst>
              </p:cNvPr>
              <p:cNvSpPr txBox="1"/>
              <p:nvPr/>
            </p:nvSpPr>
            <p:spPr bwMode="auto">
              <a:xfrm>
                <a:off x="3675617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4B8E628C-EEB5-A891-A658-2CC5C22F6AEC}"/>
                  </a:ext>
                </a:extLst>
              </p:cNvPr>
              <p:cNvSpPr txBox="1"/>
              <p:nvPr/>
            </p:nvSpPr>
            <p:spPr bwMode="auto">
              <a:xfrm>
                <a:off x="4197169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6C0088E-4984-1122-9D4D-06DE9F5ECD12}"/>
                  </a:ext>
                </a:extLst>
              </p:cNvPr>
              <p:cNvSpPr txBox="1"/>
              <p:nvPr/>
            </p:nvSpPr>
            <p:spPr bwMode="auto">
              <a:xfrm>
                <a:off x="4708811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BEE6C487-B3D2-9246-F054-C41F7ECEF56D}"/>
                  </a:ext>
                </a:extLst>
              </p:cNvPr>
              <p:cNvSpPr txBox="1"/>
              <p:nvPr/>
            </p:nvSpPr>
            <p:spPr bwMode="auto">
              <a:xfrm>
                <a:off x="5226748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4355CBF2-1D5E-4FC1-8A92-4223B785B36C}"/>
                  </a:ext>
                </a:extLst>
              </p:cNvPr>
              <p:cNvSpPr txBox="1"/>
              <p:nvPr/>
            </p:nvSpPr>
            <p:spPr bwMode="auto">
              <a:xfrm>
                <a:off x="5744685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42</a:t>
                </a:r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101BC49E-D5E2-3271-0F6E-7A4166BF1DD1}"/>
                </a:ext>
              </a:extLst>
            </p:cNvPr>
            <p:cNvSpPr/>
            <p:nvPr/>
          </p:nvSpPr>
          <p:spPr bwMode="auto">
            <a:xfrm>
              <a:off x="2311400" y="1949450"/>
              <a:ext cx="3632200" cy="1574800"/>
            </a:xfrm>
            <a:custGeom>
              <a:avLst/>
              <a:gdLst>
                <a:gd name="connsiteX0" fmla="*/ 0 w 3632200"/>
                <a:gd name="connsiteY0" fmla="*/ 0 h 1587500"/>
                <a:gd name="connsiteX1" fmla="*/ 0 w 3632200"/>
                <a:gd name="connsiteY1" fmla="*/ 1587500 h 1587500"/>
                <a:gd name="connsiteX2" fmla="*/ 3632200 w 3632200"/>
                <a:gd name="connsiteY2" fmla="*/ 158750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2200" h="1587500">
                  <a:moveTo>
                    <a:pt x="0" y="0"/>
                  </a:moveTo>
                  <a:lnTo>
                    <a:pt x="0" y="1587500"/>
                  </a:lnTo>
                  <a:lnTo>
                    <a:pt x="3632200" y="1587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7018758E-F0D5-9F22-A255-E1E0EA8318A4}"/>
                </a:ext>
              </a:extLst>
            </p:cNvPr>
            <p:cNvGrpSpPr/>
            <p:nvPr/>
          </p:nvGrpSpPr>
          <p:grpSpPr>
            <a:xfrm>
              <a:off x="2241550" y="1961234"/>
              <a:ext cx="82550" cy="1555918"/>
              <a:chOff x="2042921" y="1961234"/>
              <a:chExt cx="692925" cy="155591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39B8E64D-CF7B-E8FF-8263-1F675A6060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784C3D51-505C-F626-611A-56A60863FC6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CC23E2CA-3AD0-228A-C46B-AD79623011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5E884E2B-6808-4C45-6754-BC0E4594B9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F20416EC-CB74-1547-B980-3542104DC8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D0474BFB-3909-567B-03DA-3DF71AFCCB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54031DEE-C620-83DA-D440-A7532C9BCABE}"/>
                </a:ext>
              </a:extLst>
            </p:cNvPr>
            <p:cNvGrpSpPr/>
            <p:nvPr/>
          </p:nvGrpSpPr>
          <p:grpSpPr>
            <a:xfrm rot="5400000">
              <a:off x="4083049" y="1739903"/>
              <a:ext cx="76200" cy="3619499"/>
              <a:chOff x="2042921" y="1338103"/>
              <a:chExt cx="692926" cy="2179049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11DF74D1-43BD-37DB-D74A-AD271D1227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D36AB0A8-C390-74C5-EC51-AA6F97B8FE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D73C993B-362A-2C6D-E212-D1C80DF6BF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60923B95-1041-8F93-325C-50003F59DE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DB3F3D8C-650F-E20C-CF64-427EFA3968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C20998A8-03B9-B2DB-D1BC-835BB2205D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2E7280AD-82AC-40E0-09FA-50254CF392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33810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38301BCB-8FE4-4ADA-7EDC-27C4A66D3A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64850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132E190-2FEA-D9DD-BE94-E69E7C8D296C}"/>
              </a:ext>
            </a:extLst>
          </p:cNvPr>
          <p:cNvSpPr txBox="1"/>
          <p:nvPr/>
        </p:nvSpPr>
        <p:spPr bwMode="auto">
          <a:xfrm>
            <a:off x="6946700" y="3205567"/>
            <a:ext cx="675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= .96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121EB60-2526-598A-395D-E17FF46AB210}"/>
              </a:ext>
            </a:extLst>
          </p:cNvPr>
          <p:cNvSpPr txBox="1"/>
          <p:nvPr/>
        </p:nvSpPr>
        <p:spPr bwMode="auto">
          <a:xfrm>
            <a:off x="5318325" y="1795561"/>
            <a:ext cx="461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MCL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3ACE268C-C0A5-BFE0-6035-07308E941E03}"/>
              </a:ext>
            </a:extLst>
          </p:cNvPr>
          <p:cNvSpPr txBox="1"/>
          <p:nvPr/>
        </p:nvSpPr>
        <p:spPr bwMode="auto">
          <a:xfrm>
            <a:off x="10206014" y="1795561"/>
            <a:ext cx="72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TN MCL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R/R MCL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3CE1E93F-AE2F-1CD7-FF96-923A31D0C355}"/>
              </a:ext>
            </a:extLst>
          </p:cNvPr>
          <p:cNvSpPr txBox="1"/>
          <p:nvPr/>
        </p:nvSpPr>
        <p:spPr bwMode="auto">
          <a:xfrm>
            <a:off x="8511853" y="3661051"/>
            <a:ext cx="437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CEA0396E-FC73-99F9-AEB5-758520C7492D}"/>
              </a:ext>
            </a:extLst>
          </p:cNvPr>
          <p:cNvSpPr txBox="1"/>
          <p:nvPr/>
        </p:nvSpPr>
        <p:spPr bwMode="auto">
          <a:xfrm>
            <a:off x="3901127" y="6114713"/>
            <a:ext cx="437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4E77BE63-CE36-7700-B750-97293478BADD}"/>
              </a:ext>
            </a:extLst>
          </p:cNvPr>
          <p:cNvGrpSpPr/>
          <p:nvPr/>
        </p:nvGrpSpPr>
        <p:grpSpPr>
          <a:xfrm>
            <a:off x="1688916" y="4266325"/>
            <a:ext cx="4423177" cy="2015687"/>
            <a:chOff x="1688916" y="1812663"/>
            <a:chExt cx="4423177" cy="2015687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xmlns="" id="{294E3C0E-3602-5763-8A4E-EFECBB4B8DE1}"/>
                </a:ext>
              </a:extLst>
            </p:cNvPr>
            <p:cNvSpPr txBox="1"/>
            <p:nvPr/>
          </p:nvSpPr>
          <p:spPr bwMode="auto">
            <a:xfrm rot="16200000">
              <a:off x="1172268" y="2615952"/>
              <a:ext cx="1341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Progression (%)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xmlns="" id="{D6171121-CC49-1E22-4415-119C1DE5D95D}"/>
                </a:ext>
              </a:extLst>
            </p:cNvPr>
            <p:cNvGrpSpPr/>
            <p:nvPr/>
          </p:nvGrpSpPr>
          <p:grpSpPr>
            <a:xfrm>
              <a:off x="1860178" y="1812663"/>
              <a:ext cx="458780" cy="1881366"/>
              <a:chOff x="1860178" y="1812663"/>
              <a:chExt cx="458780" cy="1881366"/>
            </a:xfrm>
          </p:grpSpPr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xmlns="" id="{7871BFF8-B4A3-1E3B-917C-E8442C98E110}"/>
                  </a:ext>
                </a:extLst>
              </p:cNvPr>
              <p:cNvSpPr txBox="1"/>
              <p:nvPr/>
            </p:nvSpPr>
            <p:spPr bwMode="auto">
              <a:xfrm>
                <a:off x="1860178" y="1812663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xmlns="" id="{56B5FB77-120C-CBAE-BD16-AC9D0436D27C}"/>
                  </a:ext>
                </a:extLst>
              </p:cNvPr>
              <p:cNvSpPr txBox="1"/>
              <p:nvPr/>
            </p:nvSpPr>
            <p:spPr bwMode="auto">
              <a:xfrm>
                <a:off x="1951550" y="211938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xmlns="" id="{D6943C7F-BBD1-783B-9DCE-D2B56E71125E}"/>
                  </a:ext>
                </a:extLst>
              </p:cNvPr>
              <p:cNvSpPr txBox="1"/>
              <p:nvPr/>
            </p:nvSpPr>
            <p:spPr bwMode="auto">
              <a:xfrm>
                <a:off x="1951550" y="242978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xmlns="" id="{1763DCCB-E091-540F-C9DC-F02F2C7F84A6}"/>
                  </a:ext>
                </a:extLst>
              </p:cNvPr>
              <p:cNvSpPr txBox="1"/>
              <p:nvPr/>
            </p:nvSpPr>
            <p:spPr bwMode="auto">
              <a:xfrm>
                <a:off x="1951550" y="274246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369FBFB8-1FEE-6BC7-4202-09D6FC8EA748}"/>
                  </a:ext>
                </a:extLst>
              </p:cNvPr>
              <p:cNvSpPr txBox="1"/>
              <p:nvPr/>
            </p:nvSpPr>
            <p:spPr bwMode="auto">
              <a:xfrm>
                <a:off x="1951550" y="305286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xmlns="" id="{472C3A6D-4E12-2138-97CC-DCCEB940797D}"/>
                  </a:ext>
                </a:extLst>
              </p:cNvPr>
              <p:cNvSpPr txBox="1"/>
              <p:nvPr/>
            </p:nvSpPr>
            <p:spPr bwMode="auto">
              <a:xfrm>
                <a:off x="2042921" y="3386252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DCB520CB-7567-99BC-7A74-B6108EE70165}"/>
                </a:ext>
              </a:extLst>
            </p:cNvPr>
            <p:cNvGrpSpPr/>
            <p:nvPr/>
          </p:nvGrpSpPr>
          <p:grpSpPr>
            <a:xfrm>
              <a:off x="2168239" y="3520573"/>
              <a:ext cx="3943854" cy="307777"/>
              <a:chOff x="2168239" y="3520573"/>
              <a:chExt cx="3943854" cy="307777"/>
            </a:xfrm>
          </p:grpSpPr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xmlns="" id="{0E8F423A-B2B7-5F34-7031-AD24868E6283}"/>
                  </a:ext>
                </a:extLst>
              </p:cNvPr>
              <p:cNvSpPr txBox="1"/>
              <p:nvPr/>
            </p:nvSpPr>
            <p:spPr bwMode="auto">
              <a:xfrm>
                <a:off x="2168239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58D4B24F-065C-8C64-4D5E-D6F338996AC6}"/>
                  </a:ext>
                </a:extLst>
              </p:cNvPr>
              <p:cNvSpPr txBox="1"/>
              <p:nvPr/>
            </p:nvSpPr>
            <p:spPr bwMode="auto">
              <a:xfrm>
                <a:off x="2690160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xmlns="" id="{12F05AB2-F894-542B-87FC-AA1E51EB8D8D}"/>
                  </a:ext>
                </a:extLst>
              </p:cNvPr>
              <p:cNvSpPr txBox="1"/>
              <p:nvPr/>
            </p:nvSpPr>
            <p:spPr bwMode="auto">
              <a:xfrm>
                <a:off x="3166396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1BF3492B-BA09-D92F-0C94-6872C05344A2}"/>
                  </a:ext>
                </a:extLst>
              </p:cNvPr>
              <p:cNvSpPr txBox="1"/>
              <p:nvPr/>
            </p:nvSpPr>
            <p:spPr bwMode="auto">
              <a:xfrm>
                <a:off x="3675617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xmlns="" id="{A4F24869-8297-E8D9-891E-19D1AB2915CB}"/>
                  </a:ext>
                </a:extLst>
              </p:cNvPr>
              <p:cNvSpPr txBox="1"/>
              <p:nvPr/>
            </p:nvSpPr>
            <p:spPr bwMode="auto">
              <a:xfrm>
                <a:off x="4197169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xmlns="" id="{5BC5D5AE-9EBD-4C77-92CF-B7699A15B5E7}"/>
                  </a:ext>
                </a:extLst>
              </p:cNvPr>
              <p:cNvSpPr txBox="1"/>
              <p:nvPr/>
            </p:nvSpPr>
            <p:spPr bwMode="auto">
              <a:xfrm>
                <a:off x="4708811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xmlns="" id="{E9914825-A474-1E40-C4D0-A0451528DB0C}"/>
                  </a:ext>
                </a:extLst>
              </p:cNvPr>
              <p:cNvSpPr txBox="1"/>
              <p:nvPr/>
            </p:nvSpPr>
            <p:spPr bwMode="auto">
              <a:xfrm>
                <a:off x="5226748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xmlns="" id="{B345A713-DB33-468D-7978-E05B041AA2C8}"/>
                  </a:ext>
                </a:extLst>
              </p:cNvPr>
              <p:cNvSpPr txBox="1"/>
              <p:nvPr/>
            </p:nvSpPr>
            <p:spPr bwMode="auto">
              <a:xfrm>
                <a:off x="5744685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42</a:t>
                </a:r>
              </a:p>
            </p:txBody>
          </p:sp>
        </p:grp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52A53574-1094-C2C8-3CF2-0000FDE8124F}"/>
                </a:ext>
              </a:extLst>
            </p:cNvPr>
            <p:cNvSpPr/>
            <p:nvPr/>
          </p:nvSpPr>
          <p:spPr bwMode="auto">
            <a:xfrm>
              <a:off x="2311400" y="1949450"/>
              <a:ext cx="3632200" cy="1574800"/>
            </a:xfrm>
            <a:custGeom>
              <a:avLst/>
              <a:gdLst>
                <a:gd name="connsiteX0" fmla="*/ 0 w 3632200"/>
                <a:gd name="connsiteY0" fmla="*/ 0 h 1587500"/>
                <a:gd name="connsiteX1" fmla="*/ 0 w 3632200"/>
                <a:gd name="connsiteY1" fmla="*/ 1587500 h 1587500"/>
                <a:gd name="connsiteX2" fmla="*/ 3632200 w 3632200"/>
                <a:gd name="connsiteY2" fmla="*/ 158750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2200" h="1587500">
                  <a:moveTo>
                    <a:pt x="0" y="0"/>
                  </a:moveTo>
                  <a:lnTo>
                    <a:pt x="0" y="1587500"/>
                  </a:lnTo>
                  <a:lnTo>
                    <a:pt x="3632200" y="1587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5C27C425-25DB-CF55-16BC-3F35B784543C}"/>
                </a:ext>
              </a:extLst>
            </p:cNvPr>
            <p:cNvGrpSpPr/>
            <p:nvPr/>
          </p:nvGrpSpPr>
          <p:grpSpPr>
            <a:xfrm>
              <a:off x="2241550" y="1961234"/>
              <a:ext cx="82550" cy="1555918"/>
              <a:chOff x="2042921" y="1961234"/>
              <a:chExt cx="692925" cy="1555918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344CCBD0-2DFC-F846-1D24-E4A4144B66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xmlns="" id="{E3FA9DF7-124A-68DC-7A42-A3924F9515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xmlns="" id="{DE0EF3CC-055E-0DAF-EC93-E37E40E69D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xmlns="" id="{0AD891E5-BD95-7036-E7CC-771F223F1A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xmlns="" id="{9113BFE9-42E4-B116-FC6B-56766F6FD7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EA854EDA-19CA-4611-0621-02188BB08B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FCEB6B67-F699-A784-CCCE-E3BEF5E0DFB5}"/>
                </a:ext>
              </a:extLst>
            </p:cNvPr>
            <p:cNvGrpSpPr/>
            <p:nvPr/>
          </p:nvGrpSpPr>
          <p:grpSpPr>
            <a:xfrm rot="5400000">
              <a:off x="4083049" y="1739903"/>
              <a:ext cx="76200" cy="3619499"/>
              <a:chOff x="2042921" y="1338103"/>
              <a:chExt cx="692926" cy="2179049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xmlns="" id="{CB424536-45F6-2369-A49D-F69BBB454F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3F8F643B-72B8-1165-6D3C-0367E76285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A05A7AE1-E2BB-009E-7903-2B127634DF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xmlns="" id="{78D7D625-383E-D4A8-6EC1-D7DC0EEE70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F5168E74-591D-AFDD-0BC6-D80F0F1AE4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xmlns="" id="{99A5B537-2111-1CC8-DB51-F8F56435D7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CB7A2329-BED9-8DFE-3041-DE4A45D897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33810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xmlns="" id="{A8DDDB08-63A5-B1BE-EC79-1ED1A0E351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64850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CA498B24-262D-AB3A-B9B4-F58ED4FE5325}"/>
              </a:ext>
            </a:extLst>
          </p:cNvPr>
          <p:cNvGrpSpPr/>
          <p:nvPr/>
        </p:nvGrpSpPr>
        <p:grpSpPr>
          <a:xfrm>
            <a:off x="6356532" y="4266325"/>
            <a:ext cx="4423177" cy="2015687"/>
            <a:chOff x="1688916" y="1812663"/>
            <a:chExt cx="4423177" cy="2015687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4BD7D88C-1856-0D20-0308-DBB80B26CD45}"/>
                </a:ext>
              </a:extLst>
            </p:cNvPr>
            <p:cNvSpPr txBox="1"/>
            <p:nvPr/>
          </p:nvSpPr>
          <p:spPr bwMode="auto">
            <a:xfrm rot="16200000">
              <a:off x="1172268" y="2615952"/>
              <a:ext cx="1341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Progression (%)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xmlns="" id="{0B09C7E2-77FA-E067-81A1-C8B9F075A3CF}"/>
                </a:ext>
              </a:extLst>
            </p:cNvPr>
            <p:cNvGrpSpPr/>
            <p:nvPr/>
          </p:nvGrpSpPr>
          <p:grpSpPr>
            <a:xfrm>
              <a:off x="1860178" y="1812663"/>
              <a:ext cx="458780" cy="1881366"/>
              <a:chOff x="1860178" y="1812663"/>
              <a:chExt cx="458780" cy="1881366"/>
            </a:xfrm>
          </p:grpSpPr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xmlns="" id="{538E5EC0-EA00-ABB6-553E-993F39A102DC}"/>
                  </a:ext>
                </a:extLst>
              </p:cNvPr>
              <p:cNvSpPr txBox="1"/>
              <p:nvPr/>
            </p:nvSpPr>
            <p:spPr bwMode="auto">
              <a:xfrm>
                <a:off x="1860178" y="1812663"/>
                <a:ext cx="4587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100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xmlns="" id="{D491BF92-4549-F3C0-D298-0C8A7828853C}"/>
                  </a:ext>
                </a:extLst>
              </p:cNvPr>
              <p:cNvSpPr txBox="1"/>
              <p:nvPr/>
            </p:nvSpPr>
            <p:spPr bwMode="auto">
              <a:xfrm>
                <a:off x="1951550" y="211938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80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xmlns="" id="{3144F1A8-23B7-0223-4EC4-AD73D1FCBB46}"/>
                  </a:ext>
                </a:extLst>
              </p:cNvPr>
              <p:cNvSpPr txBox="1"/>
              <p:nvPr/>
            </p:nvSpPr>
            <p:spPr bwMode="auto">
              <a:xfrm>
                <a:off x="1951550" y="242978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60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xmlns="" id="{17CE033C-362B-3E7F-778C-2C7F4E579738}"/>
                  </a:ext>
                </a:extLst>
              </p:cNvPr>
              <p:cNvSpPr txBox="1"/>
              <p:nvPr/>
            </p:nvSpPr>
            <p:spPr bwMode="auto">
              <a:xfrm>
                <a:off x="1951550" y="2742466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xmlns="" id="{E91556D3-1E18-B819-19A6-08573D924929}"/>
                  </a:ext>
                </a:extLst>
              </p:cNvPr>
              <p:cNvSpPr txBox="1"/>
              <p:nvPr/>
            </p:nvSpPr>
            <p:spPr bwMode="auto">
              <a:xfrm>
                <a:off x="1951550" y="3052865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xmlns="" id="{F854A544-74A1-E513-3875-F3DD5BA66A3C}"/>
                  </a:ext>
                </a:extLst>
              </p:cNvPr>
              <p:cNvSpPr txBox="1"/>
              <p:nvPr/>
            </p:nvSpPr>
            <p:spPr bwMode="auto">
              <a:xfrm>
                <a:off x="2042921" y="3386252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xmlns="" id="{411ADC29-7B1D-1330-58F8-0EC9CA9CF4DD}"/>
                </a:ext>
              </a:extLst>
            </p:cNvPr>
            <p:cNvGrpSpPr/>
            <p:nvPr/>
          </p:nvGrpSpPr>
          <p:grpSpPr>
            <a:xfrm>
              <a:off x="2168239" y="3520573"/>
              <a:ext cx="3943854" cy="307777"/>
              <a:chOff x="2168239" y="3520573"/>
              <a:chExt cx="3943854" cy="307777"/>
            </a:xfrm>
          </p:grpSpPr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xmlns="" id="{F3529239-0D6E-8A1D-FA4F-5D4DF336AF14}"/>
                  </a:ext>
                </a:extLst>
              </p:cNvPr>
              <p:cNvSpPr txBox="1"/>
              <p:nvPr/>
            </p:nvSpPr>
            <p:spPr bwMode="auto">
              <a:xfrm>
                <a:off x="2168239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xmlns="" id="{561FD6C0-A1FF-1745-5307-9B0088D5DC64}"/>
                  </a:ext>
                </a:extLst>
              </p:cNvPr>
              <p:cNvSpPr txBox="1"/>
              <p:nvPr/>
            </p:nvSpPr>
            <p:spPr bwMode="auto">
              <a:xfrm>
                <a:off x="2690160" y="3520573"/>
                <a:ext cx="27603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xmlns="" id="{2F61C468-1B8C-60D5-E6F6-54CAAF0BB32C}"/>
                  </a:ext>
                </a:extLst>
              </p:cNvPr>
              <p:cNvSpPr txBox="1"/>
              <p:nvPr/>
            </p:nvSpPr>
            <p:spPr bwMode="auto">
              <a:xfrm>
                <a:off x="3166396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xmlns="" id="{8561DE03-D5B3-3016-CB22-C71DC2F912C2}"/>
                  </a:ext>
                </a:extLst>
              </p:cNvPr>
              <p:cNvSpPr txBox="1"/>
              <p:nvPr/>
            </p:nvSpPr>
            <p:spPr bwMode="auto">
              <a:xfrm>
                <a:off x="3675617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xmlns="" id="{123CEC80-3F42-56D5-55F2-1CE17B754E2F}"/>
                  </a:ext>
                </a:extLst>
              </p:cNvPr>
              <p:cNvSpPr txBox="1"/>
              <p:nvPr/>
            </p:nvSpPr>
            <p:spPr bwMode="auto">
              <a:xfrm>
                <a:off x="4197169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24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xmlns="" id="{76C5D092-8503-0E85-A4F8-63360434CCFB}"/>
                  </a:ext>
                </a:extLst>
              </p:cNvPr>
              <p:cNvSpPr txBox="1"/>
              <p:nvPr/>
            </p:nvSpPr>
            <p:spPr bwMode="auto">
              <a:xfrm>
                <a:off x="4708811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xmlns="" id="{E253C6D6-BD33-5F75-F296-0801D3E809D3}"/>
                  </a:ext>
                </a:extLst>
              </p:cNvPr>
              <p:cNvSpPr txBox="1"/>
              <p:nvPr/>
            </p:nvSpPr>
            <p:spPr bwMode="auto">
              <a:xfrm>
                <a:off x="5226748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36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xmlns="" id="{DE7EA910-2670-B327-3C7D-685A4A672002}"/>
                  </a:ext>
                </a:extLst>
              </p:cNvPr>
              <p:cNvSpPr txBox="1"/>
              <p:nvPr/>
            </p:nvSpPr>
            <p:spPr bwMode="auto">
              <a:xfrm>
                <a:off x="5744685" y="3520573"/>
                <a:ext cx="36740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400" b="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42</a:t>
                </a:r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9E91CA69-67FE-E7D5-357D-1CAE76FD2397}"/>
                </a:ext>
              </a:extLst>
            </p:cNvPr>
            <p:cNvSpPr/>
            <p:nvPr/>
          </p:nvSpPr>
          <p:spPr bwMode="auto">
            <a:xfrm>
              <a:off x="2311400" y="1949450"/>
              <a:ext cx="3632200" cy="1574800"/>
            </a:xfrm>
            <a:custGeom>
              <a:avLst/>
              <a:gdLst>
                <a:gd name="connsiteX0" fmla="*/ 0 w 3632200"/>
                <a:gd name="connsiteY0" fmla="*/ 0 h 1587500"/>
                <a:gd name="connsiteX1" fmla="*/ 0 w 3632200"/>
                <a:gd name="connsiteY1" fmla="*/ 1587500 h 1587500"/>
                <a:gd name="connsiteX2" fmla="*/ 3632200 w 3632200"/>
                <a:gd name="connsiteY2" fmla="*/ 158750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2200" h="1587500">
                  <a:moveTo>
                    <a:pt x="0" y="0"/>
                  </a:moveTo>
                  <a:lnTo>
                    <a:pt x="0" y="1587500"/>
                  </a:lnTo>
                  <a:lnTo>
                    <a:pt x="3632200" y="158750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62BA1CDB-20FD-3C84-3BF7-045CF91C3A86}"/>
                </a:ext>
              </a:extLst>
            </p:cNvPr>
            <p:cNvGrpSpPr/>
            <p:nvPr/>
          </p:nvGrpSpPr>
          <p:grpSpPr>
            <a:xfrm>
              <a:off x="2241550" y="1961234"/>
              <a:ext cx="82550" cy="1555918"/>
              <a:chOff x="2042921" y="1961234"/>
              <a:chExt cx="692925" cy="1555918"/>
            </a:xfrm>
          </p:grpSpPr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xmlns="" id="{2893B1E1-37C6-F2FA-E784-926B763702C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xmlns="" id="{21DD5CEC-1A23-A5BF-591F-0ABADEEF80A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xmlns="" id="{F8FF423A-D477-15E8-0F31-7253E4B5503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1B8FD81D-AE58-D6DC-FE4E-ADE5311BB4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xmlns="" id="{474F3772-3BFE-D87F-8AA5-31A91B0164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650D8EB7-4ED7-5EB9-552B-B08371D4EF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71807FA3-818E-6F6A-CD54-7E39CF486382}"/>
                </a:ext>
              </a:extLst>
            </p:cNvPr>
            <p:cNvGrpSpPr/>
            <p:nvPr/>
          </p:nvGrpSpPr>
          <p:grpSpPr>
            <a:xfrm rot="5400000">
              <a:off x="4083049" y="1739903"/>
              <a:ext cx="76200" cy="3619499"/>
              <a:chOff x="2042921" y="1338103"/>
              <a:chExt cx="692926" cy="2179049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xmlns="" id="{5A3F8EA6-7021-13B6-C168-1587632339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1961234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xmlns="" id="{07402814-082A-7895-7A45-A9C8601661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27163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F9CB0775-3049-4C31-B74B-9A03E8A983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58367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xmlns="" id="{2B837E46-4D85-5ADF-4BE6-530DFB45A00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289407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B91A12FF-7744-E79F-D6ED-B1B0AF0D45A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20675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xmlns="" id="{869CDF9D-A1CD-3F01-4DCD-A8055CA0B5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1" y="351715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xmlns="" id="{920372C3-E963-6057-9633-C178D51D1A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338103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xmlns="" id="{541DF86C-4C75-8676-3AEC-13F559D44D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042922" y="1648502"/>
                <a:ext cx="69292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3A7501C-6DA6-0C73-C49E-6693C004A8FA}"/>
              </a:ext>
            </a:extLst>
          </p:cNvPr>
          <p:cNvSpPr txBox="1"/>
          <p:nvPr/>
        </p:nvSpPr>
        <p:spPr bwMode="auto">
          <a:xfrm>
            <a:off x="8570551" y="6114713"/>
            <a:ext cx="437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637B68E3-83DF-6634-8C1A-ABB98CC2763D}"/>
              </a:ext>
            </a:extLst>
          </p:cNvPr>
          <p:cNvSpPr txBox="1"/>
          <p:nvPr/>
        </p:nvSpPr>
        <p:spPr bwMode="auto">
          <a:xfrm>
            <a:off x="7078164" y="5662864"/>
            <a:ext cx="6751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= .65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922BF7BE-81C0-7DCC-7C03-AA5CA93F1DEF}"/>
              </a:ext>
            </a:extLst>
          </p:cNvPr>
          <p:cNvSpPr txBox="1"/>
          <p:nvPr/>
        </p:nvSpPr>
        <p:spPr bwMode="auto">
          <a:xfrm>
            <a:off x="2436719" y="5670135"/>
            <a:ext cx="766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i="1" dirty="0">
                <a:solidFill>
                  <a:schemeClr val="bg1"/>
                </a:solidFill>
                <a:latin typeface="Calibri" panose="020F0502020204030204" pitchFamily="34" charset="0"/>
              </a:rPr>
              <a:t>P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= .014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48B5640E-0983-A51D-131F-E28FC1A74B53}"/>
              </a:ext>
            </a:extLst>
          </p:cNvPr>
          <p:cNvSpPr txBox="1"/>
          <p:nvPr/>
        </p:nvSpPr>
        <p:spPr bwMode="auto">
          <a:xfrm>
            <a:off x="2074230" y="3837073"/>
            <a:ext cx="3605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TTP in Blastoid vs Nonblastoid MCL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DD3C6D6D-89CE-BB40-A60A-9A88D619EB90}"/>
              </a:ext>
            </a:extLst>
          </p:cNvPr>
          <p:cNvSpPr txBox="1"/>
          <p:nvPr/>
        </p:nvSpPr>
        <p:spPr bwMode="auto">
          <a:xfrm>
            <a:off x="6404634" y="3837073"/>
            <a:ext cx="4040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TTP in </a:t>
            </a:r>
            <a:r>
              <a:rPr lang="en-US" i="1" dirty="0">
                <a:solidFill>
                  <a:schemeClr val="bg1"/>
                </a:solidFill>
                <a:latin typeface="Calibri" panose="020F0502020204030204" pitchFamily="34" charset="0"/>
              </a:rPr>
              <a:t>TP53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-Mutated vs Unmutated MCL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6DED584B-7D0B-F741-B4F9-167AB130B541}"/>
              </a:ext>
            </a:extLst>
          </p:cNvPr>
          <p:cNvSpPr txBox="1"/>
          <p:nvPr/>
        </p:nvSpPr>
        <p:spPr bwMode="auto">
          <a:xfrm>
            <a:off x="2381873" y="4079453"/>
            <a:ext cx="2865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100% (95% CI: 100%-100%)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3BEAA103-6C9E-C958-31FB-26B0CE2E416E}"/>
              </a:ext>
            </a:extLst>
          </p:cNvPr>
          <p:cNvSpPr txBox="1"/>
          <p:nvPr/>
        </p:nvSpPr>
        <p:spPr bwMode="auto">
          <a:xfrm>
            <a:off x="2424353" y="5140069"/>
            <a:ext cx="278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55.6% (95% CI: 7.3-87.6%)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3C76AADD-B2B6-E81B-3DB7-450C5155D7B9}"/>
              </a:ext>
            </a:extLst>
          </p:cNvPr>
          <p:cNvSpPr txBox="1"/>
          <p:nvPr/>
        </p:nvSpPr>
        <p:spPr bwMode="auto">
          <a:xfrm>
            <a:off x="5485025" y="4172829"/>
            <a:ext cx="1169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Nonblastoid MCL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Blastoid MCL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xmlns="" id="{F8764BF7-976F-C609-ACFC-D3D2CC8A4467}"/>
              </a:ext>
            </a:extLst>
          </p:cNvPr>
          <p:cNvSpPr txBox="1"/>
          <p:nvPr/>
        </p:nvSpPr>
        <p:spPr bwMode="auto">
          <a:xfrm>
            <a:off x="10206014" y="4172829"/>
            <a:ext cx="1260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TP53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 mutated </a:t>
            </a:r>
          </a:p>
          <a:p>
            <a:pPr>
              <a:spcBef>
                <a:spcPts val="0"/>
              </a:spcBef>
            </a:pPr>
            <a:r>
              <a:rPr lang="en-US" sz="1200" b="0" i="1" dirty="0">
                <a:solidFill>
                  <a:schemeClr val="bg1"/>
                </a:solidFill>
                <a:latin typeface="Calibri" panose="020F0502020204030204" pitchFamily="34" charset="0"/>
              </a:rPr>
              <a:t>TP53</a:t>
            </a: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 unmutated 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A0A121C4-FC7C-8BD2-7C76-06221D707D4A}"/>
              </a:ext>
            </a:extLst>
          </p:cNvPr>
          <p:cNvSpPr txBox="1"/>
          <p:nvPr/>
        </p:nvSpPr>
        <p:spPr bwMode="auto">
          <a:xfrm>
            <a:off x="7000885" y="4093229"/>
            <a:ext cx="3000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91.7% (95% CI: 53.9%-98.8%)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xmlns="" id="{7CB98435-43DE-A0DF-7C8F-544CC868C18A}"/>
              </a:ext>
            </a:extLst>
          </p:cNvPr>
          <p:cNvSpPr txBox="1"/>
          <p:nvPr/>
        </p:nvSpPr>
        <p:spPr bwMode="auto">
          <a:xfrm>
            <a:off x="7521241" y="4731384"/>
            <a:ext cx="2602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1-yr TTP: 80.0% </a:t>
            </a:r>
            <a:b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(95% CI: 20.4%-96.9%)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4A60DAE-E93F-68D8-FF74-AFDA8622134C}"/>
              </a:ext>
            </a:extLst>
          </p:cNvPr>
          <p:cNvCxnSpPr/>
          <p:nvPr/>
        </p:nvCxnSpPr>
        <p:spPr bwMode="auto">
          <a:xfrm>
            <a:off x="5180219" y="1945081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255D1A52-6C8F-59EA-4445-E0A4A13351D5}"/>
              </a:ext>
            </a:extLst>
          </p:cNvPr>
          <p:cNvCxnSpPr/>
          <p:nvPr/>
        </p:nvCxnSpPr>
        <p:spPr bwMode="auto">
          <a:xfrm>
            <a:off x="5361096" y="4316806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434F34A8-065F-BF12-2E8B-6E6EF66DBB69}"/>
              </a:ext>
            </a:extLst>
          </p:cNvPr>
          <p:cNvCxnSpPr/>
          <p:nvPr/>
        </p:nvCxnSpPr>
        <p:spPr bwMode="auto">
          <a:xfrm>
            <a:off x="5361096" y="4684103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69F53A2E-0BA5-3562-B5ED-CB7943EE620B}"/>
              </a:ext>
            </a:extLst>
          </p:cNvPr>
          <p:cNvCxnSpPr/>
          <p:nvPr/>
        </p:nvCxnSpPr>
        <p:spPr bwMode="auto">
          <a:xfrm>
            <a:off x="10074178" y="2119386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3FABF43B-AD20-255F-A88F-F4556605D743}"/>
              </a:ext>
            </a:extLst>
          </p:cNvPr>
          <p:cNvCxnSpPr/>
          <p:nvPr/>
        </p:nvCxnSpPr>
        <p:spPr bwMode="auto">
          <a:xfrm>
            <a:off x="10074178" y="1935555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xmlns="" id="{B9708EC8-7AE4-7421-5CE8-B5815A0CD1AF}"/>
              </a:ext>
            </a:extLst>
          </p:cNvPr>
          <p:cNvCxnSpPr/>
          <p:nvPr/>
        </p:nvCxnSpPr>
        <p:spPr bwMode="auto">
          <a:xfrm>
            <a:off x="10074178" y="4495874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9A3BA557-9A99-98AE-CDF4-354E690854D7}"/>
              </a:ext>
            </a:extLst>
          </p:cNvPr>
          <p:cNvCxnSpPr/>
          <p:nvPr/>
        </p:nvCxnSpPr>
        <p:spPr bwMode="auto">
          <a:xfrm>
            <a:off x="10074178" y="4312043"/>
            <a:ext cx="185709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7DBDF704-0D03-21D8-E7F4-820E5A8676C4}"/>
              </a:ext>
            </a:extLst>
          </p:cNvPr>
          <p:cNvSpPr/>
          <p:nvPr/>
        </p:nvSpPr>
        <p:spPr bwMode="auto">
          <a:xfrm>
            <a:off x="2320925" y="1962150"/>
            <a:ext cx="2978150" cy="1552575"/>
          </a:xfrm>
          <a:custGeom>
            <a:avLst/>
            <a:gdLst>
              <a:gd name="connsiteX0" fmla="*/ 0 w 2978150"/>
              <a:gd name="connsiteY0" fmla="*/ 0 h 1552575"/>
              <a:gd name="connsiteX1" fmla="*/ 403225 w 2978150"/>
              <a:gd name="connsiteY1" fmla="*/ 0 h 1552575"/>
              <a:gd name="connsiteX2" fmla="*/ 403225 w 2978150"/>
              <a:gd name="connsiteY2" fmla="*/ 79375 h 1552575"/>
              <a:gd name="connsiteX3" fmla="*/ 898525 w 2978150"/>
              <a:gd name="connsiteY3" fmla="*/ 79375 h 1552575"/>
              <a:gd name="connsiteX4" fmla="*/ 898525 w 2978150"/>
              <a:gd name="connsiteY4" fmla="*/ 168275 h 1552575"/>
              <a:gd name="connsiteX5" fmla="*/ 2978150 w 2978150"/>
              <a:gd name="connsiteY5" fmla="*/ 168275 h 1552575"/>
              <a:gd name="connsiteX6" fmla="*/ 2978150 w 2978150"/>
              <a:gd name="connsiteY6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150" h="1552575">
                <a:moveTo>
                  <a:pt x="0" y="0"/>
                </a:moveTo>
                <a:lnTo>
                  <a:pt x="403225" y="0"/>
                </a:lnTo>
                <a:lnTo>
                  <a:pt x="403225" y="79375"/>
                </a:lnTo>
                <a:lnTo>
                  <a:pt x="898525" y="79375"/>
                </a:lnTo>
                <a:lnTo>
                  <a:pt x="898525" y="168275"/>
                </a:lnTo>
                <a:lnTo>
                  <a:pt x="2978150" y="168275"/>
                </a:lnTo>
                <a:lnTo>
                  <a:pt x="2978150" y="1552575"/>
                </a:lnTo>
              </a:path>
            </a:pathLst>
          </a:cu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6DF783BA-ADDF-9358-157D-5324F7A69FBF}"/>
              </a:ext>
            </a:extLst>
          </p:cNvPr>
          <p:cNvGrpSpPr/>
          <p:nvPr/>
        </p:nvGrpSpPr>
        <p:grpSpPr>
          <a:xfrm>
            <a:off x="2436719" y="1902086"/>
            <a:ext cx="2502575" cy="230685"/>
            <a:chOff x="2436719" y="1902086"/>
            <a:chExt cx="2502575" cy="230685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FC1865D-A575-3342-4998-4A6ECF6717F4}"/>
                </a:ext>
              </a:extLst>
            </p:cNvPr>
            <p:cNvCxnSpPr/>
            <p:nvPr/>
          </p:nvCxnSpPr>
          <p:spPr bwMode="auto">
            <a:xfrm>
              <a:off x="2436719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661AA6C5-AE66-3498-D017-3F4EC9821458}"/>
                </a:ext>
              </a:extLst>
            </p:cNvPr>
            <p:cNvCxnSpPr/>
            <p:nvPr/>
          </p:nvCxnSpPr>
          <p:spPr bwMode="auto">
            <a:xfrm>
              <a:off x="2477462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548C9AD-726A-F548-9EC3-6DDAD88CDCCC}"/>
                </a:ext>
              </a:extLst>
            </p:cNvPr>
            <p:cNvCxnSpPr/>
            <p:nvPr/>
          </p:nvCxnSpPr>
          <p:spPr bwMode="auto">
            <a:xfrm>
              <a:off x="2506037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DE8F8EE3-E6DC-EC4F-44BD-28D2CA33B309}"/>
                </a:ext>
              </a:extLst>
            </p:cNvPr>
            <p:cNvCxnSpPr/>
            <p:nvPr/>
          </p:nvCxnSpPr>
          <p:spPr bwMode="auto">
            <a:xfrm>
              <a:off x="2534612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49ACB363-1A56-4D94-DFF0-4FBA43CECABF}"/>
                </a:ext>
              </a:extLst>
            </p:cNvPr>
            <p:cNvCxnSpPr/>
            <p:nvPr/>
          </p:nvCxnSpPr>
          <p:spPr bwMode="auto">
            <a:xfrm>
              <a:off x="2639387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9418F8D3-5D1B-1B0B-7339-B7099722E040}"/>
                </a:ext>
              </a:extLst>
            </p:cNvPr>
            <p:cNvCxnSpPr/>
            <p:nvPr/>
          </p:nvCxnSpPr>
          <p:spPr bwMode="auto">
            <a:xfrm>
              <a:off x="2658437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9F159999-82FB-60D4-C160-435B798F36DA}"/>
                </a:ext>
              </a:extLst>
            </p:cNvPr>
            <p:cNvCxnSpPr/>
            <p:nvPr/>
          </p:nvCxnSpPr>
          <p:spPr bwMode="auto">
            <a:xfrm>
              <a:off x="3023562" y="1979252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F5A914E-286B-DC65-387F-0F9976CBEB41}"/>
                </a:ext>
              </a:extLst>
            </p:cNvPr>
            <p:cNvCxnSpPr/>
            <p:nvPr/>
          </p:nvCxnSpPr>
          <p:spPr bwMode="auto">
            <a:xfrm>
              <a:off x="2690160" y="1902086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124CA93F-77E6-C535-037C-BD38EB628BE8}"/>
                </a:ext>
              </a:extLst>
            </p:cNvPr>
            <p:cNvCxnSpPr/>
            <p:nvPr/>
          </p:nvCxnSpPr>
          <p:spPr bwMode="auto">
            <a:xfrm>
              <a:off x="3099762" y="1979252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DDDF77AB-C391-69A0-70CD-650A7DB15E00}"/>
                </a:ext>
              </a:extLst>
            </p:cNvPr>
            <p:cNvCxnSpPr/>
            <p:nvPr/>
          </p:nvCxnSpPr>
          <p:spPr bwMode="auto">
            <a:xfrm>
              <a:off x="3137862" y="1979252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A4364368-FCC6-5603-E96E-ABDE7D0DB279}"/>
                </a:ext>
              </a:extLst>
            </p:cNvPr>
            <p:cNvCxnSpPr/>
            <p:nvPr/>
          </p:nvCxnSpPr>
          <p:spPr bwMode="auto">
            <a:xfrm>
              <a:off x="3180058" y="1979252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804BBFEB-3062-FA9D-3C44-E85737FB4709}"/>
                </a:ext>
              </a:extLst>
            </p:cNvPr>
            <p:cNvCxnSpPr/>
            <p:nvPr/>
          </p:nvCxnSpPr>
          <p:spPr bwMode="auto">
            <a:xfrm>
              <a:off x="3386433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9B62A20-0F29-1F16-2BAE-3E5ADDB92E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08658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65954C87-B45A-5972-CC53-D5498A111B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76958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C74845E8-08DE-0639-20B3-8953136671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21408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EA96655E-663A-D69C-9703-5DA2C73D63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42083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375BCFC0-7B6B-9623-6F97-356FEF88B1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88158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7F57C878-1E5B-0FED-0474-C45BC719DA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04344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170D7495-495F-FBB7-8F15-2938650D93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1969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1F015FBC-C43F-9C00-6A05-8AD7D213A8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39294" y="20658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40C907F5-74A4-0D7D-9CA4-7D9C8A98F789}"/>
              </a:ext>
            </a:extLst>
          </p:cNvPr>
          <p:cNvGrpSpPr/>
          <p:nvPr/>
        </p:nvGrpSpPr>
        <p:grpSpPr>
          <a:xfrm>
            <a:off x="6908800" y="1902086"/>
            <a:ext cx="2971800" cy="1606289"/>
            <a:chOff x="6908800" y="1902086"/>
            <a:chExt cx="2971800" cy="1606289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77B9B648-7C8D-FD20-4626-43BB1EDC904A}"/>
                </a:ext>
              </a:extLst>
            </p:cNvPr>
            <p:cNvSpPr/>
            <p:nvPr/>
          </p:nvSpPr>
          <p:spPr bwMode="auto">
            <a:xfrm>
              <a:off x="6908800" y="1958975"/>
              <a:ext cx="2971800" cy="1549400"/>
            </a:xfrm>
            <a:custGeom>
              <a:avLst/>
              <a:gdLst>
                <a:gd name="connsiteX0" fmla="*/ 0 w 2971800"/>
                <a:gd name="connsiteY0" fmla="*/ 0 h 1549400"/>
                <a:gd name="connsiteX1" fmla="*/ 885825 w 2971800"/>
                <a:gd name="connsiteY1" fmla="*/ 0 h 1549400"/>
                <a:gd name="connsiteX2" fmla="*/ 885825 w 2971800"/>
                <a:gd name="connsiteY2" fmla="*/ 196850 h 1549400"/>
                <a:gd name="connsiteX3" fmla="*/ 2971800 w 2971800"/>
                <a:gd name="connsiteY3" fmla="*/ 196850 h 1549400"/>
                <a:gd name="connsiteX4" fmla="*/ 2971800 w 2971800"/>
                <a:gd name="connsiteY4" fmla="*/ 15494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1800" h="1549400">
                  <a:moveTo>
                    <a:pt x="0" y="0"/>
                  </a:moveTo>
                  <a:lnTo>
                    <a:pt x="885825" y="0"/>
                  </a:lnTo>
                  <a:lnTo>
                    <a:pt x="885825" y="196850"/>
                  </a:lnTo>
                  <a:lnTo>
                    <a:pt x="2971800" y="196850"/>
                  </a:lnTo>
                  <a:lnTo>
                    <a:pt x="2971800" y="1549400"/>
                  </a:lnTo>
                </a:path>
              </a:pathLst>
            </a:custGeom>
            <a:noFill/>
            <a:ln w="28575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xmlns="" id="{3114B1D1-A65F-3528-BF4E-153DC7808009}"/>
                </a:ext>
              </a:extLst>
            </p:cNvPr>
            <p:cNvGrpSpPr/>
            <p:nvPr/>
          </p:nvGrpSpPr>
          <p:grpSpPr>
            <a:xfrm>
              <a:off x="7025790" y="1902086"/>
              <a:ext cx="2512982" cy="256608"/>
              <a:chOff x="7025790" y="1902086"/>
              <a:chExt cx="2512982" cy="256608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D952019A-4328-7469-642C-2D17B2AEFB4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25790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0781C6A3-18E8-B93D-5022-872D76C05CC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51190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F1174AB8-3E4F-5BC6-EDC3-BE156460E4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78164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xmlns="" id="{DE896CB5-1E35-0DAE-0849-A308894DBC3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06518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3DA9EF6E-BFAD-46A6-DC9A-44E514C85A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38268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xmlns="" id="{AC8C9A88-B6B2-D05A-0703-142A91F5B5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17643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D077912F-995C-4370-EB35-DEC18B14F5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53492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xmlns="" id="{9B480172-5F7F-A4C5-6D16-171D638FBE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85292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6EE4AA9F-1173-8644-3818-F8E1C7DED9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17042" y="1902086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xmlns="" id="{80B3D200-D2DF-42AF-6A6D-452D79F5C4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32629" y="2091757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E9BEA0B0-04CE-902F-E981-11C00348FF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047879" y="2091757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050F1214-AC6C-803E-EA0D-DD3DBCCD96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073279" y="2091757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408E3691-B2FA-D0EC-932D-8D429CDC5E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83104" y="2091757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20D3BC7C-2272-A213-D199-2905E33C92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43429" y="2091757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33A72DA7-2152-AE49-A4E8-9D86FE55E3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38772" y="2091757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C6AC1462-B395-B761-FD2F-8C7099DA28E3}"/>
              </a:ext>
            </a:extLst>
          </p:cNvPr>
          <p:cNvGrpSpPr/>
          <p:nvPr/>
        </p:nvGrpSpPr>
        <p:grpSpPr>
          <a:xfrm>
            <a:off x="6915150" y="1952625"/>
            <a:ext cx="1800225" cy="166761"/>
            <a:chOff x="6915150" y="1952625"/>
            <a:chExt cx="1800225" cy="166761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3D5EC2C6-09F7-E4D5-DA9F-55CB7E40C6EA}"/>
                </a:ext>
              </a:extLst>
            </p:cNvPr>
            <p:cNvSpPr/>
            <p:nvPr/>
          </p:nvSpPr>
          <p:spPr bwMode="auto">
            <a:xfrm>
              <a:off x="6915150" y="1952625"/>
              <a:ext cx="1800225" cy="158750"/>
            </a:xfrm>
            <a:custGeom>
              <a:avLst/>
              <a:gdLst>
                <a:gd name="connsiteX0" fmla="*/ 0 w 1800225"/>
                <a:gd name="connsiteY0" fmla="*/ 0 h 158750"/>
                <a:gd name="connsiteX1" fmla="*/ 403225 w 1800225"/>
                <a:gd name="connsiteY1" fmla="*/ 0 h 158750"/>
                <a:gd name="connsiteX2" fmla="*/ 403225 w 1800225"/>
                <a:gd name="connsiteY2" fmla="*/ 158750 h 158750"/>
                <a:gd name="connsiteX3" fmla="*/ 1800225 w 1800225"/>
                <a:gd name="connsiteY3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25" h="158750">
                  <a:moveTo>
                    <a:pt x="0" y="0"/>
                  </a:moveTo>
                  <a:lnTo>
                    <a:pt x="403225" y="0"/>
                  </a:lnTo>
                  <a:lnTo>
                    <a:pt x="403225" y="158750"/>
                  </a:lnTo>
                  <a:lnTo>
                    <a:pt x="1800225" y="158750"/>
                  </a:lnTo>
                </a:path>
              </a:pathLst>
            </a:custGeom>
            <a:noFill/>
            <a:ln w="2857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AF07FAD-193D-0EE2-FBDD-88A87A215E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1886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04CB84CE-9654-A757-A768-3E720CEC8E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67961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41EFD852-9D87-0CA6-8EF3-EC98D9FDA9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2691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64839A86-9B1D-B80E-76C2-7185866A4C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50791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BF1232B3-A660-DCC1-26BB-A0FC8AA29D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59297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C664486-D15B-A945-B1FA-B72337397B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43233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2BDFB9C4-1AFF-7790-9873-48C9AA40EB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81333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E1746099-2E41-1FBE-A880-E62264EBB1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6799" y="2052449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1E848890-91C8-D2E9-AA48-4A75B4A14741}"/>
              </a:ext>
            </a:extLst>
          </p:cNvPr>
          <p:cNvGrpSpPr/>
          <p:nvPr/>
        </p:nvGrpSpPr>
        <p:grpSpPr>
          <a:xfrm>
            <a:off x="6975475" y="4327263"/>
            <a:ext cx="2628900" cy="203462"/>
            <a:chOff x="6975475" y="4327263"/>
            <a:chExt cx="2628900" cy="203462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EF8C8000-E5F8-B5A5-423B-FB537AB601CC}"/>
                </a:ext>
              </a:extLst>
            </p:cNvPr>
            <p:cNvSpPr/>
            <p:nvPr/>
          </p:nvSpPr>
          <p:spPr bwMode="auto">
            <a:xfrm>
              <a:off x="6975475" y="4394200"/>
              <a:ext cx="2628900" cy="136525"/>
            </a:xfrm>
            <a:custGeom>
              <a:avLst/>
              <a:gdLst>
                <a:gd name="connsiteX0" fmla="*/ 0 w 2628900"/>
                <a:gd name="connsiteY0" fmla="*/ 0 h 136525"/>
                <a:gd name="connsiteX1" fmla="*/ 415925 w 2628900"/>
                <a:gd name="connsiteY1" fmla="*/ 0 h 136525"/>
                <a:gd name="connsiteX2" fmla="*/ 415925 w 2628900"/>
                <a:gd name="connsiteY2" fmla="*/ 136525 h 136525"/>
                <a:gd name="connsiteX3" fmla="*/ 2628900 w 2628900"/>
                <a:gd name="connsiteY3" fmla="*/ 136525 h 1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8900" h="136525">
                  <a:moveTo>
                    <a:pt x="0" y="0"/>
                  </a:moveTo>
                  <a:lnTo>
                    <a:pt x="415925" y="0"/>
                  </a:lnTo>
                  <a:lnTo>
                    <a:pt x="415925" y="136525"/>
                  </a:lnTo>
                  <a:lnTo>
                    <a:pt x="2628900" y="136525"/>
                  </a:lnTo>
                </a:path>
              </a:pathLst>
            </a:cu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xmlns="" id="{87F508E7-FE92-2C99-CDC0-6CB61D4B9F71}"/>
                </a:ext>
              </a:extLst>
            </p:cNvPr>
            <p:cNvGrpSpPr/>
            <p:nvPr/>
          </p:nvGrpSpPr>
          <p:grpSpPr>
            <a:xfrm>
              <a:off x="7138268" y="4327263"/>
              <a:ext cx="2458673" cy="202079"/>
              <a:chOff x="7138268" y="4327263"/>
              <a:chExt cx="2458673" cy="202079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xmlns="" id="{E04458EF-74D9-3112-CE3D-4E79A51FB3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38268" y="4327263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xmlns="" id="{403C5017-FC7F-5D1F-4285-DBF19C84DF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4293" y="4327263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xmlns="" id="{5A9100C3-D765-62CD-AD4C-FB1146EBF5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32585" y="4327263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xmlns="" id="{79F5BAB7-F543-E448-D522-8733C14E91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783435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xmlns="" id="{786D44CA-A259-F860-2710-EA98EBD903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32629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xmlns="" id="{8C86139A-1627-5A70-E6A8-A83A826C5B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911907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xmlns="" id="{67E75018-C42E-297F-8E09-E52B652748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41073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xmlns="" id="{ADA262DE-85F6-8574-BDD2-5ACE9745E6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28018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xmlns="" id="{F0C1D145-590F-40F0-9C12-9DB89132C6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343233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xmlns="" id="{C72B30C6-6D75-EDC8-035C-51FD1C7422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40835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xmlns="" id="{A637CD3C-A746-0976-6435-65C777282EE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66235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xmlns="" id="{F2F1DA33-DAB2-9AF5-4067-C907BC7BAD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96404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xmlns="" id="{EAC2D4FB-00E4-948D-6584-927D7CE970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95975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xmlns="" id="{07479A39-82FA-1BEE-6EC0-49071868A1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146091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xmlns="" id="{1F9F4591-EAFF-08E0-89CA-FD5E5A4812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96941" y="446240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xmlns="" id="{E23C4CAA-3EDE-1D6B-31E1-FFF2FABEEBEC}"/>
              </a:ext>
            </a:extLst>
          </p:cNvPr>
          <p:cNvGrpSpPr/>
          <p:nvPr/>
        </p:nvGrpSpPr>
        <p:grpSpPr>
          <a:xfrm>
            <a:off x="6991350" y="4336175"/>
            <a:ext cx="2962275" cy="1636000"/>
            <a:chOff x="6991350" y="4336175"/>
            <a:chExt cx="2962275" cy="1636000"/>
          </a:xfrm>
        </p:grpSpPr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427FA39-FAF2-6CED-5D05-9FDE5B2B70D1}"/>
                </a:ext>
              </a:extLst>
            </p:cNvPr>
            <p:cNvSpPr/>
            <p:nvPr/>
          </p:nvSpPr>
          <p:spPr bwMode="auto">
            <a:xfrm>
              <a:off x="6991350" y="4405313"/>
              <a:ext cx="2962275" cy="1566862"/>
            </a:xfrm>
            <a:custGeom>
              <a:avLst/>
              <a:gdLst>
                <a:gd name="connsiteX0" fmla="*/ 2962275 w 2962275"/>
                <a:gd name="connsiteY0" fmla="*/ 1566862 h 1566862"/>
                <a:gd name="connsiteX1" fmla="*/ 2962275 w 2962275"/>
                <a:gd name="connsiteY1" fmla="*/ 314325 h 1566862"/>
                <a:gd name="connsiteX2" fmla="*/ 900113 w 2962275"/>
                <a:gd name="connsiteY2" fmla="*/ 314325 h 1566862"/>
                <a:gd name="connsiteX3" fmla="*/ 900113 w 2962275"/>
                <a:gd name="connsiteY3" fmla="*/ 0 h 1566862"/>
                <a:gd name="connsiteX4" fmla="*/ 0 w 2962275"/>
                <a:gd name="connsiteY4" fmla="*/ 0 h 156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2275" h="1566862">
                  <a:moveTo>
                    <a:pt x="2962275" y="1566862"/>
                  </a:moveTo>
                  <a:lnTo>
                    <a:pt x="2962275" y="314325"/>
                  </a:lnTo>
                  <a:lnTo>
                    <a:pt x="900113" y="314325"/>
                  </a:lnTo>
                  <a:lnTo>
                    <a:pt x="90011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4E020C72-1079-9533-5425-39B2AE8F5A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85292" y="4336175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7E3B8F71-AE67-CF04-E9B6-2A53833F8E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5342" y="46506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00B386C-8071-B1F5-6628-A40ECAF9E6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04410" y="46506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EEFD98C8-AFD9-32A6-DDA3-E664F91CC2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46091" y="46506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ADC68FF3-987D-F086-449D-657FF9EE13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362643" y="4650634"/>
              <a:ext cx="0" cy="66937"/>
            </a:xfrm>
            <a:prstGeom prst="lin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xmlns="" id="{9F7E53FD-F043-BD20-E06A-6B4912CC4559}"/>
              </a:ext>
            </a:extLst>
          </p:cNvPr>
          <p:cNvGrpSpPr/>
          <p:nvPr/>
        </p:nvGrpSpPr>
        <p:grpSpPr>
          <a:xfrm>
            <a:off x="2319338" y="4337370"/>
            <a:ext cx="2986087" cy="1620518"/>
            <a:chOff x="2319338" y="4337370"/>
            <a:chExt cx="2986087" cy="1620518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72D2FD41-1766-BD5B-B0DD-7C01450AFF0B}"/>
                </a:ext>
              </a:extLst>
            </p:cNvPr>
            <p:cNvSpPr/>
            <p:nvPr/>
          </p:nvSpPr>
          <p:spPr bwMode="auto">
            <a:xfrm>
              <a:off x="2319338" y="4400550"/>
              <a:ext cx="2986087" cy="1557338"/>
            </a:xfrm>
            <a:custGeom>
              <a:avLst/>
              <a:gdLst>
                <a:gd name="connsiteX0" fmla="*/ 0 w 2986087"/>
                <a:gd name="connsiteY0" fmla="*/ 0 h 1557338"/>
                <a:gd name="connsiteX1" fmla="*/ 2986087 w 2986087"/>
                <a:gd name="connsiteY1" fmla="*/ 0 h 1557338"/>
                <a:gd name="connsiteX2" fmla="*/ 2986087 w 2986087"/>
                <a:gd name="connsiteY2" fmla="*/ 1557338 h 15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6087" h="1557338">
                  <a:moveTo>
                    <a:pt x="0" y="0"/>
                  </a:moveTo>
                  <a:lnTo>
                    <a:pt x="2986087" y="0"/>
                  </a:lnTo>
                  <a:lnTo>
                    <a:pt x="2986087" y="1557338"/>
                  </a:lnTo>
                </a:path>
              </a:pathLst>
            </a:custGeom>
            <a:no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xmlns="" id="{FD9BA0EF-C736-AB9C-4FF0-1A99D2AD3AC7}"/>
                </a:ext>
              </a:extLst>
            </p:cNvPr>
            <p:cNvGrpSpPr/>
            <p:nvPr/>
          </p:nvGrpSpPr>
          <p:grpSpPr>
            <a:xfrm>
              <a:off x="2452037" y="4337370"/>
              <a:ext cx="2487257" cy="66937"/>
              <a:chOff x="2452037" y="4337370"/>
              <a:chExt cx="2487257" cy="66937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xmlns="" id="{A4C36863-E30D-4FC6-8E0A-906159B576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52037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xmlns="" id="{9D9DF214-067C-C9DA-0178-5A845B747F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06037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xmlns="" id="{7E83743D-B406-293B-FF06-10E0D0813A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45111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xmlns="" id="{8D7F2F10-2CD6-54C8-366C-064EAB2900E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01685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xmlns="" id="{2AD96B6E-AFC0-7CD3-068A-202FA25E520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37862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xmlns="" id="{9E1120D4-9ABD-AE3B-3F62-C34121BFF1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59306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xmlns="" id="{0E4DA4C3-28D5-C6F3-14FB-1915DBD46C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86433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xmlns="" id="{B616B0AF-0FC7-CC04-4BBC-C9B6C89F2B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72158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xmlns="" id="{23CFC8B1-217E-1FCA-F8C0-7BDDAF0976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698377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xmlns="" id="{B5861761-6D8A-ECC6-2885-0CB6BC4311C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777254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xmlns="" id="{12C37DCA-4BB1-4881-B57A-BA60C55643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21408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xmlns="" id="{BAF30B98-3CC9-9C08-F877-34336B81A0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142083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xmlns="" id="{E77E2EDA-A94A-C09A-BB52-9BAB68006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88158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xmlns="" id="{65D5DF26-1337-BC1E-FC9F-16D1378684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99083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xmlns="" id="{CA83F47F-59F7-913E-89BC-2994724AB0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48083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xmlns="" id="{FC15837D-05FC-892F-304E-601C7B83F8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39294" y="4337370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BBD494DD-F04E-4CE8-A667-042600D40D5D}"/>
              </a:ext>
            </a:extLst>
          </p:cNvPr>
          <p:cNvGrpSpPr/>
          <p:nvPr/>
        </p:nvGrpSpPr>
        <p:grpSpPr>
          <a:xfrm>
            <a:off x="2324100" y="4400550"/>
            <a:ext cx="2166938" cy="703722"/>
            <a:chOff x="2324100" y="4400550"/>
            <a:chExt cx="2166938" cy="703722"/>
          </a:xfrm>
        </p:grpSpPr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EDBFE5D-5E53-475B-F0E3-BB74654549E4}"/>
                </a:ext>
              </a:extLst>
            </p:cNvPr>
            <p:cNvSpPr/>
            <p:nvPr/>
          </p:nvSpPr>
          <p:spPr bwMode="auto">
            <a:xfrm>
              <a:off x="2324100" y="4400550"/>
              <a:ext cx="2166938" cy="695325"/>
            </a:xfrm>
            <a:custGeom>
              <a:avLst/>
              <a:gdLst>
                <a:gd name="connsiteX0" fmla="*/ 2166938 w 2166938"/>
                <a:gd name="connsiteY0" fmla="*/ 695325 h 695325"/>
                <a:gd name="connsiteX1" fmla="*/ 909638 w 2166938"/>
                <a:gd name="connsiteY1" fmla="*/ 695325 h 695325"/>
                <a:gd name="connsiteX2" fmla="*/ 909638 w 2166938"/>
                <a:gd name="connsiteY2" fmla="*/ 266700 h 695325"/>
                <a:gd name="connsiteX3" fmla="*/ 404813 w 2166938"/>
                <a:gd name="connsiteY3" fmla="*/ 266700 h 695325"/>
                <a:gd name="connsiteX4" fmla="*/ 404813 w 2166938"/>
                <a:gd name="connsiteY4" fmla="*/ 0 h 695325"/>
                <a:gd name="connsiteX5" fmla="*/ 0 w 2166938"/>
                <a:gd name="connsiteY5" fmla="*/ 0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6938" h="695325">
                  <a:moveTo>
                    <a:pt x="2166938" y="695325"/>
                  </a:moveTo>
                  <a:lnTo>
                    <a:pt x="909638" y="695325"/>
                  </a:lnTo>
                  <a:lnTo>
                    <a:pt x="909638" y="266700"/>
                  </a:lnTo>
                  <a:lnTo>
                    <a:pt x="404813" y="266700"/>
                  </a:lnTo>
                  <a:lnTo>
                    <a:pt x="404813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xmlns="" id="{1600E46D-FAF6-21D6-09FA-1613BA02E208}"/>
                </a:ext>
              </a:extLst>
            </p:cNvPr>
            <p:cNvGrpSpPr/>
            <p:nvPr/>
          </p:nvGrpSpPr>
          <p:grpSpPr>
            <a:xfrm>
              <a:off x="3023562" y="4607033"/>
              <a:ext cx="1456032" cy="497239"/>
              <a:chOff x="3023562" y="4607033"/>
              <a:chExt cx="1456032" cy="497239"/>
            </a:xfrm>
          </p:grpSpPr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xmlns="" id="{910066F9-9A86-69EE-2F9E-770A179E4D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23562" y="4607033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xmlns="" id="{3AF74843-6331-F487-B7F3-2C8F0E95C3A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84195" y="4607033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xmlns="" id="{DB0B98B3-6520-0779-D70A-82100861EEF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43751" y="503733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xmlns="" id="{C87D5AD8-EF27-2395-E52D-5A7864DB72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79594" y="5037335"/>
                <a:ext cx="0" cy="66937"/>
              </a:xfrm>
              <a:prstGeom prst="lin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7709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71D61D-3831-45C5-AF5B-FE84203B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ViPOR: Interim MRD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2F3256CC-8558-2695-3E19-F4567B16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9" y="6370500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Reproduced with permission.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A0AB65-F105-31CB-C033-0E83758C94C5}"/>
              </a:ext>
            </a:extLst>
          </p:cNvPr>
          <p:cNvSpPr txBox="1"/>
          <p:nvPr/>
        </p:nvSpPr>
        <p:spPr bwMode="auto">
          <a:xfrm>
            <a:off x="1798320" y="1496385"/>
            <a:ext cx="3340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Interim MRD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AC2531-F8B7-CA28-1DAA-074F0DAB14D1}"/>
              </a:ext>
            </a:extLst>
          </p:cNvPr>
          <p:cNvSpPr txBox="1"/>
          <p:nvPr/>
        </p:nvSpPr>
        <p:spPr bwMode="auto">
          <a:xfrm>
            <a:off x="1089819" y="1810253"/>
            <a:ext cx="4655661" cy="65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95% (21/22) had calibrating rearrangement (sensitivity </a:t>
            </a:r>
            <a:r>
              <a:rPr lang="en-US" b="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 x 10-6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2AC528-63E1-8468-87F8-AC6E4F6B38E0}"/>
              </a:ext>
            </a:extLst>
          </p:cNvPr>
          <p:cNvSpPr txBox="1"/>
          <p:nvPr/>
        </p:nvSpPr>
        <p:spPr bwMode="auto">
          <a:xfrm rot="16200000">
            <a:off x="-65873" y="3741817"/>
            <a:ext cx="3349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Plasma ctDNA Concentration (log hGE/mL)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8E7EFD3-31BC-14A2-5F4D-B52F8D64F42D}"/>
              </a:ext>
            </a:extLst>
          </p:cNvPr>
          <p:cNvGrpSpPr/>
          <p:nvPr/>
        </p:nvGrpSpPr>
        <p:grpSpPr>
          <a:xfrm>
            <a:off x="1690337" y="2477094"/>
            <a:ext cx="410690" cy="2844454"/>
            <a:chOff x="1690337" y="2477094"/>
            <a:chExt cx="410690" cy="28444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ED99AE4-7E1A-073F-FA55-E43D44C1D053}"/>
                </a:ext>
              </a:extLst>
            </p:cNvPr>
            <p:cNvSpPr txBox="1"/>
            <p:nvPr/>
          </p:nvSpPr>
          <p:spPr bwMode="auto">
            <a:xfrm>
              <a:off x="1824989" y="2477094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D78151-8E93-AB62-2CC2-52F3BCA05F19}"/>
                </a:ext>
              </a:extLst>
            </p:cNvPr>
            <p:cNvSpPr txBox="1"/>
            <p:nvPr/>
          </p:nvSpPr>
          <p:spPr bwMode="auto">
            <a:xfrm>
              <a:off x="1824989" y="278349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3A6DDC8-BAE7-8779-E1B0-E1EB5929B044}"/>
                </a:ext>
              </a:extLst>
            </p:cNvPr>
            <p:cNvSpPr txBox="1"/>
            <p:nvPr/>
          </p:nvSpPr>
          <p:spPr bwMode="auto">
            <a:xfrm>
              <a:off x="1824989" y="3096542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FA7463F-CE2E-6EED-2D26-61DA13E05F6E}"/>
                </a:ext>
              </a:extLst>
            </p:cNvPr>
            <p:cNvSpPr txBox="1"/>
            <p:nvPr/>
          </p:nvSpPr>
          <p:spPr bwMode="auto">
            <a:xfrm>
              <a:off x="1824989" y="3407704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2D80C9E-CA4D-E73F-6C74-0F533D6BC0CA}"/>
                </a:ext>
              </a:extLst>
            </p:cNvPr>
            <p:cNvSpPr txBox="1"/>
            <p:nvPr/>
          </p:nvSpPr>
          <p:spPr bwMode="auto">
            <a:xfrm>
              <a:off x="1824989" y="3714811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3392016-9154-F69B-D933-70413858B528}"/>
                </a:ext>
              </a:extLst>
            </p:cNvPr>
            <p:cNvSpPr txBox="1"/>
            <p:nvPr/>
          </p:nvSpPr>
          <p:spPr bwMode="auto">
            <a:xfrm>
              <a:off x="1824989" y="4025973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8CF0C4-3EF7-6332-D4A2-D5CA1D8D1669}"/>
                </a:ext>
              </a:extLst>
            </p:cNvPr>
            <p:cNvSpPr txBox="1"/>
            <p:nvPr/>
          </p:nvSpPr>
          <p:spPr bwMode="auto">
            <a:xfrm>
              <a:off x="1824989" y="4329695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5F95C50-6D4F-7F12-85BA-2B1107418DE9}"/>
                </a:ext>
              </a:extLst>
            </p:cNvPr>
            <p:cNvSpPr txBox="1"/>
            <p:nvPr/>
          </p:nvSpPr>
          <p:spPr bwMode="auto">
            <a:xfrm>
              <a:off x="1770487" y="4640857"/>
              <a:ext cx="3305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-1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EE01286-C597-4D9F-84C1-EF2AE5E4F6C2}"/>
                </a:ext>
              </a:extLst>
            </p:cNvPr>
            <p:cNvSpPr txBox="1"/>
            <p:nvPr/>
          </p:nvSpPr>
          <p:spPr bwMode="auto">
            <a:xfrm>
              <a:off x="1690337" y="5013771"/>
              <a:ext cx="4106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ND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F5BA463-A385-E563-361C-DFB9AB0CD27C}"/>
              </a:ext>
            </a:extLst>
          </p:cNvPr>
          <p:cNvCxnSpPr/>
          <p:nvPr/>
        </p:nvCxnSpPr>
        <p:spPr bwMode="auto">
          <a:xfrm>
            <a:off x="2106360" y="2610246"/>
            <a:ext cx="0" cy="2338388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1D9B27F-FC46-61FF-D6DD-02B5E91334C4}"/>
              </a:ext>
            </a:extLst>
          </p:cNvPr>
          <p:cNvGrpSpPr/>
          <p:nvPr/>
        </p:nvGrpSpPr>
        <p:grpSpPr>
          <a:xfrm>
            <a:off x="2038350" y="2624535"/>
            <a:ext cx="71438" cy="2182621"/>
            <a:chOff x="1986727" y="2624535"/>
            <a:chExt cx="228600" cy="218262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654C537-5703-C62B-6E6C-1C1D67B7ED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62453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3C3B63C-B384-EAAD-4767-53859A5E6E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93633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A3B24A6-F088-938D-CE2C-78CA9CA276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24814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3DAF4E63-7548-FE75-A3DE-1C227C6345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559944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378FA2D-1CC3-2B9D-4096-F82D0F49C4C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59842A6-7433-082C-04B9-371764F9E10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7E96624-F175-0F6D-6A0F-1F05E88CC6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5891ED0-F141-014B-2435-AD9262F9D2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B81988F-4E58-2101-5307-C817424D1761}"/>
              </a:ext>
            </a:extLst>
          </p:cNvPr>
          <p:cNvCxnSpPr/>
          <p:nvPr/>
        </p:nvCxnSpPr>
        <p:spPr bwMode="auto">
          <a:xfrm>
            <a:off x="2043113" y="4948634"/>
            <a:ext cx="13335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1781788-71A2-967C-AEC8-740DEF2BBFD4}"/>
              </a:ext>
            </a:extLst>
          </p:cNvPr>
          <p:cNvCxnSpPr>
            <a:cxnSpLocks/>
          </p:cNvCxnSpPr>
          <p:nvPr/>
        </p:nvCxnSpPr>
        <p:spPr bwMode="auto">
          <a:xfrm>
            <a:off x="2057397" y="5157041"/>
            <a:ext cx="7620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5B1F270-62CA-9C68-31C5-92DE437C0737}"/>
              </a:ext>
            </a:extLst>
          </p:cNvPr>
          <p:cNvCxnSpPr/>
          <p:nvPr/>
        </p:nvCxnSpPr>
        <p:spPr bwMode="auto">
          <a:xfrm>
            <a:off x="2043113" y="5028060"/>
            <a:ext cx="13335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52A97DC-2F97-486D-64DC-FBE3D3BEFF6B}"/>
              </a:ext>
            </a:extLst>
          </p:cNvPr>
          <p:cNvGrpSpPr/>
          <p:nvPr/>
        </p:nvGrpSpPr>
        <p:grpSpPr>
          <a:xfrm>
            <a:off x="2212761" y="5289619"/>
            <a:ext cx="2856076" cy="307777"/>
            <a:chOff x="2212761" y="5289619"/>
            <a:chExt cx="2856076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DE0E4E7-EF61-12A1-9D10-8F21705703D4}"/>
                </a:ext>
              </a:extLst>
            </p:cNvPr>
            <p:cNvSpPr txBox="1"/>
            <p:nvPr/>
          </p:nvSpPr>
          <p:spPr bwMode="auto">
            <a:xfrm>
              <a:off x="2212761" y="5289619"/>
              <a:ext cx="811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Baseline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9C051DA-1060-201D-8F26-A57BE708BFF5}"/>
                </a:ext>
              </a:extLst>
            </p:cNvPr>
            <p:cNvSpPr txBox="1"/>
            <p:nvPr/>
          </p:nvSpPr>
          <p:spPr bwMode="auto">
            <a:xfrm>
              <a:off x="3021654" y="5289619"/>
              <a:ext cx="668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S/p C1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3E5A47B-BCC2-49BF-CEC0-ECF6A3CA9A3F}"/>
                </a:ext>
              </a:extLst>
            </p:cNvPr>
            <p:cNvSpPr txBox="1"/>
            <p:nvPr/>
          </p:nvSpPr>
          <p:spPr bwMode="auto">
            <a:xfrm>
              <a:off x="3757101" y="5289619"/>
              <a:ext cx="66877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S/p C2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E252D4C-3E57-0545-9292-0FE9DB166EDC}"/>
                </a:ext>
              </a:extLst>
            </p:cNvPr>
            <p:cNvSpPr txBox="1"/>
            <p:nvPr/>
          </p:nvSpPr>
          <p:spPr bwMode="auto">
            <a:xfrm>
              <a:off x="4614610" y="5289619"/>
              <a:ext cx="4542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EoT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E138B1C-FA43-97C7-A3D5-FDB7FC50EF7C}"/>
              </a:ext>
            </a:extLst>
          </p:cNvPr>
          <p:cNvGrpSpPr/>
          <p:nvPr/>
        </p:nvGrpSpPr>
        <p:grpSpPr>
          <a:xfrm>
            <a:off x="2300124" y="5508792"/>
            <a:ext cx="2905642" cy="523220"/>
            <a:chOff x="2300124" y="5289619"/>
            <a:chExt cx="2905642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7CDF249-993F-CAE7-E89E-BC19B82B6B7B}"/>
                </a:ext>
              </a:extLst>
            </p:cNvPr>
            <p:cNvSpPr txBox="1"/>
            <p:nvPr/>
          </p:nvSpPr>
          <p:spPr bwMode="auto">
            <a:xfrm>
              <a:off x="2300124" y="5289619"/>
              <a:ext cx="6367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0%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(0/20)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9B3887A-7C44-964B-2950-EC43B2FE4371}"/>
                </a:ext>
              </a:extLst>
            </p:cNvPr>
            <p:cNvSpPr txBox="1"/>
            <p:nvPr/>
          </p:nvSpPr>
          <p:spPr bwMode="auto">
            <a:xfrm>
              <a:off x="3037684" y="5289619"/>
              <a:ext cx="6367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15%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(3/20)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18D86A1-21A3-EBF6-8A3E-01A1FA3EC2B2}"/>
                </a:ext>
              </a:extLst>
            </p:cNvPr>
            <p:cNvSpPr txBox="1"/>
            <p:nvPr/>
          </p:nvSpPr>
          <p:spPr bwMode="auto">
            <a:xfrm>
              <a:off x="3727446" y="5289619"/>
              <a:ext cx="7280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80%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(16/20)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B2C7C13-DB0E-0692-3C49-2C44917173CF}"/>
                </a:ext>
              </a:extLst>
            </p:cNvPr>
            <p:cNvSpPr txBox="1"/>
            <p:nvPr/>
          </p:nvSpPr>
          <p:spPr bwMode="auto">
            <a:xfrm>
              <a:off x="4477682" y="5289619"/>
              <a:ext cx="7280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95%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b="0" dirty="0">
                  <a:solidFill>
                    <a:schemeClr val="bg1"/>
                  </a:solidFill>
                  <a:latin typeface="Calibri" panose="020F0502020204030204" pitchFamily="34" charset="0"/>
                </a:rPr>
                <a:t>(19/20)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72E7A91-40FA-168E-543E-A177159B7549}"/>
              </a:ext>
            </a:extLst>
          </p:cNvPr>
          <p:cNvSpPr txBox="1"/>
          <p:nvPr/>
        </p:nvSpPr>
        <p:spPr bwMode="auto">
          <a:xfrm>
            <a:off x="924890" y="5508792"/>
            <a:ext cx="1413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uMRD: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(%/no. patients)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C040CEDE-5A3B-F270-F971-8E6F37F2FB9A}"/>
              </a:ext>
            </a:extLst>
          </p:cNvPr>
          <p:cNvSpPr/>
          <p:nvPr/>
        </p:nvSpPr>
        <p:spPr bwMode="auto">
          <a:xfrm>
            <a:off x="2106359" y="5029200"/>
            <a:ext cx="3232403" cy="271463"/>
          </a:xfrm>
          <a:custGeom>
            <a:avLst/>
            <a:gdLst>
              <a:gd name="connsiteX0" fmla="*/ 0 w 3238500"/>
              <a:gd name="connsiteY0" fmla="*/ 0 h 271463"/>
              <a:gd name="connsiteX1" fmla="*/ 0 w 3238500"/>
              <a:gd name="connsiteY1" fmla="*/ 271463 h 271463"/>
              <a:gd name="connsiteX2" fmla="*/ 3238500 w 3238500"/>
              <a:gd name="connsiteY2" fmla="*/ 271463 h 27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8500" h="271463">
                <a:moveTo>
                  <a:pt x="0" y="0"/>
                </a:moveTo>
                <a:lnTo>
                  <a:pt x="0" y="271463"/>
                </a:lnTo>
                <a:lnTo>
                  <a:pt x="3238500" y="271463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9F386FF-C4CB-E0D9-331E-4247C43A3972}"/>
              </a:ext>
            </a:extLst>
          </p:cNvPr>
          <p:cNvGrpSpPr/>
          <p:nvPr/>
        </p:nvGrpSpPr>
        <p:grpSpPr>
          <a:xfrm rot="5400000">
            <a:off x="3683032" y="4221198"/>
            <a:ext cx="77719" cy="2214561"/>
            <a:chOff x="1986727" y="3871747"/>
            <a:chExt cx="228600" cy="935409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18B1FD8B-60D2-B64E-2F1E-5D7920FDD9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7E449E9-C86D-A661-FA25-8F449A611B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AC16580-D340-BC9E-0287-58CD93FB76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2121FAD-54D0-917A-262D-52ED4B07FB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603681C-91F3-773D-9AC5-251DA8B2FA89}"/>
              </a:ext>
            </a:extLst>
          </p:cNvPr>
          <p:cNvCxnSpPr/>
          <p:nvPr/>
        </p:nvCxnSpPr>
        <p:spPr bwMode="auto">
          <a:xfrm flipH="1">
            <a:off x="2101027" y="4495353"/>
            <a:ext cx="3237735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1256EC0-3AE2-439A-D022-CEEB5CB8346F}"/>
              </a:ext>
            </a:extLst>
          </p:cNvPr>
          <p:cNvCxnSpPr/>
          <p:nvPr/>
        </p:nvCxnSpPr>
        <p:spPr bwMode="auto">
          <a:xfrm>
            <a:off x="2296254" y="3909847"/>
            <a:ext cx="6367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1FBB3CB7-119F-0E96-EFFC-772778DA1972}"/>
              </a:ext>
            </a:extLst>
          </p:cNvPr>
          <p:cNvCxnSpPr/>
          <p:nvPr/>
        </p:nvCxnSpPr>
        <p:spPr bwMode="auto">
          <a:xfrm>
            <a:off x="3037685" y="4400385"/>
            <a:ext cx="6367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5D78807-A3F1-519D-8AD6-23FB57CB1870}"/>
              </a:ext>
            </a:extLst>
          </p:cNvPr>
          <p:cNvCxnSpPr/>
          <p:nvPr/>
        </p:nvCxnSpPr>
        <p:spPr bwMode="auto">
          <a:xfrm>
            <a:off x="3772628" y="5166401"/>
            <a:ext cx="63671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AED6D573-F05C-B293-E959-018F4950E0B7}"/>
              </a:ext>
            </a:extLst>
          </p:cNvPr>
          <p:cNvCxnSpPr>
            <a:cxnSpLocks/>
          </p:cNvCxnSpPr>
          <p:nvPr/>
        </p:nvCxnSpPr>
        <p:spPr bwMode="auto">
          <a:xfrm>
            <a:off x="4535929" y="5157041"/>
            <a:ext cx="602809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6B83E9FA-CF9F-2E35-56A2-D33798C7385A}"/>
              </a:ext>
            </a:extLst>
          </p:cNvPr>
          <p:cNvSpPr/>
          <p:nvPr/>
        </p:nvSpPr>
        <p:spPr bwMode="auto">
          <a:xfrm>
            <a:off x="4776926" y="441082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332BF5B4-842C-3D2C-2B45-68871F3A89A9}"/>
              </a:ext>
            </a:extLst>
          </p:cNvPr>
          <p:cNvSpPr/>
          <p:nvPr/>
        </p:nvSpPr>
        <p:spPr bwMode="auto">
          <a:xfrm>
            <a:off x="4776926" y="453164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08F75983-23C3-A23A-5A30-206DC9BC5573}"/>
              </a:ext>
            </a:extLst>
          </p:cNvPr>
          <p:cNvGrpSpPr/>
          <p:nvPr/>
        </p:nvGrpSpPr>
        <p:grpSpPr>
          <a:xfrm>
            <a:off x="4592946" y="5103917"/>
            <a:ext cx="486663" cy="120814"/>
            <a:chOff x="4592946" y="5103917"/>
            <a:chExt cx="486663" cy="12081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32CE0C99-450B-5855-C982-2E7E4B254A7A}"/>
                </a:ext>
              </a:extLst>
            </p:cNvPr>
            <p:cNvSpPr/>
            <p:nvPr/>
          </p:nvSpPr>
          <p:spPr bwMode="auto">
            <a:xfrm>
              <a:off x="4592946" y="5103917"/>
              <a:ext cx="120814" cy="120814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9D67BF79-91ED-B4F9-D1EB-FE7ECBA6BE6D}"/>
                </a:ext>
              </a:extLst>
            </p:cNvPr>
            <p:cNvSpPr/>
            <p:nvPr/>
          </p:nvSpPr>
          <p:spPr bwMode="auto">
            <a:xfrm>
              <a:off x="4687751" y="5103917"/>
              <a:ext cx="120814" cy="120814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4F6DE63-994B-E05C-3F9B-841D84416DB2}"/>
                </a:ext>
              </a:extLst>
            </p:cNvPr>
            <p:cNvSpPr/>
            <p:nvPr/>
          </p:nvSpPr>
          <p:spPr bwMode="auto">
            <a:xfrm>
              <a:off x="4792430" y="5103917"/>
              <a:ext cx="120814" cy="120814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3C88AFFB-2DB6-78C2-1B24-221DB5469DA0}"/>
                </a:ext>
              </a:extLst>
            </p:cNvPr>
            <p:cNvSpPr/>
            <p:nvPr/>
          </p:nvSpPr>
          <p:spPr bwMode="auto">
            <a:xfrm>
              <a:off x="4958795" y="5103917"/>
              <a:ext cx="120814" cy="120814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DBF1983A-9F52-5687-9E02-DBB6C197F605}"/>
                </a:ext>
              </a:extLst>
            </p:cNvPr>
            <p:cNvSpPr/>
            <p:nvPr/>
          </p:nvSpPr>
          <p:spPr bwMode="auto">
            <a:xfrm>
              <a:off x="4884032" y="5103917"/>
              <a:ext cx="120814" cy="120814"/>
            </a:xfrm>
            <a:prstGeom prst="ellipse">
              <a:avLst/>
            </a:prstGeom>
            <a:solidFill>
              <a:schemeClr val="accent1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BD6C5744-DFDF-D2FF-CD8D-4DB7F76CAB30}"/>
              </a:ext>
            </a:extLst>
          </p:cNvPr>
          <p:cNvSpPr/>
          <p:nvPr/>
        </p:nvSpPr>
        <p:spPr bwMode="auto">
          <a:xfrm>
            <a:off x="4030577" y="424657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360A4573-C8B8-FDA9-7522-64F0F1E04D0F}"/>
              </a:ext>
            </a:extLst>
          </p:cNvPr>
          <p:cNvSpPr/>
          <p:nvPr/>
        </p:nvSpPr>
        <p:spPr bwMode="auto">
          <a:xfrm>
            <a:off x="4033752" y="432780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E8632B43-C3B9-0957-9406-A7F74B3839A7}"/>
              </a:ext>
            </a:extLst>
          </p:cNvPr>
          <p:cNvSpPr/>
          <p:nvPr/>
        </p:nvSpPr>
        <p:spPr bwMode="auto">
          <a:xfrm>
            <a:off x="4034193" y="438338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4A7D3DF6-4872-E611-E2AA-595D4514CDAB}"/>
              </a:ext>
            </a:extLst>
          </p:cNvPr>
          <p:cNvSpPr/>
          <p:nvPr/>
        </p:nvSpPr>
        <p:spPr bwMode="auto">
          <a:xfrm>
            <a:off x="4036793" y="443963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AC01DC50-DED3-A683-93FB-40089B05A08E}"/>
              </a:ext>
            </a:extLst>
          </p:cNvPr>
          <p:cNvSpPr/>
          <p:nvPr/>
        </p:nvSpPr>
        <p:spPr bwMode="auto">
          <a:xfrm>
            <a:off x="4034193" y="450907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BD88225B-9D8C-2A33-96F9-257D74EC8130}"/>
              </a:ext>
            </a:extLst>
          </p:cNvPr>
          <p:cNvSpPr/>
          <p:nvPr/>
        </p:nvSpPr>
        <p:spPr bwMode="auto">
          <a:xfrm>
            <a:off x="3843307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3848A2FD-68C0-CAF8-31D9-1E5574651954}"/>
              </a:ext>
            </a:extLst>
          </p:cNvPr>
          <p:cNvSpPr/>
          <p:nvPr/>
        </p:nvSpPr>
        <p:spPr bwMode="auto">
          <a:xfrm>
            <a:off x="3892455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3BA8A69A-EBC9-D2A0-915B-546BF07082BA}"/>
              </a:ext>
            </a:extLst>
          </p:cNvPr>
          <p:cNvSpPr/>
          <p:nvPr/>
        </p:nvSpPr>
        <p:spPr bwMode="auto">
          <a:xfrm>
            <a:off x="3936974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80D37E6F-1AD8-9D71-24DF-81710CE2434B}"/>
              </a:ext>
            </a:extLst>
          </p:cNvPr>
          <p:cNvSpPr/>
          <p:nvPr/>
        </p:nvSpPr>
        <p:spPr bwMode="auto">
          <a:xfrm>
            <a:off x="3993991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9115C111-6EA9-4902-1A73-781D61526794}"/>
              </a:ext>
            </a:extLst>
          </p:cNvPr>
          <p:cNvSpPr/>
          <p:nvPr/>
        </p:nvSpPr>
        <p:spPr bwMode="auto">
          <a:xfrm>
            <a:off x="4025826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8ED5FD9B-7112-5770-AE26-99553A81052B}"/>
              </a:ext>
            </a:extLst>
          </p:cNvPr>
          <p:cNvSpPr/>
          <p:nvPr/>
        </p:nvSpPr>
        <p:spPr bwMode="auto">
          <a:xfrm>
            <a:off x="4126927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F896C9DE-12BA-7E01-033D-49DB96A92C86}"/>
              </a:ext>
            </a:extLst>
          </p:cNvPr>
          <p:cNvSpPr/>
          <p:nvPr/>
        </p:nvSpPr>
        <p:spPr bwMode="auto">
          <a:xfrm>
            <a:off x="4219651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xmlns="" id="{A439FDEB-3EEA-86F9-3C7F-63617BC2DFB2}"/>
              </a:ext>
            </a:extLst>
          </p:cNvPr>
          <p:cNvSpPr/>
          <p:nvPr/>
        </p:nvSpPr>
        <p:spPr bwMode="auto">
          <a:xfrm>
            <a:off x="3127446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7D81570F-A81F-17C3-5C34-467F20FEE8D4}"/>
              </a:ext>
            </a:extLst>
          </p:cNvPr>
          <p:cNvSpPr/>
          <p:nvPr/>
        </p:nvSpPr>
        <p:spPr bwMode="auto">
          <a:xfrm>
            <a:off x="3175293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AC7E7E57-8522-6016-5561-83DA037FD395}"/>
              </a:ext>
            </a:extLst>
          </p:cNvPr>
          <p:cNvSpPr/>
          <p:nvPr/>
        </p:nvSpPr>
        <p:spPr bwMode="auto">
          <a:xfrm>
            <a:off x="3260256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8BD0C065-E041-B492-6966-9A91AF569691}"/>
              </a:ext>
            </a:extLst>
          </p:cNvPr>
          <p:cNvSpPr/>
          <p:nvPr/>
        </p:nvSpPr>
        <p:spPr bwMode="auto">
          <a:xfrm>
            <a:off x="3323451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0B270738-58CD-D9FA-F353-D2E3206E9866}"/>
              </a:ext>
            </a:extLst>
          </p:cNvPr>
          <p:cNvSpPr/>
          <p:nvPr/>
        </p:nvSpPr>
        <p:spPr bwMode="auto">
          <a:xfrm>
            <a:off x="3397504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8E2FB217-28D6-4D8E-CA8E-B43D69D01A7F}"/>
              </a:ext>
            </a:extLst>
          </p:cNvPr>
          <p:cNvSpPr/>
          <p:nvPr/>
        </p:nvSpPr>
        <p:spPr bwMode="auto">
          <a:xfrm>
            <a:off x="3463243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9EBEACFC-FC7E-852E-0A03-343337C77C21}"/>
              </a:ext>
            </a:extLst>
          </p:cNvPr>
          <p:cNvSpPr/>
          <p:nvPr/>
        </p:nvSpPr>
        <p:spPr bwMode="auto">
          <a:xfrm>
            <a:off x="3444007" y="509900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1FFFD107-A429-5081-59F5-2C1BE818A581}"/>
              </a:ext>
            </a:extLst>
          </p:cNvPr>
          <p:cNvSpPr/>
          <p:nvPr/>
        </p:nvSpPr>
        <p:spPr bwMode="auto">
          <a:xfrm>
            <a:off x="3292391" y="463680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FE79E1EB-808D-552D-8B1E-D29D420C9A11}"/>
              </a:ext>
            </a:extLst>
          </p:cNvPr>
          <p:cNvSpPr/>
          <p:nvPr/>
        </p:nvSpPr>
        <p:spPr bwMode="auto">
          <a:xfrm>
            <a:off x="3320663" y="450844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5816F87F-78DD-8FE5-C5B9-6738B02B36C8}"/>
              </a:ext>
            </a:extLst>
          </p:cNvPr>
          <p:cNvSpPr/>
          <p:nvPr/>
        </p:nvSpPr>
        <p:spPr bwMode="auto">
          <a:xfrm>
            <a:off x="3276690" y="451982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6C7E3EED-A0AC-134E-1291-04E6BEBC7293}"/>
              </a:ext>
            </a:extLst>
          </p:cNvPr>
          <p:cNvSpPr/>
          <p:nvPr/>
        </p:nvSpPr>
        <p:spPr bwMode="auto">
          <a:xfrm>
            <a:off x="3286675" y="446847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C8B1A66D-3E24-9975-3292-4375BF2865D4}"/>
              </a:ext>
            </a:extLst>
          </p:cNvPr>
          <p:cNvSpPr/>
          <p:nvPr/>
        </p:nvSpPr>
        <p:spPr bwMode="auto">
          <a:xfrm>
            <a:off x="3307501" y="439844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C6CC6CD6-64A2-2A08-E8BB-0F737BCF8129}"/>
              </a:ext>
            </a:extLst>
          </p:cNvPr>
          <p:cNvSpPr/>
          <p:nvPr/>
        </p:nvSpPr>
        <p:spPr bwMode="auto">
          <a:xfrm>
            <a:off x="3276690" y="438763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8641633E-238E-08BE-AB97-47B6313F9C40}"/>
              </a:ext>
            </a:extLst>
          </p:cNvPr>
          <p:cNvSpPr/>
          <p:nvPr/>
        </p:nvSpPr>
        <p:spPr bwMode="auto">
          <a:xfrm>
            <a:off x="3364905" y="4337646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4CC00B3A-D465-1D59-BE46-195C649B036A}"/>
              </a:ext>
            </a:extLst>
          </p:cNvPr>
          <p:cNvSpPr/>
          <p:nvPr/>
        </p:nvSpPr>
        <p:spPr bwMode="auto">
          <a:xfrm>
            <a:off x="3307501" y="433878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46A1BA99-AFB3-4A1D-0E3A-D69D07DF2742}"/>
              </a:ext>
            </a:extLst>
          </p:cNvPr>
          <p:cNvSpPr/>
          <p:nvPr/>
        </p:nvSpPr>
        <p:spPr bwMode="auto">
          <a:xfrm>
            <a:off x="3230929" y="433227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8998ACEE-556A-E186-DB63-D9562AF19560}"/>
              </a:ext>
            </a:extLst>
          </p:cNvPr>
          <p:cNvSpPr/>
          <p:nvPr/>
        </p:nvSpPr>
        <p:spPr bwMode="auto">
          <a:xfrm>
            <a:off x="3320038" y="427262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8F2742B8-C9EA-291E-D939-A63B33FC8D5D}"/>
              </a:ext>
            </a:extLst>
          </p:cNvPr>
          <p:cNvSpPr/>
          <p:nvPr/>
        </p:nvSpPr>
        <p:spPr bwMode="auto">
          <a:xfrm>
            <a:off x="3273263" y="426928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F21C26CA-3B16-10DE-ABAF-7609F0698284}"/>
              </a:ext>
            </a:extLst>
          </p:cNvPr>
          <p:cNvSpPr/>
          <p:nvPr/>
        </p:nvSpPr>
        <p:spPr bwMode="auto">
          <a:xfrm>
            <a:off x="3310676" y="4208576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16EFA8B3-6A9D-AC4A-1140-4C6A165CD221}"/>
              </a:ext>
            </a:extLst>
          </p:cNvPr>
          <p:cNvSpPr/>
          <p:nvPr/>
        </p:nvSpPr>
        <p:spPr bwMode="auto">
          <a:xfrm>
            <a:off x="3270267" y="416112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229A752B-E754-0894-7BBD-33E3204B6B00}"/>
              </a:ext>
            </a:extLst>
          </p:cNvPr>
          <p:cNvSpPr/>
          <p:nvPr/>
        </p:nvSpPr>
        <p:spPr bwMode="auto">
          <a:xfrm>
            <a:off x="3302515" y="413278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92C34466-26AA-9BD9-D97D-2D8A247194BF}"/>
              </a:ext>
            </a:extLst>
          </p:cNvPr>
          <p:cNvSpPr/>
          <p:nvPr/>
        </p:nvSpPr>
        <p:spPr bwMode="auto">
          <a:xfrm>
            <a:off x="3270267" y="4072380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9D267054-C3DC-F2AD-C6E7-B7B76E630B9D}"/>
              </a:ext>
            </a:extLst>
          </p:cNvPr>
          <p:cNvSpPr/>
          <p:nvPr/>
        </p:nvSpPr>
        <p:spPr bwMode="auto">
          <a:xfrm>
            <a:off x="3320038" y="4084396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xmlns="" id="{438D3E4D-9E98-D3CB-841D-CBAC2FC84F2D}"/>
              </a:ext>
            </a:extLst>
          </p:cNvPr>
          <p:cNvSpPr/>
          <p:nvPr/>
        </p:nvSpPr>
        <p:spPr bwMode="auto">
          <a:xfrm>
            <a:off x="3339342" y="403011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1C7A26ED-BDC7-0732-20C3-4023C298B6E4}"/>
              </a:ext>
            </a:extLst>
          </p:cNvPr>
          <p:cNvSpPr/>
          <p:nvPr/>
        </p:nvSpPr>
        <p:spPr bwMode="auto">
          <a:xfrm>
            <a:off x="3250870" y="399909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593C0FFC-F329-5673-ACA3-1846C4E677B0}"/>
              </a:ext>
            </a:extLst>
          </p:cNvPr>
          <p:cNvSpPr/>
          <p:nvPr/>
        </p:nvSpPr>
        <p:spPr bwMode="auto">
          <a:xfrm>
            <a:off x="3351489" y="390736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xmlns="" id="{2B2CD574-B4EF-822E-4E0B-7F18E3EB63EC}"/>
              </a:ext>
            </a:extLst>
          </p:cNvPr>
          <p:cNvSpPr/>
          <p:nvPr/>
        </p:nvSpPr>
        <p:spPr bwMode="auto">
          <a:xfrm>
            <a:off x="3310676" y="3928649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xmlns="" id="{1304E619-8C27-FF9D-0F33-D7D1AAF10C02}"/>
              </a:ext>
            </a:extLst>
          </p:cNvPr>
          <p:cNvSpPr/>
          <p:nvPr/>
        </p:nvSpPr>
        <p:spPr bwMode="auto">
          <a:xfrm>
            <a:off x="3237956" y="392882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CA0CF0ED-74EC-F424-2C1E-86678C8AB91D}"/>
              </a:ext>
            </a:extLst>
          </p:cNvPr>
          <p:cNvSpPr/>
          <p:nvPr/>
        </p:nvSpPr>
        <p:spPr bwMode="auto">
          <a:xfrm>
            <a:off x="3237956" y="3870469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xmlns="" id="{CCFABA60-152A-A7F2-335C-22910D176065}"/>
              </a:ext>
            </a:extLst>
          </p:cNvPr>
          <p:cNvSpPr/>
          <p:nvPr/>
        </p:nvSpPr>
        <p:spPr bwMode="auto">
          <a:xfrm>
            <a:off x="3350647" y="387411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BCA18679-70D0-04A7-BDA8-5D8FD7F8504E}"/>
              </a:ext>
            </a:extLst>
          </p:cNvPr>
          <p:cNvSpPr/>
          <p:nvPr/>
        </p:nvSpPr>
        <p:spPr bwMode="auto">
          <a:xfrm>
            <a:off x="3274229" y="3802399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1C5D9B7B-AEF1-7612-8EB9-9EE97D9D4D15}"/>
              </a:ext>
            </a:extLst>
          </p:cNvPr>
          <p:cNvSpPr/>
          <p:nvPr/>
        </p:nvSpPr>
        <p:spPr bwMode="auto">
          <a:xfrm>
            <a:off x="3314120" y="379291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xmlns="" id="{048BE880-A94B-1ED3-1F4C-FFA18733184F}"/>
              </a:ext>
            </a:extLst>
          </p:cNvPr>
          <p:cNvSpPr/>
          <p:nvPr/>
        </p:nvSpPr>
        <p:spPr bwMode="auto">
          <a:xfrm>
            <a:off x="3304498" y="3748156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0E717D2B-151B-B88A-9FC7-D627AE795AE1}"/>
              </a:ext>
            </a:extLst>
          </p:cNvPr>
          <p:cNvSpPr/>
          <p:nvPr/>
        </p:nvSpPr>
        <p:spPr bwMode="auto">
          <a:xfrm>
            <a:off x="3274112" y="3722316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xmlns="" id="{DCDA009D-3A34-4DEC-6444-CE3FD56FFAFF}"/>
              </a:ext>
            </a:extLst>
          </p:cNvPr>
          <p:cNvSpPr/>
          <p:nvPr/>
        </p:nvSpPr>
        <p:spPr bwMode="auto">
          <a:xfrm>
            <a:off x="3259631" y="364583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2774D40A-CA83-8F3D-8BE0-92E8BD2CE53B}"/>
              </a:ext>
            </a:extLst>
          </p:cNvPr>
          <p:cNvSpPr/>
          <p:nvPr/>
        </p:nvSpPr>
        <p:spPr bwMode="auto">
          <a:xfrm>
            <a:off x="3314120" y="362039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xmlns="" id="{5830A75C-3D08-3102-BA5F-1AE688F3E79B}"/>
              </a:ext>
            </a:extLst>
          </p:cNvPr>
          <p:cNvSpPr/>
          <p:nvPr/>
        </p:nvSpPr>
        <p:spPr bwMode="auto">
          <a:xfrm>
            <a:off x="2529019" y="321088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8AC86329-7011-9CDA-D5C6-BEF789144D5C}"/>
              </a:ext>
            </a:extLst>
          </p:cNvPr>
          <p:cNvSpPr/>
          <p:nvPr/>
        </p:nvSpPr>
        <p:spPr bwMode="auto">
          <a:xfrm>
            <a:off x="2589426" y="321960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ACC2AE80-85DC-A65F-7FD9-3436691589B1}"/>
              </a:ext>
            </a:extLst>
          </p:cNvPr>
          <p:cNvSpPr/>
          <p:nvPr/>
        </p:nvSpPr>
        <p:spPr bwMode="auto">
          <a:xfrm>
            <a:off x="2542497" y="3238516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xmlns="" id="{A9B7EDE6-F7C6-E2D9-868D-73BD18DF7535}"/>
              </a:ext>
            </a:extLst>
          </p:cNvPr>
          <p:cNvSpPr/>
          <p:nvPr/>
        </p:nvSpPr>
        <p:spPr bwMode="auto">
          <a:xfrm>
            <a:off x="2565377" y="327941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2801710F-7124-ECEE-4962-8DCD75A2A900}"/>
              </a:ext>
            </a:extLst>
          </p:cNvPr>
          <p:cNvSpPr/>
          <p:nvPr/>
        </p:nvSpPr>
        <p:spPr bwMode="auto">
          <a:xfrm>
            <a:off x="2542497" y="333952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AEB00EE6-2A81-7AC8-30C8-F5401A1B841E}"/>
              </a:ext>
            </a:extLst>
          </p:cNvPr>
          <p:cNvSpPr/>
          <p:nvPr/>
        </p:nvSpPr>
        <p:spPr bwMode="auto">
          <a:xfrm>
            <a:off x="2588830" y="344435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xmlns="" id="{71453A54-C24F-F893-E5CE-F13D474C9CD3}"/>
              </a:ext>
            </a:extLst>
          </p:cNvPr>
          <p:cNvSpPr/>
          <p:nvPr/>
        </p:nvSpPr>
        <p:spPr bwMode="auto">
          <a:xfrm>
            <a:off x="2529019" y="347118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xmlns="" id="{DDEC1607-6C79-8086-277B-A7F6470D9DAE}"/>
              </a:ext>
            </a:extLst>
          </p:cNvPr>
          <p:cNvSpPr/>
          <p:nvPr/>
        </p:nvSpPr>
        <p:spPr bwMode="auto">
          <a:xfrm>
            <a:off x="2464139" y="352498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DD3268EF-DA43-9501-F640-9BA1B4E05075}"/>
              </a:ext>
            </a:extLst>
          </p:cNvPr>
          <p:cNvSpPr/>
          <p:nvPr/>
        </p:nvSpPr>
        <p:spPr bwMode="auto">
          <a:xfrm>
            <a:off x="2616075" y="354059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xmlns="" id="{714B646B-3576-00A3-A298-DC9BB7F1B6CF}"/>
              </a:ext>
            </a:extLst>
          </p:cNvPr>
          <p:cNvSpPr/>
          <p:nvPr/>
        </p:nvSpPr>
        <p:spPr bwMode="auto">
          <a:xfrm>
            <a:off x="2518155" y="356912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xmlns="" id="{D88D48EF-8206-C220-7E3B-2D175AA44647}"/>
              </a:ext>
            </a:extLst>
          </p:cNvPr>
          <p:cNvSpPr/>
          <p:nvPr/>
        </p:nvSpPr>
        <p:spPr bwMode="auto">
          <a:xfrm>
            <a:off x="2487424" y="362544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xmlns="" id="{596D8DBA-D064-413A-945E-91AB64F9BBFB}"/>
              </a:ext>
            </a:extLst>
          </p:cNvPr>
          <p:cNvSpPr/>
          <p:nvPr/>
        </p:nvSpPr>
        <p:spPr bwMode="auto">
          <a:xfrm>
            <a:off x="2451209" y="364144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xmlns="" id="{F3FA726A-A327-3C7C-6573-A1A015C76B1B}"/>
              </a:ext>
            </a:extLst>
          </p:cNvPr>
          <p:cNvSpPr/>
          <p:nvPr/>
        </p:nvSpPr>
        <p:spPr bwMode="auto">
          <a:xfrm>
            <a:off x="2609575" y="357535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AC0336C6-45B6-747C-A8CE-65C128D74754}"/>
              </a:ext>
            </a:extLst>
          </p:cNvPr>
          <p:cNvSpPr/>
          <p:nvPr/>
        </p:nvSpPr>
        <p:spPr bwMode="auto">
          <a:xfrm>
            <a:off x="2649833" y="363997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53295D19-7FDB-9417-FB22-4B799F72AC20}"/>
              </a:ext>
            </a:extLst>
          </p:cNvPr>
          <p:cNvSpPr/>
          <p:nvPr/>
        </p:nvSpPr>
        <p:spPr bwMode="auto">
          <a:xfrm>
            <a:off x="2564554" y="363997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xmlns="" id="{FFABD4B1-69EF-8F42-FF99-92F906BCD2F8}"/>
              </a:ext>
            </a:extLst>
          </p:cNvPr>
          <p:cNvSpPr/>
          <p:nvPr/>
        </p:nvSpPr>
        <p:spPr bwMode="auto">
          <a:xfrm>
            <a:off x="2598326" y="372279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xmlns="" id="{C8272574-C863-399D-0E97-A8A7F6577D12}"/>
              </a:ext>
            </a:extLst>
          </p:cNvPr>
          <p:cNvSpPr/>
          <p:nvPr/>
        </p:nvSpPr>
        <p:spPr bwMode="auto">
          <a:xfrm>
            <a:off x="2496832" y="371742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xmlns="" id="{35259125-2213-92CD-1FED-687BE3210023}"/>
              </a:ext>
            </a:extLst>
          </p:cNvPr>
          <p:cNvSpPr/>
          <p:nvPr/>
        </p:nvSpPr>
        <p:spPr bwMode="auto">
          <a:xfrm>
            <a:off x="2364794" y="376339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2E5CA062-0835-3CB4-F8C4-F51E4913F76B}"/>
              </a:ext>
            </a:extLst>
          </p:cNvPr>
          <p:cNvSpPr/>
          <p:nvPr/>
        </p:nvSpPr>
        <p:spPr bwMode="auto">
          <a:xfrm>
            <a:off x="2472785" y="378864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415C58DD-19E1-7219-7379-2916B1F6A31D}"/>
              </a:ext>
            </a:extLst>
          </p:cNvPr>
          <p:cNvSpPr/>
          <p:nvPr/>
        </p:nvSpPr>
        <p:spPr bwMode="auto">
          <a:xfrm>
            <a:off x="2425201" y="381239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0CE04D46-CD9A-517D-F41C-EC52CB148655}"/>
              </a:ext>
            </a:extLst>
          </p:cNvPr>
          <p:cNvSpPr/>
          <p:nvPr/>
        </p:nvSpPr>
        <p:spPr bwMode="auto">
          <a:xfrm>
            <a:off x="2491449" y="387780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60C38955-0121-BA6E-F454-40F39DCFD37A}"/>
              </a:ext>
            </a:extLst>
          </p:cNvPr>
          <p:cNvSpPr/>
          <p:nvPr/>
        </p:nvSpPr>
        <p:spPr bwMode="auto">
          <a:xfrm>
            <a:off x="2545505" y="381077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35E1551C-1B26-D4C4-72D3-9A68E48CF77E}"/>
              </a:ext>
            </a:extLst>
          </p:cNvPr>
          <p:cNvSpPr/>
          <p:nvPr/>
        </p:nvSpPr>
        <p:spPr bwMode="auto">
          <a:xfrm>
            <a:off x="2653076" y="3802099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FD8540ED-DFB6-C81F-3B3A-A3998C02BEE3}"/>
              </a:ext>
            </a:extLst>
          </p:cNvPr>
          <p:cNvSpPr/>
          <p:nvPr/>
        </p:nvSpPr>
        <p:spPr bwMode="auto">
          <a:xfrm>
            <a:off x="2729494" y="3802099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23DA5A32-17DB-99F0-3D97-8CFB055BA19B}"/>
              </a:ext>
            </a:extLst>
          </p:cNvPr>
          <p:cNvSpPr/>
          <p:nvPr/>
        </p:nvSpPr>
        <p:spPr bwMode="auto">
          <a:xfrm>
            <a:off x="2623838" y="384904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ADC12FF1-03CC-F640-655B-FFA7F2DB9535}"/>
              </a:ext>
            </a:extLst>
          </p:cNvPr>
          <p:cNvSpPr/>
          <p:nvPr/>
        </p:nvSpPr>
        <p:spPr bwMode="auto">
          <a:xfrm>
            <a:off x="2576696" y="3874850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ED6D2133-5262-B0D0-28BF-71F9A9BE0497}"/>
              </a:ext>
            </a:extLst>
          </p:cNvPr>
          <p:cNvSpPr/>
          <p:nvPr/>
        </p:nvSpPr>
        <p:spPr bwMode="auto">
          <a:xfrm>
            <a:off x="2620931" y="391060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1A9A09B7-F4A5-A544-C53A-D5ACD53F9525}"/>
              </a:ext>
            </a:extLst>
          </p:cNvPr>
          <p:cNvSpPr/>
          <p:nvPr/>
        </p:nvSpPr>
        <p:spPr bwMode="auto">
          <a:xfrm>
            <a:off x="2717698" y="3952540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603EC302-3A89-633C-3528-0ACFCBDFD46A}"/>
              </a:ext>
            </a:extLst>
          </p:cNvPr>
          <p:cNvSpPr/>
          <p:nvPr/>
        </p:nvSpPr>
        <p:spPr bwMode="auto">
          <a:xfrm>
            <a:off x="2433602" y="395174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xmlns="" id="{F87272B2-2362-79F4-EFFA-EDBA8A658513}"/>
              </a:ext>
            </a:extLst>
          </p:cNvPr>
          <p:cNvSpPr/>
          <p:nvPr/>
        </p:nvSpPr>
        <p:spPr bwMode="auto">
          <a:xfrm>
            <a:off x="2474959" y="395829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F2A60277-5B9B-43F5-631B-1528E20FF5C9}"/>
              </a:ext>
            </a:extLst>
          </p:cNvPr>
          <p:cNvSpPr/>
          <p:nvPr/>
        </p:nvSpPr>
        <p:spPr bwMode="auto">
          <a:xfrm>
            <a:off x="2573228" y="397395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xmlns="" id="{0981FEA8-8C63-594F-64E3-DC45B36BFBF4}"/>
              </a:ext>
            </a:extLst>
          </p:cNvPr>
          <p:cNvSpPr/>
          <p:nvPr/>
        </p:nvSpPr>
        <p:spPr bwMode="auto">
          <a:xfrm>
            <a:off x="2654626" y="3995550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6BCAD5FB-941F-D186-9721-EE9AF9393C5A}"/>
              </a:ext>
            </a:extLst>
          </p:cNvPr>
          <p:cNvSpPr/>
          <p:nvPr/>
        </p:nvSpPr>
        <p:spPr bwMode="auto">
          <a:xfrm>
            <a:off x="2676482" y="404006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xmlns="" id="{0619D60B-9BD1-D1A5-A64C-48A640F9C5A4}"/>
              </a:ext>
            </a:extLst>
          </p:cNvPr>
          <p:cNvSpPr/>
          <p:nvPr/>
        </p:nvSpPr>
        <p:spPr bwMode="auto">
          <a:xfrm>
            <a:off x="2584487" y="404362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4E8A21E4-8406-79BD-EF7D-11AAC8552B86}"/>
              </a:ext>
            </a:extLst>
          </p:cNvPr>
          <p:cNvSpPr/>
          <p:nvPr/>
        </p:nvSpPr>
        <p:spPr bwMode="auto">
          <a:xfrm>
            <a:off x="2620156" y="410719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xmlns="" id="{1B65DBB5-18B3-2C1E-8D71-4F3156F7D552}"/>
              </a:ext>
            </a:extLst>
          </p:cNvPr>
          <p:cNvSpPr/>
          <p:nvPr/>
        </p:nvSpPr>
        <p:spPr bwMode="auto">
          <a:xfrm>
            <a:off x="2378279" y="3970254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1990ECBF-BA2C-A49D-5ED3-521C65AB5EDC}"/>
              </a:ext>
            </a:extLst>
          </p:cNvPr>
          <p:cNvSpPr/>
          <p:nvPr/>
        </p:nvSpPr>
        <p:spPr bwMode="auto">
          <a:xfrm>
            <a:off x="2413495" y="402858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xmlns="" id="{DBB6089B-8D46-56F7-72E4-B6D3D48E0909}"/>
              </a:ext>
            </a:extLst>
          </p:cNvPr>
          <p:cNvSpPr/>
          <p:nvPr/>
        </p:nvSpPr>
        <p:spPr bwMode="auto">
          <a:xfrm>
            <a:off x="2498090" y="406566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542C5139-3079-C2B1-A94C-F8179C8F1EC7}"/>
              </a:ext>
            </a:extLst>
          </p:cNvPr>
          <p:cNvSpPr/>
          <p:nvPr/>
        </p:nvSpPr>
        <p:spPr bwMode="auto">
          <a:xfrm>
            <a:off x="2427951" y="410985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xmlns="" id="{ECCCDEF3-EAB2-391B-4A42-E6F077EF5B68}"/>
              </a:ext>
            </a:extLst>
          </p:cNvPr>
          <p:cNvSpPr/>
          <p:nvPr/>
        </p:nvSpPr>
        <p:spPr bwMode="auto">
          <a:xfrm>
            <a:off x="2518383" y="413605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507AAD96-D371-9613-6D48-33A03D863793}"/>
              </a:ext>
            </a:extLst>
          </p:cNvPr>
          <p:cNvSpPr/>
          <p:nvPr/>
        </p:nvSpPr>
        <p:spPr bwMode="auto">
          <a:xfrm>
            <a:off x="2485608" y="4188008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xmlns="" id="{11149AE3-5B22-A4D8-5A0A-1044BC822952}"/>
              </a:ext>
            </a:extLst>
          </p:cNvPr>
          <p:cNvSpPr/>
          <p:nvPr/>
        </p:nvSpPr>
        <p:spPr bwMode="auto">
          <a:xfrm>
            <a:off x="2559728" y="417488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xmlns="" id="{87CA748E-B3B6-8F82-E6E8-21DA499C62FA}"/>
              </a:ext>
            </a:extLst>
          </p:cNvPr>
          <p:cNvSpPr/>
          <p:nvPr/>
        </p:nvSpPr>
        <p:spPr bwMode="auto">
          <a:xfrm>
            <a:off x="2556612" y="4212263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BCFF30A6-2267-CA77-9C51-155269DE7F09}"/>
              </a:ext>
            </a:extLst>
          </p:cNvPr>
          <p:cNvSpPr/>
          <p:nvPr/>
        </p:nvSpPr>
        <p:spPr bwMode="auto">
          <a:xfrm>
            <a:off x="2607591" y="4231900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xmlns="" id="{AE7F1DB4-88A6-2D5A-CF5A-89C50173EBE9}"/>
              </a:ext>
            </a:extLst>
          </p:cNvPr>
          <p:cNvSpPr/>
          <p:nvPr/>
        </p:nvSpPr>
        <p:spPr bwMode="auto">
          <a:xfrm>
            <a:off x="2642509" y="4283835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xmlns="" id="{A0054AF1-4031-154C-5AC4-9F76C5F7242F}"/>
              </a:ext>
            </a:extLst>
          </p:cNvPr>
          <p:cNvSpPr/>
          <p:nvPr/>
        </p:nvSpPr>
        <p:spPr bwMode="auto">
          <a:xfrm>
            <a:off x="2599153" y="4290401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xmlns="" id="{C9F5E2C8-BE27-5319-76D2-A7C7BFD57A42}"/>
              </a:ext>
            </a:extLst>
          </p:cNvPr>
          <p:cNvSpPr/>
          <p:nvPr/>
        </p:nvSpPr>
        <p:spPr bwMode="auto">
          <a:xfrm>
            <a:off x="2535366" y="4272932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xmlns="" id="{7F749530-5380-6C5C-1042-424D5ED314C8}"/>
              </a:ext>
            </a:extLst>
          </p:cNvPr>
          <p:cNvSpPr/>
          <p:nvPr/>
        </p:nvSpPr>
        <p:spPr bwMode="auto">
          <a:xfrm>
            <a:off x="2456318" y="4278947"/>
            <a:ext cx="120814" cy="120814"/>
          </a:xfrm>
          <a:prstGeom prst="ellipse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A5FDB313-5625-D719-BD31-68C0859313FF}"/>
              </a:ext>
            </a:extLst>
          </p:cNvPr>
          <p:cNvSpPr txBox="1"/>
          <p:nvPr/>
        </p:nvSpPr>
        <p:spPr bwMode="auto">
          <a:xfrm>
            <a:off x="6638736" y="1496385"/>
            <a:ext cx="410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Surveillance MRD in CRs Without Relapse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661547D9-9158-A302-2FA7-6B7775505ED4}"/>
              </a:ext>
            </a:extLst>
          </p:cNvPr>
          <p:cNvSpPr txBox="1"/>
          <p:nvPr/>
        </p:nvSpPr>
        <p:spPr bwMode="auto">
          <a:xfrm>
            <a:off x="6825748" y="2114544"/>
            <a:ext cx="4542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EoT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FCD78442-19B3-F99A-42CD-875000BE1FFB}"/>
              </a:ext>
            </a:extLst>
          </p:cNvPr>
          <p:cNvGrpSpPr/>
          <p:nvPr/>
        </p:nvGrpSpPr>
        <p:grpSpPr>
          <a:xfrm>
            <a:off x="6488006" y="5459507"/>
            <a:ext cx="5041255" cy="307777"/>
            <a:chOff x="6488006" y="5443061"/>
            <a:chExt cx="5041255" cy="307777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A1798652-225D-D171-043F-4FB7FA0BA1DE}"/>
                </a:ext>
              </a:extLst>
            </p:cNvPr>
            <p:cNvSpPr txBox="1"/>
            <p:nvPr/>
          </p:nvSpPr>
          <p:spPr bwMode="auto">
            <a:xfrm>
              <a:off x="6488006" y="5443061"/>
              <a:ext cx="2760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D7E07B97-2B6D-1D02-BD66-8252F28EF4CA}"/>
                </a:ext>
              </a:extLst>
            </p:cNvPr>
            <p:cNvSpPr txBox="1"/>
            <p:nvPr/>
          </p:nvSpPr>
          <p:spPr bwMode="auto">
            <a:xfrm>
              <a:off x="7080050" y="5443061"/>
              <a:ext cx="2760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4399BA15-48F9-FE40-B19E-2C34427E8EDA}"/>
                </a:ext>
              </a:extLst>
            </p:cNvPr>
            <p:cNvSpPr txBox="1"/>
            <p:nvPr/>
          </p:nvSpPr>
          <p:spPr bwMode="auto">
            <a:xfrm>
              <a:off x="7614045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005CD124-2720-469C-79D3-B05251D881CD}"/>
                </a:ext>
              </a:extLst>
            </p:cNvPr>
            <p:cNvSpPr txBox="1"/>
            <p:nvPr/>
          </p:nvSpPr>
          <p:spPr bwMode="auto">
            <a:xfrm>
              <a:off x="8217086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12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xmlns="" id="{735F7C7B-3CE3-D78E-1E63-371BEF2E33DD}"/>
                </a:ext>
              </a:extLst>
            </p:cNvPr>
            <p:cNvSpPr txBox="1"/>
            <p:nvPr/>
          </p:nvSpPr>
          <p:spPr bwMode="auto">
            <a:xfrm>
              <a:off x="8806318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14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BF437F78-36AA-FE8A-FBCB-BC3BD7CA8A2A}"/>
                </a:ext>
              </a:extLst>
            </p:cNvPr>
            <p:cNvSpPr txBox="1"/>
            <p:nvPr/>
          </p:nvSpPr>
          <p:spPr bwMode="auto">
            <a:xfrm>
              <a:off x="9397187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EA598C0D-E0D0-4615-CD0C-84ABC7133C72}"/>
                </a:ext>
              </a:extLst>
            </p:cNvPr>
            <p:cNvSpPr txBox="1"/>
            <p:nvPr/>
          </p:nvSpPr>
          <p:spPr bwMode="auto">
            <a:xfrm>
              <a:off x="9984168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0116A12E-6FF8-15FE-4D1C-1805F350A463}"/>
                </a:ext>
              </a:extLst>
            </p:cNvPr>
            <p:cNvSpPr txBox="1"/>
            <p:nvPr/>
          </p:nvSpPr>
          <p:spPr bwMode="auto">
            <a:xfrm>
              <a:off x="10557462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9CE70AB2-07BB-CCB7-A359-A1295E0E6064}"/>
                </a:ext>
              </a:extLst>
            </p:cNvPr>
            <p:cNvSpPr txBox="1"/>
            <p:nvPr/>
          </p:nvSpPr>
          <p:spPr bwMode="auto">
            <a:xfrm>
              <a:off x="11161853" y="5443061"/>
              <a:ext cx="3674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22</a:t>
              </a:r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xmlns="" id="{3FC58281-02D3-9FEB-2629-324AFA165733}"/>
              </a:ext>
            </a:extLst>
          </p:cNvPr>
          <p:cNvSpPr txBox="1"/>
          <p:nvPr/>
        </p:nvSpPr>
        <p:spPr bwMode="auto">
          <a:xfrm>
            <a:off x="7744018" y="3852199"/>
            <a:ext cx="3742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Median (range) MRD ND:</a:t>
            </a: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 6 (0-25) mo</a:t>
            </a:r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xmlns="" id="{FABC259F-102D-983F-B3B6-7F9DEFD89815}"/>
              </a:ext>
            </a:extLst>
          </p:cNvPr>
          <p:cNvSpPr/>
          <p:nvPr/>
        </p:nvSpPr>
        <p:spPr bwMode="auto">
          <a:xfrm>
            <a:off x="6621780" y="2415540"/>
            <a:ext cx="4724400" cy="3025140"/>
          </a:xfrm>
          <a:custGeom>
            <a:avLst/>
            <a:gdLst>
              <a:gd name="connsiteX0" fmla="*/ 0 w 4724400"/>
              <a:gd name="connsiteY0" fmla="*/ 0 h 2994660"/>
              <a:gd name="connsiteX1" fmla="*/ 0 w 4724400"/>
              <a:gd name="connsiteY1" fmla="*/ 2994660 h 2994660"/>
              <a:gd name="connsiteX2" fmla="*/ 4724400 w 4724400"/>
              <a:gd name="connsiteY2" fmla="*/ 2994660 h 29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2994660">
                <a:moveTo>
                  <a:pt x="0" y="0"/>
                </a:moveTo>
                <a:lnTo>
                  <a:pt x="0" y="2994660"/>
                </a:lnTo>
                <a:lnTo>
                  <a:pt x="4724400" y="2994660"/>
                </a:lnTo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F89BDDF1-FFDC-8119-E0FA-2331768783B3}"/>
              </a:ext>
            </a:extLst>
          </p:cNvPr>
          <p:cNvGrpSpPr/>
          <p:nvPr/>
        </p:nvGrpSpPr>
        <p:grpSpPr>
          <a:xfrm rot="5400000">
            <a:off x="8939066" y="3123739"/>
            <a:ext cx="76199" cy="4712630"/>
            <a:chOff x="1986727" y="2316445"/>
            <a:chExt cx="228600" cy="2490711"/>
          </a:xfrm>
        </p:grpSpPr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EF51475B-888A-40E4-5888-F78B209308D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62453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C2ED47C3-675C-0D5B-6525-65B2AC7236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936338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2ABB4FDD-8CD2-FB7E-3FF8-A4253058D5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248141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F1C87A6E-D941-1D37-C982-05C978ED12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559944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4CC2759E-0F48-5BE2-E89A-F033E15DDC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3871747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6C8796FA-966A-BD14-E1B8-EFB5B9762F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18355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7B9E5818-7C99-51AF-0557-D1A4A8D861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495353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6CAF70A4-4C75-B61C-FFB2-6E2AADC4D0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4807156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01CC46BE-866B-B8C4-3672-36715E2874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6727" y="2316445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148C1EF3-A9BE-9686-41B8-E50ADA85DD45}"/>
              </a:ext>
            </a:extLst>
          </p:cNvPr>
          <p:cNvSpPr/>
          <p:nvPr/>
        </p:nvSpPr>
        <p:spPr bwMode="auto">
          <a:xfrm>
            <a:off x="10216375" y="4877612"/>
            <a:ext cx="121937" cy="121937"/>
          </a:xfrm>
          <a:prstGeom prst="ellipse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xmlns="" id="{2CE64CB6-CF00-7656-ADE1-C5C9C033BDEC}"/>
              </a:ext>
            </a:extLst>
          </p:cNvPr>
          <p:cNvSpPr/>
          <p:nvPr/>
        </p:nvSpPr>
        <p:spPr bwMode="auto">
          <a:xfrm>
            <a:off x="10216104" y="504455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xmlns="" id="{5A2BED97-42FD-190B-F79C-CD0CB19AA419}"/>
              </a:ext>
            </a:extLst>
          </p:cNvPr>
          <p:cNvCxnSpPr>
            <a:cxnSpLocks/>
          </p:cNvCxnSpPr>
          <p:nvPr/>
        </p:nvCxnSpPr>
        <p:spPr bwMode="auto">
          <a:xfrm>
            <a:off x="7035539" y="2377775"/>
            <a:ext cx="0" cy="3062905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xmlns="" id="{0C4220C2-3CF3-5C69-B27A-0FF539EED0BA}"/>
              </a:ext>
            </a:extLst>
          </p:cNvPr>
          <p:cNvCxnSpPr/>
          <p:nvPr/>
        </p:nvCxnSpPr>
        <p:spPr bwMode="auto">
          <a:xfrm flipH="1">
            <a:off x="6764043" y="2527300"/>
            <a:ext cx="230375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xmlns="" id="{4DF99BC0-088A-399B-DA3D-5ED71CFF5E80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2698750"/>
            <a:ext cx="189100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xmlns="" id="{5A9612DF-99E2-5BB6-54EA-286FB68193BA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2863850"/>
            <a:ext cx="182045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0767D44F-FF0B-F003-85E2-5DC59D5219D9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3040470"/>
            <a:ext cx="1820451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2C51BCF3-B7AF-143D-86A1-F7406EFA2B95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3219601"/>
            <a:ext cx="1453043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DF474151-E172-8833-E696-9CF3DAE1035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3388654"/>
            <a:ext cx="119885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xmlns="" id="{C6FCBD92-0795-57C7-C51A-9AAA0B824E41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3566875"/>
            <a:ext cx="110995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xmlns="" id="{D5259570-0CE7-2486-2D10-DADFD93004B1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3746331"/>
            <a:ext cx="90040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xmlns="" id="{7E3AF4B9-7D0C-0484-D99F-BC60622CAB6B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3922913"/>
            <a:ext cx="5159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25D14ADE-5B93-8796-6DFB-E158CA16B6EF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4096031"/>
            <a:ext cx="5159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EBCB76CA-E567-ACAF-48D1-96F1385A10C7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4267481"/>
            <a:ext cx="515932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C85B7A5D-60B2-771B-D51D-2E35C169A91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4445281"/>
            <a:ext cx="47495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3B9F1D2D-4D41-A4E1-5014-866B7BC2B56E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4629431"/>
            <a:ext cx="44955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xmlns="" id="{3C11EAC4-7AE2-FC16-9F90-37A945532C12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4794531"/>
            <a:ext cx="26540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xmlns="" id="{07207938-8E8D-5C9D-B4F7-E3A412046DC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4972331"/>
            <a:ext cx="26540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xmlns="" id="{47C88506-3B14-8530-A3B1-DAF5F0F6C31D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4043" y="5143781"/>
            <a:ext cx="227307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Oval 235">
            <a:extLst>
              <a:ext uri="{FF2B5EF4-FFF2-40B4-BE49-F238E27FC236}">
                <a16:creationId xmlns:a16="http://schemas.microsoft.com/office/drawing/2014/main" xmlns="" id="{80B29650-D43A-A7D7-C96B-56180BE9A2C4}"/>
              </a:ext>
            </a:extLst>
          </p:cNvPr>
          <p:cNvSpPr/>
          <p:nvPr/>
        </p:nvSpPr>
        <p:spPr bwMode="auto">
          <a:xfrm>
            <a:off x="6567327" y="2477094"/>
            <a:ext cx="121937" cy="121937"/>
          </a:xfrm>
          <a:prstGeom prst="ellipse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xmlns="" id="{1589877F-EED0-E2C5-AB9B-231C3702A97A}"/>
              </a:ext>
            </a:extLst>
          </p:cNvPr>
          <p:cNvGrpSpPr/>
          <p:nvPr/>
        </p:nvGrpSpPr>
        <p:grpSpPr>
          <a:xfrm>
            <a:off x="6567327" y="2649740"/>
            <a:ext cx="183186" cy="121937"/>
            <a:chOff x="6567327" y="2649740"/>
            <a:chExt cx="183186" cy="121937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xmlns="" id="{4E7BC550-0E32-2440-B87F-2D0F8563A2D2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E0C694A5-D0C3-D42A-FADC-76368E8F543D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xmlns="" id="{20439A33-7466-1563-1439-AAE7451F1E83}"/>
              </a:ext>
            </a:extLst>
          </p:cNvPr>
          <p:cNvGrpSpPr/>
          <p:nvPr/>
        </p:nvGrpSpPr>
        <p:grpSpPr>
          <a:xfrm>
            <a:off x="6567327" y="2819967"/>
            <a:ext cx="183186" cy="121937"/>
            <a:chOff x="6567327" y="2649740"/>
            <a:chExt cx="183186" cy="121937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xmlns="" id="{8E2A8C15-F9BB-8121-CAB1-8AFDCD8AD880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xmlns="" id="{257EF77C-93E4-6428-7B54-CA41C462CB12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xmlns="" id="{36E2DF58-61FB-D4A5-2C03-5759BBFB8940}"/>
              </a:ext>
            </a:extLst>
          </p:cNvPr>
          <p:cNvGrpSpPr/>
          <p:nvPr/>
        </p:nvGrpSpPr>
        <p:grpSpPr>
          <a:xfrm>
            <a:off x="6567327" y="2988228"/>
            <a:ext cx="253584" cy="121937"/>
            <a:chOff x="6567327" y="2649740"/>
            <a:chExt cx="253584" cy="121937"/>
          </a:xfrm>
        </p:grpSpPr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B139C4F9-8C3F-81FE-50E7-22AAC731D95E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xmlns="" id="{48BBAC0C-8B7E-EF32-707C-AC84542AFD30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xmlns="" id="{B6A0CD9E-ABAC-2A44-0960-F984E829D135}"/>
                </a:ext>
              </a:extLst>
            </p:cNvPr>
            <p:cNvSpPr/>
            <p:nvPr/>
          </p:nvSpPr>
          <p:spPr bwMode="auto">
            <a:xfrm>
              <a:off x="6698974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F419A00F-10E4-D647-BD08-5239222CEE1A}"/>
              </a:ext>
            </a:extLst>
          </p:cNvPr>
          <p:cNvGrpSpPr/>
          <p:nvPr/>
        </p:nvGrpSpPr>
        <p:grpSpPr>
          <a:xfrm>
            <a:off x="6567327" y="3157474"/>
            <a:ext cx="183186" cy="121937"/>
            <a:chOff x="6567327" y="2649740"/>
            <a:chExt cx="183186" cy="121937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xmlns="" id="{27437BC1-B46E-45A5-13FF-7F60C43F8A8B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xmlns="" id="{68A1EFB1-2D2E-2CB8-1B40-DE1E51E39337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2E210639-B1D7-67AD-D1BD-94F604323FD1}"/>
              </a:ext>
            </a:extLst>
          </p:cNvPr>
          <p:cNvGrpSpPr/>
          <p:nvPr/>
        </p:nvGrpSpPr>
        <p:grpSpPr>
          <a:xfrm>
            <a:off x="6567327" y="3342796"/>
            <a:ext cx="183186" cy="121937"/>
            <a:chOff x="6567327" y="2649740"/>
            <a:chExt cx="183186" cy="121937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xmlns="" id="{FB32B72E-803C-78D5-E566-6766F11706E4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xmlns="" id="{F7F5902A-B632-B204-F433-9ABAFBAAADDA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7C7CE0B3-F067-FDB9-8EF8-DAA16F002F8D}"/>
              </a:ext>
            </a:extLst>
          </p:cNvPr>
          <p:cNvGrpSpPr/>
          <p:nvPr/>
        </p:nvGrpSpPr>
        <p:grpSpPr>
          <a:xfrm>
            <a:off x="6567327" y="3514592"/>
            <a:ext cx="183186" cy="121937"/>
            <a:chOff x="6567327" y="2649740"/>
            <a:chExt cx="183186" cy="121937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xmlns="" id="{023A32A5-D524-00A3-B289-F020FA8A481E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EA016620-C5DA-6F07-950D-CC7C50B659CD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56" name="Oval 255">
            <a:extLst>
              <a:ext uri="{FF2B5EF4-FFF2-40B4-BE49-F238E27FC236}">
                <a16:creationId xmlns:a16="http://schemas.microsoft.com/office/drawing/2014/main" xmlns="" id="{61F198C8-AE2C-90F2-324B-B8FD3FDBAD4D}"/>
              </a:ext>
            </a:extLst>
          </p:cNvPr>
          <p:cNvSpPr/>
          <p:nvPr/>
        </p:nvSpPr>
        <p:spPr bwMode="auto">
          <a:xfrm>
            <a:off x="6567327" y="3680162"/>
            <a:ext cx="121937" cy="121937"/>
          </a:xfrm>
          <a:prstGeom prst="ellipse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506E419-B4FD-CB65-FEF4-67DB141E8B8E}"/>
              </a:ext>
            </a:extLst>
          </p:cNvPr>
          <p:cNvGrpSpPr/>
          <p:nvPr/>
        </p:nvGrpSpPr>
        <p:grpSpPr>
          <a:xfrm>
            <a:off x="6567327" y="3869907"/>
            <a:ext cx="183186" cy="121937"/>
            <a:chOff x="6567327" y="2649740"/>
            <a:chExt cx="183186" cy="121937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69DFEAAA-3662-888B-2980-3A35C94FE501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B7B8A4CF-E14D-5A3B-CAC4-140F3E6476D3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xmlns="" id="{9F40937C-192E-FA02-BAA4-4C7585FCCF2C}"/>
              </a:ext>
            </a:extLst>
          </p:cNvPr>
          <p:cNvGrpSpPr/>
          <p:nvPr/>
        </p:nvGrpSpPr>
        <p:grpSpPr>
          <a:xfrm>
            <a:off x="6567327" y="4041139"/>
            <a:ext cx="183186" cy="121937"/>
            <a:chOff x="6567327" y="2649740"/>
            <a:chExt cx="183186" cy="121937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DC9CBD8F-700D-ABB5-FF5C-80D85D42FCDE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xmlns="" id="{344FE652-48DC-35A0-AC8D-F5EB22832EEF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xmlns="" id="{4D823B70-12CC-52A0-BD3A-687D9906554C}"/>
              </a:ext>
            </a:extLst>
          </p:cNvPr>
          <p:cNvGrpSpPr/>
          <p:nvPr/>
        </p:nvGrpSpPr>
        <p:grpSpPr>
          <a:xfrm>
            <a:off x="6567327" y="4211764"/>
            <a:ext cx="183186" cy="121937"/>
            <a:chOff x="6567327" y="2649740"/>
            <a:chExt cx="183186" cy="121937"/>
          </a:xfrm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65F4FBEE-0B49-20DF-55DB-6FD3CE0A3927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74081478-B22A-67B7-9B21-431E2EC9ECE4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BF692248-45C1-ABF9-FA87-C74F36CB9264}"/>
              </a:ext>
            </a:extLst>
          </p:cNvPr>
          <p:cNvGrpSpPr/>
          <p:nvPr/>
        </p:nvGrpSpPr>
        <p:grpSpPr>
          <a:xfrm>
            <a:off x="6567327" y="4385321"/>
            <a:ext cx="253584" cy="121937"/>
            <a:chOff x="6567327" y="2649740"/>
            <a:chExt cx="253584" cy="121937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71724A3A-7D36-2111-805D-17F722F6563C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60B50B2B-5042-05BF-9137-5D47783FEED8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xmlns="" id="{89A673E5-5BA3-F45A-6ACF-5C14CA2E51FE}"/>
                </a:ext>
              </a:extLst>
            </p:cNvPr>
            <p:cNvSpPr/>
            <p:nvPr/>
          </p:nvSpPr>
          <p:spPr bwMode="auto">
            <a:xfrm>
              <a:off x="6698974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C2485B3B-9123-4AF6-29FF-05FAF9EFD416}"/>
              </a:ext>
            </a:extLst>
          </p:cNvPr>
          <p:cNvGrpSpPr/>
          <p:nvPr/>
        </p:nvGrpSpPr>
        <p:grpSpPr>
          <a:xfrm>
            <a:off x="6567327" y="4568292"/>
            <a:ext cx="183186" cy="121937"/>
            <a:chOff x="6567327" y="2649740"/>
            <a:chExt cx="183186" cy="121937"/>
          </a:xfrm>
        </p:grpSpPr>
        <p:sp>
          <p:nvSpPr>
            <p:cNvPr id="271" name="Oval 270">
              <a:extLst>
                <a:ext uri="{FF2B5EF4-FFF2-40B4-BE49-F238E27FC236}">
                  <a16:creationId xmlns:a16="http://schemas.microsoft.com/office/drawing/2014/main" xmlns="" id="{304E9580-016A-C9C0-1A11-0F0FEECF5CA9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xmlns="" id="{058FA831-0925-589F-4554-103238BC3CC3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xmlns="" id="{5CFAAE62-29F0-5708-2EF1-0ECCA96C4739}"/>
              </a:ext>
            </a:extLst>
          </p:cNvPr>
          <p:cNvGrpSpPr/>
          <p:nvPr/>
        </p:nvGrpSpPr>
        <p:grpSpPr>
          <a:xfrm>
            <a:off x="6567327" y="4733193"/>
            <a:ext cx="183186" cy="121937"/>
            <a:chOff x="6567327" y="2649740"/>
            <a:chExt cx="183186" cy="121937"/>
          </a:xfrm>
        </p:grpSpPr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6B6E6628-FE5B-C3CD-96E2-74BFA7957DDE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D9C9E8E1-D2F5-9D1F-4FF4-698979C2A788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xmlns="" id="{4A57CBCB-B457-04ED-C812-6384F2E64FE7}"/>
              </a:ext>
            </a:extLst>
          </p:cNvPr>
          <p:cNvGrpSpPr/>
          <p:nvPr/>
        </p:nvGrpSpPr>
        <p:grpSpPr>
          <a:xfrm>
            <a:off x="6567327" y="4922621"/>
            <a:ext cx="183186" cy="121937"/>
            <a:chOff x="6567327" y="2649740"/>
            <a:chExt cx="183186" cy="121937"/>
          </a:xfrm>
        </p:grpSpPr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B3F1EA04-C1F4-B597-35D1-7088CCDE00E4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F42330E6-6DC3-528F-2078-3AA8B4B629CC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xmlns="" id="{6C4B13FF-CCB1-C500-671B-8BB70C7CB4D5}"/>
              </a:ext>
            </a:extLst>
          </p:cNvPr>
          <p:cNvGrpSpPr/>
          <p:nvPr/>
        </p:nvGrpSpPr>
        <p:grpSpPr>
          <a:xfrm>
            <a:off x="6567327" y="5083975"/>
            <a:ext cx="253584" cy="121937"/>
            <a:chOff x="6567327" y="2649740"/>
            <a:chExt cx="253584" cy="121937"/>
          </a:xfrm>
        </p:grpSpPr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2774BEC5-ABEF-D407-DAB3-4B6A3CDE02FB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177A509B-4213-BFDC-00DC-68FADEDF150C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680AB8B1-135E-B133-8E20-C1DA49ED3FF2}"/>
                </a:ext>
              </a:extLst>
            </p:cNvPr>
            <p:cNvSpPr/>
            <p:nvPr/>
          </p:nvSpPr>
          <p:spPr bwMode="auto">
            <a:xfrm>
              <a:off x="6698974" y="2649740"/>
              <a:ext cx="121937" cy="121937"/>
            </a:xfrm>
            <a:prstGeom prst="ellipse">
              <a:avLst/>
            </a:prstGeom>
            <a:solidFill>
              <a:schemeClr val="accent3"/>
            </a:solidFill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6F1226A3-344D-7507-0607-F373C7467DF0}"/>
              </a:ext>
            </a:extLst>
          </p:cNvPr>
          <p:cNvSpPr/>
          <p:nvPr/>
        </p:nvSpPr>
        <p:spPr bwMode="auto">
          <a:xfrm>
            <a:off x="6567327" y="5254888"/>
            <a:ext cx="121937" cy="121937"/>
          </a:xfrm>
          <a:prstGeom prst="ellipse">
            <a:avLst/>
          </a:prstGeom>
          <a:solidFill>
            <a:schemeClr val="accent3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xmlns="" id="{DC2F6EA1-A419-37CF-4B7B-F857C94B8AA1}"/>
              </a:ext>
            </a:extLst>
          </p:cNvPr>
          <p:cNvGrpSpPr/>
          <p:nvPr/>
        </p:nvGrpSpPr>
        <p:grpSpPr>
          <a:xfrm>
            <a:off x="6637359" y="5258049"/>
            <a:ext cx="183186" cy="121937"/>
            <a:chOff x="6567327" y="2649740"/>
            <a:chExt cx="183186" cy="121937"/>
          </a:xfrm>
          <a:solidFill>
            <a:schemeClr val="accent4"/>
          </a:solidFill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9CF6A584-EEE0-F916-EEFB-010383138759}"/>
                </a:ext>
              </a:extLst>
            </p:cNvPr>
            <p:cNvSpPr/>
            <p:nvPr/>
          </p:nvSpPr>
          <p:spPr bwMode="auto">
            <a:xfrm>
              <a:off x="6567327" y="2649740"/>
              <a:ext cx="121937" cy="121937"/>
            </a:xfrm>
            <a:prstGeom prst="ellipse">
              <a:avLst/>
            </a:prstGeom>
            <a:grpFill/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F28AA3F9-2578-3C12-946A-AA684CDD32F2}"/>
                </a:ext>
              </a:extLst>
            </p:cNvPr>
            <p:cNvSpPr/>
            <p:nvPr/>
          </p:nvSpPr>
          <p:spPr bwMode="auto">
            <a:xfrm>
              <a:off x="6628576" y="2649740"/>
              <a:ext cx="121937" cy="121937"/>
            </a:xfrm>
            <a:prstGeom prst="ellipse">
              <a:avLst/>
            </a:prstGeom>
            <a:grpFill/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 rtlCol="0" anchor="b"/>
            <a:lstStyle/>
            <a:p>
              <a:pPr algn="ctr" eaLnBrk="1" hangingPunct="1"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None/>
              </a:pPr>
              <a:endParaRPr lang="en-US" sz="1800" b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7" name="Oval 286">
            <a:extLst>
              <a:ext uri="{FF2B5EF4-FFF2-40B4-BE49-F238E27FC236}">
                <a16:creationId xmlns:a16="http://schemas.microsoft.com/office/drawing/2014/main" xmlns="" id="{9DD6B469-29AF-C5DF-B3FC-4B69226098C4}"/>
              </a:ext>
            </a:extLst>
          </p:cNvPr>
          <p:cNvSpPr/>
          <p:nvPr/>
        </p:nvSpPr>
        <p:spPr bwMode="auto">
          <a:xfrm>
            <a:off x="6968250" y="508916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xmlns="" id="{92E762DA-14AB-770A-7601-0981CDE7373E}"/>
              </a:ext>
            </a:extLst>
          </p:cNvPr>
          <p:cNvSpPr/>
          <p:nvPr/>
        </p:nvSpPr>
        <p:spPr bwMode="auto">
          <a:xfrm>
            <a:off x="6968250" y="491864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xmlns="" id="{23ECFE92-FE50-B3BB-FF64-911E7C962913}"/>
              </a:ext>
            </a:extLst>
          </p:cNvPr>
          <p:cNvSpPr/>
          <p:nvPr/>
        </p:nvSpPr>
        <p:spPr bwMode="auto">
          <a:xfrm>
            <a:off x="6676415" y="491864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xmlns="" id="{4237EF3D-B229-6620-AFCA-04E72BD8D1EC}"/>
              </a:ext>
            </a:extLst>
          </p:cNvPr>
          <p:cNvSpPr/>
          <p:nvPr/>
        </p:nvSpPr>
        <p:spPr bwMode="auto">
          <a:xfrm>
            <a:off x="6968250" y="474069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xmlns="" id="{E68A584B-7377-A6F5-BEF2-3A6B4B91368E}"/>
              </a:ext>
            </a:extLst>
          </p:cNvPr>
          <p:cNvSpPr/>
          <p:nvPr/>
        </p:nvSpPr>
        <p:spPr bwMode="auto">
          <a:xfrm>
            <a:off x="6676415" y="474069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EAC323F7-6E68-3E0C-418E-F31CAF92D29B}"/>
              </a:ext>
            </a:extLst>
          </p:cNvPr>
          <p:cNvSpPr/>
          <p:nvPr/>
        </p:nvSpPr>
        <p:spPr bwMode="auto">
          <a:xfrm>
            <a:off x="6968250" y="4562021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A17B5BFF-04B9-3632-0225-8FF195F0FB3D}"/>
              </a:ext>
            </a:extLst>
          </p:cNvPr>
          <p:cNvSpPr/>
          <p:nvPr/>
        </p:nvSpPr>
        <p:spPr bwMode="auto">
          <a:xfrm>
            <a:off x="6676415" y="4562021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5FC1E4A0-FDB1-6CEF-963A-36C36FFD915E}"/>
              </a:ext>
            </a:extLst>
          </p:cNvPr>
          <p:cNvSpPr/>
          <p:nvPr/>
        </p:nvSpPr>
        <p:spPr bwMode="auto">
          <a:xfrm>
            <a:off x="7178167" y="4562021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4CD2A557-D9CF-4D94-904A-3A77EB55B396}"/>
              </a:ext>
            </a:extLst>
          </p:cNvPr>
          <p:cNvSpPr/>
          <p:nvPr/>
        </p:nvSpPr>
        <p:spPr bwMode="auto">
          <a:xfrm>
            <a:off x="6968250" y="438422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3D499FB1-4B3E-6A4F-CE9F-8A29A11E8E3D}"/>
              </a:ext>
            </a:extLst>
          </p:cNvPr>
          <p:cNvSpPr/>
          <p:nvPr/>
        </p:nvSpPr>
        <p:spPr bwMode="auto">
          <a:xfrm>
            <a:off x="7204375" y="438422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xmlns="" id="{23809A64-893F-0E34-4502-1EF8EED4CB99}"/>
              </a:ext>
            </a:extLst>
          </p:cNvPr>
          <p:cNvSpPr/>
          <p:nvPr/>
        </p:nvSpPr>
        <p:spPr bwMode="auto">
          <a:xfrm>
            <a:off x="6968250" y="4212773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xmlns="" id="{0A61BCD7-F7BF-7D63-2A13-EA7210D7C984}"/>
              </a:ext>
            </a:extLst>
          </p:cNvPr>
          <p:cNvSpPr/>
          <p:nvPr/>
        </p:nvSpPr>
        <p:spPr bwMode="auto">
          <a:xfrm>
            <a:off x="7244342" y="4212773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xmlns="" id="{0CEA49A5-1128-C925-FB50-3151CA74D09D}"/>
              </a:ext>
            </a:extLst>
          </p:cNvPr>
          <p:cNvSpPr/>
          <p:nvPr/>
        </p:nvSpPr>
        <p:spPr bwMode="auto">
          <a:xfrm>
            <a:off x="6676415" y="420708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F7A76F5F-B316-7C21-1944-0453F44D8D23}"/>
              </a:ext>
            </a:extLst>
          </p:cNvPr>
          <p:cNvSpPr/>
          <p:nvPr/>
        </p:nvSpPr>
        <p:spPr bwMode="auto">
          <a:xfrm>
            <a:off x="6968250" y="4046665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xmlns="" id="{FE4DA652-630E-2D68-6721-1CA39B8C51B2}"/>
              </a:ext>
            </a:extLst>
          </p:cNvPr>
          <p:cNvSpPr/>
          <p:nvPr/>
        </p:nvSpPr>
        <p:spPr bwMode="auto">
          <a:xfrm>
            <a:off x="7269742" y="4046665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xmlns="" id="{1CF00C32-1C6C-FD09-E7D7-3AB15BC69A63}"/>
              </a:ext>
            </a:extLst>
          </p:cNvPr>
          <p:cNvSpPr/>
          <p:nvPr/>
        </p:nvSpPr>
        <p:spPr bwMode="auto">
          <a:xfrm>
            <a:off x="6676415" y="4040981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xmlns="" id="{0D91C423-1E02-5160-DB8C-E6BE7314C6EE}"/>
              </a:ext>
            </a:extLst>
          </p:cNvPr>
          <p:cNvSpPr/>
          <p:nvPr/>
        </p:nvSpPr>
        <p:spPr bwMode="auto">
          <a:xfrm>
            <a:off x="6968250" y="386886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xmlns="" id="{4D389286-7E85-2239-1DF3-4AED72EA0A17}"/>
              </a:ext>
            </a:extLst>
          </p:cNvPr>
          <p:cNvSpPr/>
          <p:nvPr/>
        </p:nvSpPr>
        <p:spPr bwMode="auto">
          <a:xfrm>
            <a:off x="7269742" y="386886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xmlns="" id="{ACEB01A4-5702-2E43-031B-2093711C9827}"/>
              </a:ext>
            </a:extLst>
          </p:cNvPr>
          <p:cNvSpPr/>
          <p:nvPr/>
        </p:nvSpPr>
        <p:spPr bwMode="auto">
          <a:xfrm>
            <a:off x="6676415" y="386318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xmlns="" id="{B08AA01B-88BD-992A-E6D1-355DD4D4BAD3}"/>
              </a:ext>
            </a:extLst>
          </p:cNvPr>
          <p:cNvSpPr/>
          <p:nvPr/>
        </p:nvSpPr>
        <p:spPr bwMode="auto">
          <a:xfrm>
            <a:off x="6968250" y="369707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xmlns="" id="{87946DEE-9943-A99F-B75D-ECD86DD40592}"/>
              </a:ext>
            </a:extLst>
          </p:cNvPr>
          <p:cNvSpPr/>
          <p:nvPr/>
        </p:nvSpPr>
        <p:spPr bwMode="auto">
          <a:xfrm>
            <a:off x="7657934" y="369707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xmlns="" id="{E44F92CF-3086-B257-B30C-D12AD63F8E3A}"/>
              </a:ext>
            </a:extLst>
          </p:cNvPr>
          <p:cNvSpPr/>
          <p:nvPr/>
        </p:nvSpPr>
        <p:spPr bwMode="auto">
          <a:xfrm>
            <a:off x="6619749" y="369139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xmlns="" id="{105B8192-5271-8028-AD98-0D1A4076058A}"/>
              </a:ext>
            </a:extLst>
          </p:cNvPr>
          <p:cNvSpPr/>
          <p:nvPr/>
        </p:nvSpPr>
        <p:spPr bwMode="auto">
          <a:xfrm>
            <a:off x="6695166" y="369139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xmlns="" id="{ED6FC5E1-AEAD-F8D5-C91C-13593AF51B82}"/>
              </a:ext>
            </a:extLst>
          </p:cNvPr>
          <p:cNvSpPr/>
          <p:nvPr/>
        </p:nvSpPr>
        <p:spPr bwMode="auto">
          <a:xfrm>
            <a:off x="6968250" y="3518863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xmlns="" id="{FFBD4B13-5571-4FFF-6107-FF873CC097ED}"/>
              </a:ext>
            </a:extLst>
          </p:cNvPr>
          <p:cNvSpPr/>
          <p:nvPr/>
        </p:nvSpPr>
        <p:spPr bwMode="auto">
          <a:xfrm>
            <a:off x="7854198" y="3518863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xmlns="" id="{260FA863-99AF-6D52-BD41-BBBA0FAA619F}"/>
              </a:ext>
            </a:extLst>
          </p:cNvPr>
          <p:cNvSpPr/>
          <p:nvPr/>
        </p:nvSpPr>
        <p:spPr bwMode="auto">
          <a:xfrm>
            <a:off x="6695166" y="351317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xmlns="" id="{552786C2-6E40-8B9A-F0F7-E4AD9AA71B06}"/>
              </a:ext>
            </a:extLst>
          </p:cNvPr>
          <p:cNvSpPr/>
          <p:nvPr/>
        </p:nvSpPr>
        <p:spPr bwMode="auto">
          <a:xfrm>
            <a:off x="7326080" y="3518863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xmlns="" id="{37488304-5DD9-AB8F-6C7C-E0748B74F891}"/>
              </a:ext>
            </a:extLst>
          </p:cNvPr>
          <p:cNvSpPr/>
          <p:nvPr/>
        </p:nvSpPr>
        <p:spPr bwMode="auto">
          <a:xfrm>
            <a:off x="7046674" y="335311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xmlns="" id="{D0FF191B-427A-DE0C-98E9-676C90B2E036}"/>
              </a:ext>
            </a:extLst>
          </p:cNvPr>
          <p:cNvSpPr/>
          <p:nvPr/>
        </p:nvSpPr>
        <p:spPr bwMode="auto">
          <a:xfrm>
            <a:off x="7644425" y="335311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xmlns="" id="{40519234-8BCB-204D-0DF8-692EEECE1496}"/>
              </a:ext>
            </a:extLst>
          </p:cNvPr>
          <p:cNvSpPr/>
          <p:nvPr/>
        </p:nvSpPr>
        <p:spPr bwMode="auto">
          <a:xfrm>
            <a:off x="6695166" y="334743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xmlns="" id="{8425CEC9-E303-A10F-B4A9-14F19A663014}"/>
              </a:ext>
            </a:extLst>
          </p:cNvPr>
          <p:cNvSpPr/>
          <p:nvPr/>
        </p:nvSpPr>
        <p:spPr bwMode="auto">
          <a:xfrm>
            <a:off x="7326080" y="335311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xmlns="" id="{6627F976-BF05-7CBF-E82A-C944FFA358AF}"/>
              </a:ext>
            </a:extLst>
          </p:cNvPr>
          <p:cNvSpPr/>
          <p:nvPr/>
        </p:nvSpPr>
        <p:spPr bwMode="auto">
          <a:xfrm>
            <a:off x="7910844" y="335311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xmlns="" id="{EF408848-80DA-0FCA-AE15-D41483D40434}"/>
              </a:ext>
            </a:extLst>
          </p:cNvPr>
          <p:cNvSpPr/>
          <p:nvPr/>
        </p:nvSpPr>
        <p:spPr bwMode="auto">
          <a:xfrm>
            <a:off x="6970746" y="315553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xmlns="" id="{F98DAAFD-EFB5-0EDA-91A7-392F745F7CDB}"/>
              </a:ext>
            </a:extLst>
          </p:cNvPr>
          <p:cNvSpPr/>
          <p:nvPr/>
        </p:nvSpPr>
        <p:spPr bwMode="auto">
          <a:xfrm>
            <a:off x="7574938" y="315553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xmlns="" id="{835CA9BA-63B3-39C1-5158-685044C341EF}"/>
              </a:ext>
            </a:extLst>
          </p:cNvPr>
          <p:cNvSpPr/>
          <p:nvPr/>
        </p:nvSpPr>
        <p:spPr bwMode="auto">
          <a:xfrm>
            <a:off x="6695166" y="314985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xmlns="" id="{6D1C42B9-D787-6A52-8F29-D69079084604}"/>
              </a:ext>
            </a:extLst>
          </p:cNvPr>
          <p:cNvSpPr/>
          <p:nvPr/>
        </p:nvSpPr>
        <p:spPr bwMode="auto">
          <a:xfrm>
            <a:off x="7300104" y="315553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xmlns="" id="{4E8C43A8-A75A-E39C-F45E-F99428D67630}"/>
              </a:ext>
            </a:extLst>
          </p:cNvPr>
          <p:cNvSpPr/>
          <p:nvPr/>
        </p:nvSpPr>
        <p:spPr bwMode="auto">
          <a:xfrm>
            <a:off x="7846808" y="315553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xmlns="" id="{0120AF1D-378C-C5B1-D7A0-F8A66936B43B}"/>
              </a:ext>
            </a:extLst>
          </p:cNvPr>
          <p:cNvSpPr/>
          <p:nvPr/>
        </p:nvSpPr>
        <p:spPr bwMode="auto">
          <a:xfrm>
            <a:off x="8170115" y="315553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xmlns="" id="{AFD2459B-183B-6496-FC91-9CA16B3B5F18}"/>
              </a:ext>
            </a:extLst>
          </p:cNvPr>
          <p:cNvSpPr/>
          <p:nvPr/>
        </p:nvSpPr>
        <p:spPr bwMode="auto">
          <a:xfrm>
            <a:off x="6970746" y="299166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3CF20705-BDB0-E4E7-1330-F8F381FE7E78}"/>
              </a:ext>
            </a:extLst>
          </p:cNvPr>
          <p:cNvSpPr/>
          <p:nvPr/>
        </p:nvSpPr>
        <p:spPr bwMode="auto">
          <a:xfrm>
            <a:off x="7574938" y="299166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xmlns="" id="{8712C8E5-180D-1B38-342A-583E0F478A2A}"/>
              </a:ext>
            </a:extLst>
          </p:cNvPr>
          <p:cNvSpPr/>
          <p:nvPr/>
        </p:nvSpPr>
        <p:spPr bwMode="auto">
          <a:xfrm>
            <a:off x="7230589" y="299166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BA72D906-0131-ACF2-132B-AD56A62D563A}"/>
              </a:ext>
            </a:extLst>
          </p:cNvPr>
          <p:cNvSpPr/>
          <p:nvPr/>
        </p:nvSpPr>
        <p:spPr bwMode="auto">
          <a:xfrm>
            <a:off x="7885636" y="299166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xmlns="" id="{2A97AFB5-019F-8EB9-EE41-7842063453A2}"/>
              </a:ext>
            </a:extLst>
          </p:cNvPr>
          <p:cNvSpPr/>
          <p:nvPr/>
        </p:nvSpPr>
        <p:spPr bwMode="auto">
          <a:xfrm>
            <a:off x="8547048" y="2991660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xmlns="" id="{B980E260-1C13-D007-EBBC-081973AC50D0}"/>
              </a:ext>
            </a:extLst>
          </p:cNvPr>
          <p:cNvSpPr/>
          <p:nvPr/>
        </p:nvSpPr>
        <p:spPr bwMode="auto">
          <a:xfrm>
            <a:off x="6970746" y="281904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xmlns="" id="{39EE73C1-E673-38E5-F492-F84D15B7F22C}"/>
              </a:ext>
            </a:extLst>
          </p:cNvPr>
          <p:cNvSpPr/>
          <p:nvPr/>
        </p:nvSpPr>
        <p:spPr bwMode="auto">
          <a:xfrm>
            <a:off x="7504920" y="281904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xmlns="" id="{0FE5E57F-B4B9-F5E8-4E30-74CC30CD91F3}"/>
              </a:ext>
            </a:extLst>
          </p:cNvPr>
          <p:cNvSpPr/>
          <p:nvPr/>
        </p:nvSpPr>
        <p:spPr bwMode="auto">
          <a:xfrm>
            <a:off x="6695166" y="2813364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xmlns="" id="{2179CDBB-43A9-23F9-F205-67E3BA0B9D49}"/>
              </a:ext>
            </a:extLst>
          </p:cNvPr>
          <p:cNvSpPr/>
          <p:nvPr/>
        </p:nvSpPr>
        <p:spPr bwMode="auto">
          <a:xfrm>
            <a:off x="7166810" y="281904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xmlns="" id="{50F9C598-6901-510B-822F-A05A95AA3227}"/>
              </a:ext>
            </a:extLst>
          </p:cNvPr>
          <p:cNvSpPr/>
          <p:nvPr/>
        </p:nvSpPr>
        <p:spPr bwMode="auto">
          <a:xfrm>
            <a:off x="8125505" y="281904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xmlns="" id="{22D41F86-C31D-C8BC-1608-7B178E2D2C0D}"/>
              </a:ext>
            </a:extLst>
          </p:cNvPr>
          <p:cNvSpPr/>
          <p:nvPr/>
        </p:nvSpPr>
        <p:spPr bwMode="auto">
          <a:xfrm>
            <a:off x="8524583" y="281904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xmlns="" id="{00AB1507-3D15-CAE9-6CEE-17179ECD8661}"/>
              </a:ext>
            </a:extLst>
          </p:cNvPr>
          <p:cNvSpPr/>
          <p:nvPr/>
        </p:nvSpPr>
        <p:spPr bwMode="auto">
          <a:xfrm>
            <a:off x="7807500" y="2819048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xmlns="" id="{7186C98F-F9AC-FD2E-982B-18A06E72360F}"/>
              </a:ext>
            </a:extLst>
          </p:cNvPr>
          <p:cNvSpPr/>
          <p:nvPr/>
        </p:nvSpPr>
        <p:spPr bwMode="auto">
          <a:xfrm>
            <a:off x="7039079" y="264759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xmlns="" id="{090956A9-68F4-FD60-927A-333B6E47F206}"/>
              </a:ext>
            </a:extLst>
          </p:cNvPr>
          <p:cNvSpPr/>
          <p:nvPr/>
        </p:nvSpPr>
        <p:spPr bwMode="auto">
          <a:xfrm>
            <a:off x="7606020" y="264759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xmlns="" id="{BC15B4AA-5075-CE2C-86E7-193D27D64F89}"/>
              </a:ext>
            </a:extLst>
          </p:cNvPr>
          <p:cNvSpPr/>
          <p:nvPr/>
        </p:nvSpPr>
        <p:spPr bwMode="auto">
          <a:xfrm>
            <a:off x="6695166" y="2641915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xmlns="" id="{A7121523-5FA8-C48B-7829-A5CDF22E8E9B}"/>
              </a:ext>
            </a:extLst>
          </p:cNvPr>
          <p:cNvSpPr/>
          <p:nvPr/>
        </p:nvSpPr>
        <p:spPr bwMode="auto">
          <a:xfrm>
            <a:off x="7300104" y="264759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xmlns="" id="{4D616794-2D5A-2F62-0227-BECF8569162E}"/>
              </a:ext>
            </a:extLst>
          </p:cNvPr>
          <p:cNvSpPr/>
          <p:nvPr/>
        </p:nvSpPr>
        <p:spPr bwMode="auto">
          <a:xfrm>
            <a:off x="8616708" y="2647599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xmlns="" id="{2E756124-BD0C-FFD6-3677-2FF7BEF4F962}"/>
              </a:ext>
            </a:extLst>
          </p:cNvPr>
          <p:cNvSpPr/>
          <p:nvPr/>
        </p:nvSpPr>
        <p:spPr bwMode="auto">
          <a:xfrm>
            <a:off x="6955602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xmlns="" id="{282C7AAF-A301-3935-4B72-A9BFE6709508}"/>
              </a:ext>
            </a:extLst>
          </p:cNvPr>
          <p:cNvSpPr/>
          <p:nvPr/>
        </p:nvSpPr>
        <p:spPr bwMode="auto">
          <a:xfrm>
            <a:off x="7537969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xmlns="" id="{4863BF4A-B4DE-2764-D75B-60E61C73A5CA}"/>
              </a:ext>
            </a:extLst>
          </p:cNvPr>
          <p:cNvSpPr/>
          <p:nvPr/>
        </p:nvSpPr>
        <p:spPr bwMode="auto">
          <a:xfrm>
            <a:off x="6613655" y="246323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xmlns="" id="{58599301-329F-0765-E1B9-96EBACA1E7B0}"/>
              </a:ext>
            </a:extLst>
          </p:cNvPr>
          <p:cNvSpPr/>
          <p:nvPr/>
        </p:nvSpPr>
        <p:spPr bwMode="auto">
          <a:xfrm>
            <a:off x="7224465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xmlns="" id="{5A3E4726-D549-C6AB-83CA-C7220E3C4B34}"/>
              </a:ext>
            </a:extLst>
          </p:cNvPr>
          <p:cNvSpPr/>
          <p:nvPr/>
        </p:nvSpPr>
        <p:spPr bwMode="auto">
          <a:xfrm>
            <a:off x="8579096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xmlns="" id="{2833F2C2-0C7A-FC2E-3D3F-05954F48E067}"/>
              </a:ext>
            </a:extLst>
          </p:cNvPr>
          <p:cNvSpPr/>
          <p:nvPr/>
        </p:nvSpPr>
        <p:spPr bwMode="auto">
          <a:xfrm>
            <a:off x="6690847" y="2463232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xmlns="" id="{65CFB323-772C-38FD-C4AC-6A8108135E4C}"/>
              </a:ext>
            </a:extLst>
          </p:cNvPr>
          <p:cNvSpPr/>
          <p:nvPr/>
        </p:nvSpPr>
        <p:spPr bwMode="auto">
          <a:xfrm>
            <a:off x="9035403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xmlns="" id="{F9347AFD-1B40-8ECF-6ED6-96462D89E2C6}"/>
              </a:ext>
            </a:extLst>
          </p:cNvPr>
          <p:cNvSpPr/>
          <p:nvPr/>
        </p:nvSpPr>
        <p:spPr bwMode="auto">
          <a:xfrm>
            <a:off x="7849806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xmlns="" id="{BCE8F854-639E-85D8-88E2-05ED55509FC0}"/>
              </a:ext>
            </a:extLst>
          </p:cNvPr>
          <p:cNvSpPr/>
          <p:nvPr/>
        </p:nvSpPr>
        <p:spPr bwMode="auto">
          <a:xfrm>
            <a:off x="8148231" y="2468916"/>
            <a:ext cx="121937" cy="121937"/>
          </a:xfrm>
          <a:prstGeom prst="ellipse">
            <a:avLst/>
          </a:prstGeom>
          <a:solidFill>
            <a:schemeClr val="accent4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algn="ctr" eaLnBrk="1" hangingPunct="1"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None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xmlns="" id="{6E2485EA-C850-8019-DF25-DFF882FA7CFA}"/>
              </a:ext>
            </a:extLst>
          </p:cNvPr>
          <p:cNvSpPr txBox="1"/>
          <p:nvPr/>
        </p:nvSpPr>
        <p:spPr bwMode="auto">
          <a:xfrm>
            <a:off x="10322340" y="4760005"/>
            <a:ext cx="1314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ctDNA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positive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ctDNA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negative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E6F5D347-6C04-9791-CF9D-9691B85A1DC5}"/>
              </a:ext>
            </a:extLst>
          </p:cNvPr>
          <p:cNvSpPr txBox="1"/>
          <p:nvPr/>
        </p:nvSpPr>
        <p:spPr bwMode="auto">
          <a:xfrm>
            <a:off x="5916748" y="2373411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57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xmlns="" id="{22201237-3967-6691-9C55-8EFA7E4B538D}"/>
              </a:ext>
            </a:extLst>
          </p:cNvPr>
          <p:cNvSpPr txBox="1"/>
          <p:nvPr/>
        </p:nvSpPr>
        <p:spPr bwMode="auto">
          <a:xfrm>
            <a:off x="8183212" y="5754232"/>
            <a:ext cx="15006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Months on Study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xmlns="" id="{80750718-AFE7-2E16-4131-71EE41A38EFC}"/>
              </a:ext>
            </a:extLst>
          </p:cNvPr>
          <p:cNvSpPr txBox="1"/>
          <p:nvPr/>
        </p:nvSpPr>
        <p:spPr bwMode="auto">
          <a:xfrm>
            <a:off x="5916748" y="2538062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77</a:t>
            </a:r>
          </a:p>
        </p:txBody>
      </p:sp>
      <p:sp>
        <p:nvSpPr>
          <p:cNvPr id="358" name="TextBox 357">
            <a:extLst>
              <a:ext uri="{FF2B5EF4-FFF2-40B4-BE49-F238E27FC236}">
                <a16:creationId xmlns:a16="http://schemas.microsoft.com/office/drawing/2014/main" xmlns="" id="{51182DF9-5FA9-06D1-965F-9B74666D6D21}"/>
              </a:ext>
            </a:extLst>
          </p:cNvPr>
          <p:cNvSpPr txBox="1"/>
          <p:nvPr/>
        </p:nvSpPr>
        <p:spPr bwMode="auto">
          <a:xfrm>
            <a:off x="5916748" y="2715605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75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xmlns="" id="{BCAC9361-AEE4-CDA0-3E42-9CD9307844C7}"/>
              </a:ext>
            </a:extLst>
          </p:cNvPr>
          <p:cNvSpPr txBox="1"/>
          <p:nvPr/>
        </p:nvSpPr>
        <p:spPr bwMode="auto">
          <a:xfrm>
            <a:off x="5916748" y="2899664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81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xmlns="" id="{606B1FBF-9E22-60A2-FC34-99C4FBACCFE0}"/>
              </a:ext>
            </a:extLst>
          </p:cNvPr>
          <p:cNvSpPr txBox="1"/>
          <p:nvPr/>
        </p:nvSpPr>
        <p:spPr bwMode="auto">
          <a:xfrm>
            <a:off x="5916748" y="3084560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86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xmlns="" id="{E021A64D-0EA5-4895-64DF-3034C8A85FBB}"/>
              </a:ext>
            </a:extLst>
          </p:cNvPr>
          <p:cNvSpPr txBox="1"/>
          <p:nvPr/>
        </p:nvSpPr>
        <p:spPr bwMode="auto">
          <a:xfrm>
            <a:off x="5916748" y="3249211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90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xmlns="" id="{EE2C5B57-8732-B05A-6A96-C87B73D6CC8D}"/>
              </a:ext>
            </a:extLst>
          </p:cNvPr>
          <p:cNvSpPr txBox="1"/>
          <p:nvPr/>
        </p:nvSpPr>
        <p:spPr bwMode="auto">
          <a:xfrm>
            <a:off x="5916748" y="3426754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89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xmlns="" id="{1FE5AC90-49D4-8BEF-36BA-31826ABEDF72}"/>
              </a:ext>
            </a:extLst>
          </p:cNvPr>
          <p:cNvSpPr txBox="1"/>
          <p:nvPr/>
        </p:nvSpPr>
        <p:spPr bwMode="auto">
          <a:xfrm>
            <a:off x="5916748" y="3610813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92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xmlns="" id="{29DCB141-E7E3-170E-7ACF-FF29F2A5D8E9}"/>
              </a:ext>
            </a:extLst>
          </p:cNvPr>
          <p:cNvSpPr txBox="1"/>
          <p:nvPr/>
        </p:nvSpPr>
        <p:spPr bwMode="auto">
          <a:xfrm>
            <a:off x="5916748" y="3777495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94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xmlns="" id="{B88BFEF5-6354-5565-237E-015438813B69}"/>
              </a:ext>
            </a:extLst>
          </p:cNvPr>
          <p:cNvSpPr txBox="1"/>
          <p:nvPr/>
        </p:nvSpPr>
        <p:spPr bwMode="auto">
          <a:xfrm>
            <a:off x="5916748" y="3942146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72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xmlns="" id="{08446BE1-74D0-E0B5-2349-02561D018B20}"/>
              </a:ext>
            </a:extLst>
          </p:cNvPr>
          <p:cNvSpPr txBox="1"/>
          <p:nvPr/>
        </p:nvSpPr>
        <p:spPr bwMode="auto">
          <a:xfrm>
            <a:off x="5916748" y="4119689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97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xmlns="" id="{1FCDE75C-E81B-475B-7081-38254124C735}"/>
              </a:ext>
            </a:extLst>
          </p:cNvPr>
          <p:cNvSpPr txBox="1"/>
          <p:nvPr/>
        </p:nvSpPr>
        <p:spPr bwMode="auto">
          <a:xfrm>
            <a:off x="5916748" y="4303748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98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xmlns="" id="{282BD1C5-BAF5-F74D-9787-01C5BED657EB}"/>
              </a:ext>
            </a:extLst>
          </p:cNvPr>
          <p:cNvSpPr txBox="1"/>
          <p:nvPr/>
        </p:nvSpPr>
        <p:spPr bwMode="auto">
          <a:xfrm>
            <a:off x="5916748" y="4482778"/>
            <a:ext cx="668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84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xmlns="" id="{293CFF74-5E90-7793-4FD5-3CA0082B1DC0}"/>
              </a:ext>
            </a:extLst>
          </p:cNvPr>
          <p:cNvSpPr txBox="1"/>
          <p:nvPr/>
        </p:nvSpPr>
        <p:spPr bwMode="auto">
          <a:xfrm>
            <a:off x="5825377" y="4647429"/>
            <a:ext cx="76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103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xmlns="" id="{6B473130-4F78-89E0-582F-BA51D65307BA}"/>
              </a:ext>
            </a:extLst>
          </p:cNvPr>
          <p:cNvSpPr txBox="1"/>
          <p:nvPr/>
        </p:nvSpPr>
        <p:spPr bwMode="auto">
          <a:xfrm>
            <a:off x="5825377" y="4824972"/>
            <a:ext cx="76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102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xmlns="" id="{5230582A-550C-8B6E-A465-8DF6D3167055}"/>
              </a:ext>
            </a:extLst>
          </p:cNvPr>
          <p:cNvSpPr txBox="1"/>
          <p:nvPr/>
        </p:nvSpPr>
        <p:spPr bwMode="auto">
          <a:xfrm>
            <a:off x="5825377" y="5009031"/>
            <a:ext cx="76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100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85C962C4-3F6B-9DD3-EC4A-F93FA2C5C66E}"/>
              </a:ext>
            </a:extLst>
          </p:cNvPr>
          <p:cNvSpPr txBox="1"/>
          <p:nvPr/>
        </p:nvSpPr>
        <p:spPr bwMode="auto">
          <a:xfrm>
            <a:off x="5825377" y="5194722"/>
            <a:ext cx="7601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NCI 105</a:t>
            </a:r>
          </a:p>
        </p:txBody>
      </p:sp>
    </p:spTree>
    <p:extLst>
      <p:ext uri="{BB962C8B-B14F-4D97-AF65-F5344CB8AC3E}">
        <p14:creationId xmlns:p14="http://schemas.microsoft.com/office/powerpoint/2010/main" val="32344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4F19A4-97FC-43F4-5B03-42EDA13D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MCL Studies: Summary 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1834A2-2683-E8C4-908F-EB4412D2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IMCL-2015 GELTAMO: 5-yr update of ibrutinib + rituximab for untreated indolent MCL</a:t>
            </a:r>
            <a:r>
              <a:rPr lang="en-US" sz="2400" b="1" baseline="30000" dirty="0"/>
              <a:t>1</a:t>
            </a:r>
            <a:r>
              <a:rPr lang="en-US" sz="2400" b="1" dirty="0"/>
              <a:t>: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First-line ibrutinib + rituximab </a:t>
            </a:r>
            <a:r>
              <a:rPr lang="en-US" sz="2200" dirty="0"/>
              <a:t>demonstrates activity against indolent MCL</a:t>
            </a:r>
          </a:p>
          <a:p>
            <a:pPr lvl="1"/>
            <a:r>
              <a:rPr lang="en-US" sz="2200" dirty="0"/>
              <a:t>MRD-driven strategy enables </a:t>
            </a:r>
            <a:r>
              <a:rPr lang="en-US" sz="2200" dirty="0">
                <a:solidFill>
                  <a:srgbClr val="FF0000"/>
                </a:solidFill>
              </a:rPr>
              <a:t>discontinuation of ibrutinib after 2 yr </a:t>
            </a:r>
            <a:r>
              <a:rPr lang="en-US" sz="2200" dirty="0"/>
              <a:t>with undetectable MRD in 64% of patients; continued ibrutinib after 2 yr in patients with detectable MRD appears beneficial</a:t>
            </a:r>
          </a:p>
          <a:p>
            <a:r>
              <a:rPr lang="en-US" sz="2400" b="1" dirty="0"/>
              <a:t>First-line acalabrutinib + rituximab in elderly patients</a:t>
            </a:r>
            <a:r>
              <a:rPr lang="en-US" sz="2400" b="1" baseline="30000" dirty="0"/>
              <a:t>2</a:t>
            </a:r>
            <a:r>
              <a:rPr lang="en-US" sz="2400" b="1" dirty="0"/>
              <a:t>:</a:t>
            </a:r>
          </a:p>
          <a:p>
            <a:pPr lvl="1"/>
            <a:r>
              <a:rPr lang="en-US" sz="2200" dirty="0"/>
              <a:t>First-line acalabrutinib + rituximab demonstrates activity against MCL in older patients </a:t>
            </a:r>
          </a:p>
          <a:p>
            <a:pPr lvl="1"/>
            <a:r>
              <a:rPr lang="en-US" sz="2200" dirty="0"/>
              <a:t>AE profile was generally favorable ​</a:t>
            </a:r>
          </a:p>
          <a:p>
            <a:endParaRPr 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376A2644-EDFB-8586-7E6A-B18623DE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1. 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2. Jain. ICML 2023. Abstr 099.  </a:t>
            </a:r>
          </a:p>
        </p:txBody>
      </p:sp>
    </p:spTree>
    <p:extLst>
      <p:ext uri="{BB962C8B-B14F-4D97-AF65-F5344CB8AC3E}">
        <p14:creationId xmlns:p14="http://schemas.microsoft.com/office/powerpoint/2010/main" val="3524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4F19A4-97FC-43F4-5B03-42EDA13D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MCL Studies: Summary 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1834A2-2683-E8C4-908F-EB4412D2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BRUIN: updated analysis with pirtobrutinib for previously treated MCL</a:t>
            </a:r>
            <a:r>
              <a:rPr lang="en-US" sz="2400" b="1" baseline="30000" dirty="0"/>
              <a:t>1,2</a:t>
            </a:r>
            <a:r>
              <a:rPr lang="en-US" sz="2400" b="1" dirty="0"/>
              <a:t>: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Pirtobrutinib</a:t>
            </a:r>
            <a:r>
              <a:rPr lang="en-US" sz="2200" dirty="0"/>
              <a:t> demonstrates durable response in patients with MCL and prior covalent BTK inhibitor treatment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ORR 56.7% in patients with prior covalent BTK inhibitor, including 18.9% with CR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High ORRs preserved in patients with high-risk disease </a:t>
            </a:r>
            <a:r>
              <a:rPr lang="en-US" sz="2000" dirty="0"/>
              <a:t>features including blastoid/pleomorphic variants, elevated Ki-67 index, and </a:t>
            </a:r>
            <a:r>
              <a:rPr lang="en-US" sz="2000" i="1" dirty="0"/>
              <a:t>TP53</a:t>
            </a:r>
            <a:r>
              <a:rPr lang="en-US" sz="2000" dirty="0"/>
              <a:t> status </a:t>
            </a:r>
          </a:p>
          <a:p>
            <a:endParaRPr 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376A2644-EDFB-8586-7E6A-B18623DE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Cheah. ICML 2023. Abstr 102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2. </a:t>
            </a: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Wang. SOHO 2023. Abstr MCL-155.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0" t="49290" r="50553" b="16487"/>
          <a:stretch/>
        </p:blipFill>
        <p:spPr>
          <a:xfrm>
            <a:off x="2590146" y="0"/>
            <a:ext cx="6396328" cy="3699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211" t="42632" r="7158" b="35052"/>
          <a:stretch/>
        </p:blipFill>
        <p:spPr>
          <a:xfrm>
            <a:off x="2690358" y="4064585"/>
            <a:ext cx="6195905" cy="24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14F19A4-97FC-43F4-5B03-42EDA13D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MCL Studies: Summary III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F1834A2-2683-E8C4-908F-EB4412D2B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ViPOR: ongoing phase Ib/II study of multiagent targeted regimen for R/R and TN MCL </a:t>
            </a:r>
          </a:p>
          <a:p>
            <a:pPr lvl="1"/>
            <a:r>
              <a:rPr lang="en-US" sz="2200" dirty="0"/>
              <a:t>Fixed-duration ViPOR regimen </a:t>
            </a:r>
            <a:r>
              <a:rPr lang="en-US" sz="2200" b="1" dirty="0">
                <a:solidFill>
                  <a:srgbClr val="FF0000"/>
                </a:solidFill>
              </a:rPr>
              <a:t>induces high rate of uMRD CRs in MCL </a:t>
            </a:r>
            <a:r>
              <a:rPr lang="en-US" sz="2200" dirty="0"/>
              <a:t>(</a:t>
            </a:r>
            <a:r>
              <a:rPr lang="en-US" sz="2000" dirty="0"/>
              <a:t>CR rate 100% with uMRD 95% in off-treatment patients)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Including patients with </a:t>
            </a:r>
            <a:r>
              <a:rPr lang="en-US" sz="2000" i="1" dirty="0"/>
              <a:t>TP53-</a:t>
            </a:r>
            <a:r>
              <a:rPr lang="en-US" sz="2000" dirty="0"/>
              <a:t>mutated, post-BTKi, blastoid, and refractory disease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sz="2200" dirty="0"/>
              <a:t>ViPOR is safe in MCL </a:t>
            </a:r>
            <a:r>
              <a:rPr lang="en-US" sz="2200" dirty="0">
                <a:solidFill>
                  <a:srgbClr val="FF0000"/>
                </a:solidFill>
              </a:rPr>
              <a:t>without significant TLS </a:t>
            </a:r>
            <a:r>
              <a:rPr lang="en-US" sz="2200" dirty="0"/>
              <a:t>or DLTs observed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xmlns="" id="{376A2644-EDFB-8586-7E6A-B18623DE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Lakhotia. SOHO 2023. Abstr MCL-349.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Explosion: 8 Points 11">
            <a:extLst>
              <a:ext uri="{FF2B5EF4-FFF2-40B4-BE49-F238E27FC236}">
                <a16:creationId xmlns:a16="http://schemas.microsoft.com/office/drawing/2014/main" xmlns="" id="{D6265599-091E-413D-CC82-724445F63EB4}"/>
              </a:ext>
            </a:extLst>
          </p:cNvPr>
          <p:cNvSpPr/>
          <p:nvPr/>
        </p:nvSpPr>
        <p:spPr bwMode="auto">
          <a:xfrm rot="354158">
            <a:off x="10558337" y="354071"/>
            <a:ext cx="1385412" cy="883824"/>
          </a:xfrm>
          <a:prstGeom prst="irregularSeal1">
            <a:avLst/>
          </a:pr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647E92-3480-0E03-DC5C-73314D52F7F1}"/>
              </a:ext>
            </a:extLst>
          </p:cNvPr>
          <p:cNvSpPr/>
          <p:nvPr/>
        </p:nvSpPr>
        <p:spPr>
          <a:xfrm>
            <a:off x="10780121" y="576725"/>
            <a:ext cx="924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a-IR" smtClean="0"/>
          </a:p>
        </p:txBody>
      </p:sp>
      <p:pic>
        <p:nvPicPr>
          <p:cNvPr id="53251" name="Picture 2" descr="C:\Users\K1\Pictures\13918_464873656924635_496441039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0"/>
            <a:ext cx="10282238" cy="6858000"/>
          </a:xfrm>
          <a:noFill/>
        </p:spPr>
      </p:pic>
      <p:sp>
        <p:nvSpPr>
          <p:cNvPr id="5" name="TextBox 4"/>
          <p:cNvSpPr txBox="1"/>
          <p:nvPr/>
        </p:nvSpPr>
        <p:spPr>
          <a:xfrm rot="215300">
            <a:off x="1705574" y="3661728"/>
            <a:ext cx="3257550" cy="193899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Any Questions?</a:t>
            </a:r>
            <a:endParaRPr lang="fa-I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0">
            <a:extLst>
              <a:ext uri="{FF2B5EF4-FFF2-40B4-BE49-F238E27FC236}">
                <a16:creationId xmlns:a16="http://schemas.microsoft.com/office/drawing/2014/main" xmlns="" id="{285A5094-ED29-4796-B20E-3FBFE4F25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en-US" altLang="en-US" sz="4000" dirty="0"/>
              <a:t>Go Online for More CCO Coverage </a:t>
            </a:r>
            <a:br>
              <a:rPr lang="en-US" altLang="en-US" sz="4000" dirty="0"/>
            </a:br>
            <a:r>
              <a:rPr lang="en-US" altLang="en-US" sz="4000" dirty="0" smtClean="0"/>
              <a:t>BTK </a:t>
            </a:r>
            <a:r>
              <a:rPr lang="en-US" altLang="en-US" sz="4000" dirty="0"/>
              <a:t>Inhibitors </a:t>
            </a:r>
            <a:r>
              <a:rPr lang="en-US" altLang="en-US" sz="4000" dirty="0" smtClean="0"/>
              <a:t>MCL</a:t>
            </a:r>
            <a:endParaRPr lang="en-US" altLang="en-US" sz="4000" dirty="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xmlns="" id="{8082EA74-AD3C-40A0-A143-D2201E93795E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609757" y="1895477"/>
            <a:ext cx="11442543" cy="2605717"/>
          </a:xfrm>
        </p:spPr>
        <p:txBody>
          <a:bodyPr rtlCol="0">
            <a:noAutofit/>
          </a:bodyPr>
          <a:lstStyle/>
          <a:p>
            <a:pPr>
              <a:buClr>
                <a:schemeClr val="accent6"/>
              </a:buClr>
              <a:defRPr/>
            </a:pPr>
            <a:r>
              <a:rPr lang="en-US" dirty="0">
                <a:solidFill>
                  <a:srgbClr val="E1471D"/>
                </a:solidFill>
              </a:rPr>
              <a:t>Downloadable slideset </a:t>
            </a:r>
            <a:r>
              <a:rPr lang="en-US" b="0" dirty="0"/>
              <a:t>to be updated with key data after the 2023 EHA, ICML, SOHO and ESMO meetings</a:t>
            </a:r>
          </a:p>
          <a:p>
            <a:pPr>
              <a:buClr>
                <a:schemeClr val="accent6"/>
              </a:buClr>
              <a:defRPr/>
            </a:pPr>
            <a:r>
              <a:rPr lang="en-US" dirty="0">
                <a:solidFill>
                  <a:srgbClr val="E1471D"/>
                </a:solidFill>
              </a:rPr>
              <a:t>Expert commentaries and podcasts </a:t>
            </a:r>
            <a:r>
              <a:rPr lang="en-US" b="0" dirty="0"/>
              <a:t>on key studies and clinical implications of new data from these meetings</a:t>
            </a:r>
          </a:p>
          <a:p>
            <a:pPr>
              <a:buClr>
                <a:schemeClr val="tx2">
                  <a:lumMod val="20000"/>
                  <a:lumOff val="80000"/>
                </a:schemeClr>
              </a:buClr>
              <a:defRPr/>
            </a:pPr>
            <a:r>
              <a:rPr lang="en-US" dirty="0">
                <a:solidFill>
                  <a:srgbClr val="E1471D"/>
                </a:solidFill>
              </a:rPr>
              <a:t>Guided infographic </a:t>
            </a:r>
            <a:r>
              <a:rPr lang="en-US" b="0" dirty="0"/>
              <a:t>reviewing key differences in available BTK inhibitors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DA93788-E77D-4CCE-84A4-6D74E9ED9D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4351" y="4856674"/>
            <a:ext cx="11283950" cy="1490152"/>
          </a:xfrm>
        </p:spPr>
        <p:txBody>
          <a:bodyPr/>
          <a:lstStyle/>
          <a:p>
            <a:r>
              <a:rPr lang="en-US" dirty="0">
                <a:solidFill>
                  <a:srgbClr val="E1471D"/>
                </a:solidFill>
                <a:hlinkClick r:id="rId3"/>
              </a:rPr>
              <a:t>clinicaloptions.com/oncology</a:t>
            </a:r>
            <a:r>
              <a:rPr lang="en-US" dirty="0">
                <a:solidFill>
                  <a:srgbClr val="E1471D"/>
                </a:solidFill>
              </a:rPr>
              <a:t>		</a:t>
            </a:r>
          </a:p>
          <a:p>
            <a:endParaRPr lang="en-US" dirty="0"/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xmlns="" id="{F01699E0-D838-46BF-8D24-733C50677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6346826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2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D69A3D1-649D-4CBE-2099-AC69D280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="" xmlns:a16="http://schemas.microsoft.com/office/drawing/2014/main" id="{51D151A4-044D-1381-3C17-A7396069D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39" t="19709" r="15033" b="13459"/>
          <a:stretch/>
        </p:blipFill>
        <p:spPr>
          <a:xfrm>
            <a:off x="2368446" y="1425982"/>
            <a:ext cx="7480092" cy="5455403"/>
          </a:xfrm>
        </p:spPr>
      </p:pic>
    </p:spTree>
    <p:extLst>
      <p:ext uri="{BB962C8B-B14F-4D97-AF65-F5344CB8AC3E}">
        <p14:creationId xmlns:p14="http://schemas.microsoft.com/office/powerpoint/2010/main" val="14145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5DD7C9-0D11-7AEA-211F-D922EEAB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IMCL-2015 GELTAMO: 5-Yr Update of </a:t>
            </a:r>
            <a:br>
              <a:rPr lang="en-US" dirty="0"/>
            </a:br>
            <a:r>
              <a:rPr lang="en-US" dirty="0"/>
              <a:t>First-line Ibrutinib + Rituximab for Indolent MCL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042853-51E0-EC59-8945-CCEE2FC9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Multicenter, single-arm, open-label phase II trial</a:t>
            </a:r>
          </a:p>
          <a:p>
            <a:endParaRPr lang="en-US" altLang="en-US" dirty="0"/>
          </a:p>
          <a:p>
            <a:endParaRPr lang="en-US" altLang="en-US" sz="2800" dirty="0"/>
          </a:p>
          <a:p>
            <a:endParaRPr lang="en-US" altLang="en-US" dirty="0"/>
          </a:p>
          <a:p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sz="2800" dirty="0"/>
              <a:t>Primary endpoint: CR rate after 12 cycles per Lugano criteria</a:t>
            </a:r>
          </a:p>
          <a:p>
            <a:r>
              <a:rPr lang="en-US" altLang="en-US" dirty="0"/>
              <a:t>Median follow-up: 59 mo (range: 37-81)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59760F01-0442-818B-012A-88D7DC54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1" y="6375908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</a:t>
            </a: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Giné</a:t>
            </a:r>
            <a:r>
              <a:rPr lang="fr-FR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. </a:t>
            </a:r>
            <a:r>
              <a:rPr kumimoji="0" lang="fr-F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JCO. 2022;40:1196.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xmlns="" id="{64B1FB72-8DAE-11B8-025B-71A3DE2F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1" y="2592090"/>
            <a:ext cx="327471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Patients with previously untreated 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indolent forms of MCL (asymptomatic, nonblastoid variants, Ki-67 &lt;30%; leukemic nonnodal and nodal subtypes permitted with lymph nodes &lt;3 cm) and </a:t>
            </a:r>
            <a:b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stable disease for ≥3 mo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(N = 50)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xmlns="" id="{3DCBD630-92A4-FCDE-B472-7988D500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893" y="3650633"/>
            <a:ext cx="685800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Ibrutinib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560 mg PO QD until PD, toxicity, or sustained undetectable MRD for ≥6 mo after 2 yr treatment (cycle 24)</a:t>
            </a:r>
          </a:p>
        </p:txBody>
      </p:sp>
      <p:sp>
        <p:nvSpPr>
          <p:cNvPr id="11" name="Line 52">
            <a:extLst>
              <a:ext uri="{FF2B5EF4-FFF2-40B4-BE49-F238E27FC236}">
                <a16:creationId xmlns:a16="http://schemas.microsoft.com/office/drawing/2014/main" xmlns="" id="{3128A265-84D1-A320-DEC2-EC973AF5A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4855" y="3623080"/>
            <a:ext cx="36576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xmlns="" id="{5D8F744B-C480-5C4A-FB70-C5D8C4431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893" y="2889150"/>
            <a:ext cx="4206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 anchorCtr="1"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Rituximab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375 mg/m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IV x 8 (Days 1, 8, 15, 22 of cycle 1; Day 1 of cycles 3, 5, 7, 9)*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xmlns="" id="{8049B4F2-04EC-C16D-E199-B7C1712CE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4750" y="2495569"/>
            <a:ext cx="4598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Monitoring by MRD studies and CT scans every 6 mo</a:t>
            </a:r>
            <a:endParaRPr kumimoji="0" lang="en-US" altLang="en-US" sz="1400" b="0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267061-1A0F-1671-2212-599738D88C09}"/>
              </a:ext>
            </a:extLst>
          </p:cNvPr>
          <p:cNvSpPr txBox="1"/>
          <p:nvPr/>
        </p:nvSpPr>
        <p:spPr bwMode="auto">
          <a:xfrm>
            <a:off x="4229893" y="4415260"/>
            <a:ext cx="14614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200" b="0" dirty="0">
                <a:solidFill>
                  <a:schemeClr val="bg1"/>
                </a:solidFill>
                <a:latin typeface="Calibri" panose="020F0502020204030204" pitchFamily="34" charset="0"/>
              </a:rPr>
              <a:t>*1 cycle = 28 days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85A00-7331-8D6E-E569-9646EAD7770D}"/>
              </a:ext>
            </a:extLst>
          </p:cNvPr>
          <p:cNvSpPr txBox="1"/>
          <p:nvPr/>
        </p:nvSpPr>
        <p:spPr bwMode="auto">
          <a:xfrm>
            <a:off x="4429433" y="6249537"/>
            <a:ext cx="3150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b="0" dirty="0">
                <a:solidFill>
                  <a:schemeClr val="bg1"/>
                </a:solidFill>
                <a:latin typeface="Calibri" panose="020F0502020204030204" pitchFamily="34" charset="0"/>
              </a:rPr>
              <a:t>*Data cutoff March 15, 2023 </a:t>
            </a:r>
          </a:p>
        </p:txBody>
      </p:sp>
    </p:spTree>
    <p:extLst>
      <p:ext uri="{BB962C8B-B14F-4D97-AF65-F5344CB8AC3E}">
        <p14:creationId xmlns:p14="http://schemas.microsoft.com/office/powerpoint/2010/main" val="10566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IMCL-2015 GELTAMO: Baseline Characteristics</a:t>
            </a:r>
            <a:endParaRPr lang="en-US" altLang="en-US" dirty="0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3599EC78-D41F-52E3-FF9F-E5390257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</a:t>
            </a:r>
          </a:p>
        </p:txBody>
      </p:sp>
      <p:graphicFrame>
        <p:nvGraphicFramePr>
          <p:cNvPr id="7" name="Group 32">
            <a:extLst>
              <a:ext uri="{FF2B5EF4-FFF2-40B4-BE49-F238E27FC236}">
                <a16:creationId xmlns:a16="http://schemas.microsoft.com/office/drawing/2014/main" xmlns="" id="{0E35E37C-760E-899E-0FF1-56E594889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19709"/>
              </p:ext>
            </p:extLst>
          </p:nvPr>
        </p:nvGraphicFramePr>
        <p:xfrm>
          <a:off x="719137" y="1600200"/>
          <a:ext cx="5212080" cy="3688256"/>
        </p:xfrm>
        <a:graphic>
          <a:graphicData uri="http://schemas.openxmlformats.org/drawingml/2006/table">
            <a:tbl>
              <a:tblPr/>
              <a:tblGrid>
                <a:gridCol w="3749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Median age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yr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 (40-85)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 (69)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Ann Arbor Stage III-IV, n %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 (94)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leukocyte count, x 10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/L)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12.2 (3.7-126)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LDH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&gt; ULN,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323769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β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-microglobulin &gt; ULN,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 (49)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004159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MIPI risk,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953458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 (24)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920191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Intermediate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(38)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6271013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(38)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26444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BA2650-D725-C5D6-1035-1C04197280E7}"/>
              </a:ext>
            </a:extLst>
          </p:cNvPr>
          <p:cNvSpPr txBox="1"/>
          <p:nvPr/>
        </p:nvSpPr>
        <p:spPr bwMode="auto">
          <a:xfrm>
            <a:off x="4257151" y="5755057"/>
            <a:ext cx="367769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March 20, 2023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Median follow-up: 59 mo (range: 37-81)</a:t>
            </a:r>
          </a:p>
        </p:txBody>
      </p:sp>
      <p:graphicFrame>
        <p:nvGraphicFramePr>
          <p:cNvPr id="2" name="Group 32">
            <a:extLst>
              <a:ext uri="{FF2B5EF4-FFF2-40B4-BE49-F238E27FC236}">
                <a16:creationId xmlns:a16="http://schemas.microsoft.com/office/drawing/2014/main" xmlns="" id="{60DEADFB-FB01-620E-9381-E952F9AD5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48958"/>
              </p:ext>
            </p:extLst>
          </p:nvPr>
        </p:nvGraphicFramePr>
        <p:xfrm>
          <a:off x="6096000" y="1600200"/>
          <a:ext cx="5486400" cy="2255616"/>
        </p:xfrm>
        <a:graphic>
          <a:graphicData uri="http://schemas.openxmlformats.org/drawingml/2006/table">
            <a:tbl>
              <a:tblPr/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Median spleen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size, cm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(9-29)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787755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Lymph node size (central review PET/CT)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330665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 enlarged/FDG uptake,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 (22)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329033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longest diameter, mm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 (13-43)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1889249"/>
                  </a:ext>
                </a:extLst>
              </a:tr>
              <a:tr h="216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Median time of pretreatment observation, mo (range)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7.7 (3-107)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800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8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6110A220-92F4-4770-96E4-EE8D0CE0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IMCL-2015 GELTAMO: Baseline </a:t>
            </a:r>
            <a:r>
              <a:rPr lang="en-US" dirty="0">
                <a:solidFill>
                  <a:srgbClr val="FF0000"/>
                </a:solidFill>
              </a:rPr>
              <a:t>Pathology, Genetic, and Molecular Features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3599EC78-D41F-52E3-FF9F-E5390257E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02F345-64CF-6197-371C-01366BC0E0EB}"/>
              </a:ext>
            </a:extLst>
          </p:cNvPr>
          <p:cNvSpPr txBox="1"/>
          <p:nvPr/>
        </p:nvSpPr>
        <p:spPr bwMode="auto">
          <a:xfrm>
            <a:off x="718772" y="5296538"/>
            <a:ext cx="109467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*Samples: BM (n = 29), LN (n = 17), tonsil (n = 2), other (n = 2). One patient had insufficient sample for MCL confirmation.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†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One patient had </a:t>
            </a:r>
            <a:r>
              <a:rPr lang="en-US" sz="1400" b="0" i="1" dirty="0">
                <a:solidFill>
                  <a:schemeClr val="bg1"/>
                </a:solidFill>
                <a:latin typeface="Calibri" panose="020F0502020204030204" pitchFamily="34" charset="0"/>
              </a:rPr>
              <a:t>CCND2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 translocation and overexpression.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</a:pPr>
            <a:r>
              <a:rPr kumimoji="0" lang="en-US" sz="1400" b="0" i="0" u="none" strike="noStrike" cap="none" normalizeH="0" baseline="3000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‡</a:t>
            </a: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Molecular variant assigned with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anose="020F0502020204030204" pitchFamily="34" charset="0"/>
              </a:rPr>
              <a:t>≥2 techniques (L-MCL-16, epigenetic COO, IGVH and SOX11 IHC). One additional unclassifiable case.</a:t>
            </a:r>
            <a:endParaRPr lang="en-US" sz="1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Group 32">
            <a:extLst>
              <a:ext uri="{FF2B5EF4-FFF2-40B4-BE49-F238E27FC236}">
                <a16:creationId xmlns:a16="http://schemas.microsoft.com/office/drawing/2014/main" xmlns="" id="{CEEAEFB8-8E7B-271D-F5E4-2AB75DF2F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21043"/>
              </p:ext>
            </p:extLst>
          </p:nvPr>
        </p:nvGraphicFramePr>
        <p:xfrm>
          <a:off x="6179126" y="1592781"/>
          <a:ext cx="5486400" cy="3352960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Characteristic, n (%) 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Genetics and molecular analysis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26964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t(11;14)(q13;q32)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 (95)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Cryptic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CCND1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rearrangement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(2.5) 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CCND2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rearrangement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(2.5)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1228983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CNA &gt;5 (n = 40)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(38)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73158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TP53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mutations (n = 41)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(15)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645313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MCL profile (n = 43)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‡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191145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Nonnodal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 (42)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6652"/>
                  </a:ext>
                </a:extLst>
              </a:tr>
              <a:tr h="18553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Conventional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 (58)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0131037"/>
                  </a:ext>
                </a:extLst>
              </a:tr>
            </a:tbl>
          </a:graphicData>
        </a:graphic>
      </p:graphicFrame>
      <p:graphicFrame>
        <p:nvGraphicFramePr>
          <p:cNvPr id="2" name="Group 32">
            <a:extLst>
              <a:ext uri="{FF2B5EF4-FFF2-40B4-BE49-F238E27FC236}">
                <a16:creationId xmlns:a16="http://schemas.microsoft.com/office/drawing/2014/main" xmlns="" id="{6A99AB9B-5A1C-38CD-5F08-26A224F79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47242"/>
              </p:ext>
            </p:extLst>
          </p:nvPr>
        </p:nvGraphicFramePr>
        <p:xfrm>
          <a:off x="718772" y="1592781"/>
          <a:ext cx="5212080" cy="3688256"/>
        </p:xfrm>
        <a:graphic>
          <a:graphicData uri="http://schemas.openxmlformats.org/drawingml/2006/table">
            <a:tbl>
              <a:tblPr/>
              <a:tblGrid>
                <a:gridCol w="3583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Characteristic, n (%)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Patients*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Cytology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26964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Small cell/classical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 (39)/30 (61)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Cyclin D1 expression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73158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Positive/negative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48 (98)/1 (2)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645313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SOX11 expression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191145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Positive/negative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 (62)/18 (38)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6652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Ki-67 (n = 44)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4217492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Low (&lt;30%)/high (≥30%)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 (96)/2 (4)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5954207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TP53 expression (n = 30)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665316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Positive/negative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0/30 (100)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3336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51A69E-4BF1-C8F8-3F30-F1F170F01632}"/>
              </a:ext>
            </a:extLst>
          </p:cNvPr>
          <p:cNvSpPr txBox="1"/>
          <p:nvPr/>
        </p:nvSpPr>
        <p:spPr bwMode="auto">
          <a:xfrm>
            <a:off x="4885497" y="6093339"/>
            <a:ext cx="26943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Data cutoff: March 20, 2023</a:t>
            </a:r>
          </a:p>
        </p:txBody>
      </p:sp>
    </p:spTree>
    <p:extLst>
      <p:ext uri="{BB962C8B-B14F-4D97-AF65-F5344CB8AC3E}">
        <p14:creationId xmlns:p14="http://schemas.microsoft.com/office/powerpoint/2010/main" val="22148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C6D13A1-5452-2375-C5AB-FAE4B1A1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IMCL-2015 GELTAMO: Long-term Safety (Select Events)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7E31F0A-8C0A-A424-C0AC-3FEE1B9D0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74" y="1515978"/>
            <a:ext cx="10877529" cy="5654843"/>
          </a:xfrm>
        </p:spPr>
        <p:txBody>
          <a:bodyPr/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5 cases of second malignancies: pancreatic adenocarcinoma (on ibrutinib), bladder adenocarcinoma and basocellular, prostate adenocarcinoma, lung adenocarcinoma, tonsil squamous cell carcinoma</a:t>
            </a:r>
          </a:p>
        </p:txBody>
      </p:sp>
      <p:graphicFrame>
        <p:nvGraphicFramePr>
          <p:cNvPr id="8" name="Group 32">
            <a:extLst>
              <a:ext uri="{FF2B5EF4-FFF2-40B4-BE49-F238E27FC236}">
                <a16:creationId xmlns:a16="http://schemas.microsoft.com/office/drawing/2014/main" xmlns="" id="{2AFD011F-F9C2-7A3C-0253-F2141D636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52780"/>
              </p:ext>
            </p:extLst>
          </p:nvPr>
        </p:nvGraphicFramePr>
        <p:xfrm>
          <a:off x="718772" y="1600200"/>
          <a:ext cx="5212080" cy="2926208"/>
        </p:xfrm>
        <a:graphic>
          <a:graphicData uri="http://schemas.openxmlformats.org/drawingml/2006/table">
            <a:tbl>
              <a:tblPr/>
              <a:tblGrid>
                <a:gridCol w="3583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Outcome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Ibrutinib dose reduction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(12)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7226964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Ibrutinib discontinuation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for AEs,*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 (26)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Ibrutinib discontinuation for drug-related AEs,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(14)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73158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Infections grade ≥3,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645313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COVID-19 (n = 1 with ibrutinib)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191145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Sepsis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6652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Recurrent infections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421749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B390E4-1168-D2DF-4EAD-EF46DE656852}"/>
              </a:ext>
            </a:extLst>
          </p:cNvPr>
          <p:cNvSpPr txBox="1"/>
          <p:nvPr/>
        </p:nvSpPr>
        <p:spPr bwMode="auto">
          <a:xfrm>
            <a:off x="718772" y="4506656"/>
            <a:ext cx="539496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400" b="0" dirty="0">
                <a:solidFill>
                  <a:schemeClr val="bg1"/>
                </a:solidFill>
                <a:latin typeface="Calibri" panose="020F0502020204030204" pitchFamily="34" charset="0"/>
              </a:rPr>
              <a:t>*Drug intolerance (n = 5), cardiac tamponade, recurrent infections, severe anaplastic anemia, vertebral fractures, pancreatic adenocarcinoma, ischemic stroke, COVID-19 infection, pleural effusion.</a:t>
            </a:r>
          </a:p>
        </p:txBody>
      </p:sp>
      <p:graphicFrame>
        <p:nvGraphicFramePr>
          <p:cNvPr id="10" name="Group 32">
            <a:extLst>
              <a:ext uri="{FF2B5EF4-FFF2-40B4-BE49-F238E27FC236}">
                <a16:creationId xmlns:a16="http://schemas.microsoft.com/office/drawing/2014/main" xmlns="" id="{DDC9848F-7E65-1AC9-9C60-090FD432E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32841"/>
              </p:ext>
            </p:extLst>
          </p:nvPr>
        </p:nvGraphicFramePr>
        <p:xfrm>
          <a:off x="6096000" y="1600200"/>
          <a:ext cx="5394960" cy="3596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4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Cardiovascular Events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 = 50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47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Hypertension, n (%)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(20)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Ibrutinib related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(10)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6780802"/>
                  </a:ext>
                </a:extLst>
              </a:tr>
              <a:tr h="118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Atrial fibrillation or flutter (n = 1 with ibrutinib), n (%)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(8)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9973158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Fibrillation,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645313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Flutter,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191145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Cardiac tamponade (ibrutinib + edoxaban),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1006652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Ischemic stroke,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4217492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Pulmonary embolism,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343090"/>
                  </a:ext>
                </a:extLst>
              </a:tr>
              <a:tr h="12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Myocardial infarction, n</a:t>
                      </a:r>
                    </a:p>
                  </a:txBody>
                  <a:tcPr marL="121881" marR="121881" marT="45728" marB="45728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81" marR="121881" marT="45728" marB="4572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522346"/>
                  </a:ext>
                </a:extLst>
              </a:tr>
            </a:tbl>
          </a:graphicData>
        </a:graphic>
      </p:graphicFrame>
      <p:sp>
        <p:nvSpPr>
          <p:cNvPr id="13" name="Text Box 11">
            <a:extLst>
              <a:ext uri="{FF2B5EF4-FFF2-40B4-BE49-F238E27FC236}">
                <a16:creationId xmlns:a16="http://schemas.microsoft.com/office/drawing/2014/main" xmlns="" id="{03F87AD8-8AC7-4F0C-7747-4AE282AB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99" y="6385999"/>
            <a:ext cx="8010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455560"/>
                </a:solidFill>
                <a:latin typeface="Calibri" panose="020F0502020204030204" pitchFamily="34" charset="0"/>
              </a:rPr>
              <a:t>Giné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. ICML 2023. Abstr 098. </a:t>
            </a:r>
          </a:p>
        </p:txBody>
      </p:sp>
    </p:spTree>
    <p:extLst>
      <p:ext uri="{BB962C8B-B14F-4D97-AF65-F5344CB8AC3E}">
        <p14:creationId xmlns:p14="http://schemas.microsoft.com/office/powerpoint/2010/main" val="23321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 - &amp;quot;Title-Arial-36-Bold-Yellow. Title may continue on 2 lines keep text at 36pt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ext and Margin Consistency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Transition Title &amp;#x0D;&amp;#x0A;for next topic of discussion &amp;#x0D;&amp;#x0A;or can be used as closer slide &amp;#x0D;&amp;#x0A;(ie: Q&amp;amp;A)&amp;#x0D;&amp;#x0A;(Arial-40-Bold-White-Cent&quot;/&gt;&lt;property id=&quot;20307&quot; value=&quot;261&quot;/&gt;&lt;/object&gt;&lt;object type=&quot;3&quot; unique_id=&quot;10008&quot;&gt;&lt;property id=&quot;20148&quot; value=&quot;5&quot;/&gt;&lt;property id=&quot;20300&quot; value=&quot;Slide 6 - &amp;quot;RGB Pallet&amp;quot;&quot;/&gt;&lt;property id=&quot;20307&quot; value=&quot;258&quot;/&gt;&lt;/object&gt;&lt;object type=&quot;3&quot; unique_id=&quot;10009&quot;&gt;&lt;property id=&quot;20148&quot; value=&quot;5&quot;/&gt;&lt;property id=&quot;20300&quot; value=&quot;Slide 7 - &amp;quot;Example Graph&amp;quot;&quot;/&gt;&lt;property id=&quot;20307&quot; value=&quot;286&quot;/&gt;&lt;/object&gt;&lt;object type=&quot;3&quot; unique_id=&quot;10010&quot;&gt;&lt;property id=&quot;20148&quot; value=&quot;5&quot;/&gt;&lt;property id=&quot;20300&quot; value=&quot;Slide 8 - &amp;quot;Example Graph and Text&amp;quot;&quot;/&gt;&lt;property id=&quot;20307&quot; value=&quot;288&quot;/&gt;&lt;/object&gt;&lt;object type=&quot;3&quot; unique_id=&quot;10011&quot;&gt;&lt;property id=&quot;20148&quot; value=&quot;5&quot;/&gt;&lt;property id=&quot;20300&quot; value=&quot;Slide 9 - &amp;quot;Example Line Graph&amp;quot;&quot;/&gt;&lt;property id=&quot;20307&quot; value=&quot;287&quot;/&gt;&lt;/object&gt;&lt;object type=&quot;3&quot; unique_id=&quot;10012&quot;&gt;&lt;property id=&quot;20148&quot; value=&quot;5&quot;/&gt;&lt;property id=&quot;20300&quot; value=&quot;Slide 10 - &amp;quot;Example Line Graph with Data Values&amp;quot;&quot;/&gt;&lt;property id=&quot;20307&quot; value=&quot;292&quot;/&gt;&lt;/object&gt;&lt;object type=&quot;3&quot; unique_id=&quot;10013&quot;&gt;&lt;property id=&quot;20148&quot; value=&quot;5&quot;/&gt;&lt;property id=&quot;20300&quot; value=&quot;Slide 11 - &amp;quot;Example Line Graph with Color &amp;#x0D;&amp;#x0A;Data Values&amp;quot;&quot;/&gt;&lt;property id=&quot;20307&quot; value=&quot;309&quot;/&gt;&lt;/object&gt;&lt;object type=&quot;3&quot; unique_id=&quot;10014&quot;&gt;&lt;property id=&quot;20148&quot; value=&quot;5&quot;/&gt;&lt;property id=&quot;20300&quot; value=&quot;Slide 12 - &amp;quot;Example Schematic&amp;quot;&quot;/&gt;&lt;property id=&quot;20307&quot; value=&quot;262&quot;/&gt;&lt;/object&gt;&lt;object type=&quot;3&quot; unique_id=&quot;10015&quot;&gt;&lt;property id=&quot;20148&quot; value=&quot;5&quot;/&gt;&lt;property id=&quot;20300&quot; value=&quot;Slide 13 - &amp;quot;Example Schematic Continued&amp;quot;&quot;/&gt;&lt;property id=&quot;20307&quot; value=&quot;263&quot;/&gt;&lt;/object&gt;&lt;object type=&quot;3&quot; unique_id=&quot;10016&quot;&gt;&lt;property id=&quot;20148&quot; value=&quot;5&quot;/&gt;&lt;property id=&quot;20300&quot; value=&quot;Slide 14 - &amp;quot;Example Tables&amp;quot;&quot;/&gt;&lt;property id=&quot;20307&quot; value=&quot;311&quot;/&gt;&lt;/object&gt;&lt;object type=&quot;3&quot; unique_id=&quot;10017&quot;&gt;&lt;property id=&quot;20148&quot; value=&quot;5&quot;/&gt;&lt;property id=&quot;20300&quot; value=&quot;Slide 15 - &amp;quot;Example Tables Continued&amp;quot;&quot;/&gt;&lt;property id=&quot;20307&quot; value=&quot;312&quot;/&gt;&lt;/object&gt;&lt;object type=&quot;3&quot; unique_id=&quot;10018&quot;&gt;&lt;property id=&quot;20148&quot; value=&quot;5&quot;/&gt;&lt;property id=&quot;20300&quot; value=&quot;Slide 16 - &amp;quot;Example Tables Continued&amp;quot;&quot;/&gt;&lt;property id=&quot;20307&quot; value=&quot;313&quot;/&gt;&lt;/object&gt;&lt;object type=&quot;3&quot; unique_id=&quot;10019&quot;&gt;&lt;property id=&quot;20148&quot; value=&quot;5&quot;/&gt;&lt;property id=&quot;20300&quot; value=&quot;Slide 17 - &amp;quot;Example Tables Continued&amp;quot;&quot;/&gt;&lt;property id=&quot;20307&quot; value=&quot;314&quot;/&gt;&lt;/object&gt;&lt;object type=&quot;3&quot; unique_id=&quot;10020&quot;&gt;&lt;property id=&quot;20148&quot; value=&quot;5&quot;/&gt;&lt;property id=&quot;20300&quot; value=&quot;Slide 21 - &amp;quot;Additional Formatting Notes&amp;quot;&quot;/&gt;&lt;property id=&quot;20307&quot; value=&quot;270&quot;/&gt;&lt;/object&gt;&lt;object type=&quot;3&quot; unique_id=&quot;10021&quot;&gt;&lt;property id=&quot;20148&quot; value=&quot;5&quot;/&gt;&lt;property id=&quot;20300&quot; value=&quot;Slide 22 - &amp;quot;“Polish Stage” Notes&amp;quot;&quot;/&gt;&lt;property id=&quot;20307&quot; value=&quot;272&quot;/&gt;&lt;/object&gt;&lt;object type=&quot;3&quot; unique_id=&quot;10022&quot;&gt;&lt;property id=&quot;20148&quot; value=&quot;5&quot;/&gt;&lt;property id=&quot;20300&quot; value=&quot;Slide 23 - &amp;quot;For Black and White Print Slides&amp;quot;&quot;/&gt;&lt;property id=&quot;20307&quot; value=&quot;290&quot;/&gt;&lt;/object&gt;&lt;object type=&quot;3&quot; unique_id=&quot;10023&quot;&gt;&lt;property id=&quot;20148&quot; value=&quot;5&quot;/&gt;&lt;property id=&quot;20300&quot; value=&quot;Slide 24 - &amp;quot;For Black and White Print Slides&amp;quot;&quot;/&gt;&lt;property id=&quot;20307&quot; value=&quot;291&quot;/&gt;&lt;/object&gt;&lt;object type=&quot;3&quot; unique_id=&quot;10024&quot;&gt;&lt;property id=&quot;20148&quot; value=&quot;5&quot;/&gt;&lt;property id=&quot;20300&quot; value=&quot;Slide 25 - &amp;quot;CME Slides for Designer and Editorial Reference…&amp;quot;&quot;/&gt;&lt;property id=&quot;20307&quot; value=&quot;273&quot;/&gt;&lt;/object&gt;&lt;object type=&quot;3&quot; unique_id=&quot;10025&quot;&gt;&lt;property id=&quot;20148&quot; value=&quot;5&quot;/&gt;&lt;property id=&quot;20300&quot; value=&quot;Slide 26 - &amp;quot;About These Slides&amp;quot;&quot;/&gt;&lt;property id=&quot;20307&quot; value=&quot;308&quot;/&gt;&lt;/object&gt;&lt;object type=&quot;3&quot; unique_id=&quot;10026&quot;&gt;&lt;property id=&quot;20148&quot; value=&quot;5&quot;/&gt;&lt;property id=&quot;20300&quot; value=&quot;Slide 27 - &amp;quot;Faculty&amp;quot;&quot;/&gt;&lt;property id=&quot;20307&quot; value=&quot;294&quot;/&gt;&lt;/object&gt;&lt;object type=&quot;3&quot; unique_id=&quot;10027&quot;&gt;&lt;property id=&quot;20148&quot; value=&quot;5&quot;/&gt;&lt;property id=&quot;20300&quot; value=&quot;Slide 28 - &amp;quot;Disclosure of Conflicts of Interest&amp;quot;&quot;/&gt;&lt;property id=&quot;20307&quot; value=&quot;295&quot;/&gt;&lt;/object&gt;&lt;object type=&quot;3&quot; unique_id=&quot;10028&quot;&gt;&lt;property id=&quot;20148&quot; value=&quot;5&quot;/&gt;&lt;property id=&quot;20300&quot; value=&quot;Slide 29 - &amp;quot;Disclosures&amp;quot;&quot;/&gt;&lt;property id=&quot;20307&quot; value=&quot;296&quot;/&gt;&lt;/object&gt;&lt;object type=&quot;3&quot; unique_id=&quot;10029&quot;&gt;&lt;property id=&quot;20148&quot; value=&quot;5&quot;/&gt;&lt;property id=&quot;20300&quot; value=&quot;Slide 30 - &amp;quot;Disclosure of Unlabeled Use&amp;quot;&quot;/&gt;&lt;property id=&quot;20307&quot; value=&quot;297&quot;/&gt;&lt;/object&gt;&lt;object type=&quot;3&quot; unique_id=&quot;10030&quot;&gt;&lt;property id=&quot;20148&quot; value=&quot;5&quot;/&gt;&lt;property id=&quot;20300&quot; value=&quot;Slide 31&quot;/&gt;&lt;property id=&quot;20307&quot; value=&quot;298&quot;/&gt;&lt;/object&gt;&lt;object type=&quot;3&quot; unique_id=&quot;10031&quot;&gt;&lt;property id=&quot;20148&quot; value=&quot;5&quot;/&gt;&lt;property id=&quot;20300&quot; value=&quot;Slide 32 - &amp;quot;Physician Continuing Medical Education&amp;quot;&quot;/&gt;&lt;property id=&quot;20307&quot; value=&quot;299&quot;/&gt;&lt;/object&gt;&lt;object type=&quot;3&quot; unique_id=&quot;10032&quot;&gt;&lt;property id=&quot;20148&quot; value=&quot;5&quot;/&gt;&lt;property id=&quot;20300&quot; value=&quot;Slide 33 - &amp;quot;Pharmacist Continuing Education&amp;quot;&quot;/&gt;&lt;property id=&quot;20307&quot; value=&quot;300&quot;/&gt;&lt;/object&gt;&lt;object type=&quot;3&quot; unique_id=&quot;10033&quot;&gt;&lt;property id=&quot;20148&quot; value=&quot;5&quot;/&gt;&lt;property id=&quot;20300&quot; value=&quot;Slide 34 - &amp;quot;Nursing Continuing Education&amp;quot;&quot;/&gt;&lt;property id=&quot;20307&quot; value=&quot;301&quot;/&gt;&lt;/object&gt;&lt;object type=&quot;3&quot; unique_id=&quot;10034&quot;&gt;&lt;property id=&quot;20148&quot; value=&quot;5&quot;/&gt;&lt;property id=&quot;20300&quot; value=&quot;Slide 35 - &amp;quot;Please review the following important &amp;#x0D;&amp;#x0A;CME information in your handout&amp;quot;&quot;/&gt;&lt;property id=&quot;20307&quot; value=&quot;310&quot;/&gt;&lt;/object&gt;&lt;object type=&quot;3&quot; unique_id=&quot;10036&quot;&gt;&lt;property id=&quot;20148&quot; value=&quot;5&quot;/&gt;&lt;property id=&quot;20300&quot; value=&quot;Slide 37 - &amp;quot;Instructions for Credit&amp;quot;&quot;/&gt;&lt;property id=&quot;20307&quot; value=&quot;303&quot;/&gt;&lt;/object&gt;&lt;object type=&quot;3&quot; unique_id=&quot;10037&quot;&gt;&lt;property id=&quot;20148&quot; value=&quot;5&quot;/&gt;&lt;property id=&quot;20300&quot; value=&quot;Slide 38 - &amp;quot;Now Take the Test . . .&amp;quot;&quot;/&gt;&lt;property id=&quot;20307&quot; value=&quot;304&quot;/&gt;&lt;/object&gt;&lt;object type=&quot;3&quot; unique_id=&quot;10040&quot;&gt;&lt;property id=&quot;20148&quot; value=&quot;5&quot;/&gt;&lt;property id=&quot;20300&quot; value=&quot;Slide 39 - &amp;quot;General Information&amp;quot;&quot;/&gt;&lt;property id=&quot;20307&quot; value=&quot;315&quot;/&gt;&lt;/object&gt;&lt;object type=&quot;3&quot; unique_id=&quot;10041&quot;&gt;&lt;property id=&quot;20148&quot; value=&quot;5&quot;/&gt;&lt;property id=&quot;20300&quot; value=&quot;Slide 40 - &amp;quot;Please review the slide notes &amp;#x0D;&amp;#x0A;for analysis of each study &amp;#x0D;&amp;#x0A;by expert faculty &amp;lt;Insert Name, MD&amp;gt;, &amp;#x0D;&amp;#x0A;and &amp;lt;Insert Name,&quot;/&gt;&lt;property id=&quot;20307&quot; value=&quot;316&quot;/&gt;&lt;/object&gt;&lt;object type=&quot;3&quot; unique_id=&quot;10042&quot;&gt;&lt;property id=&quot;20148&quot; value=&quot;5&quot;/&gt;&lt;property id=&quot;20300&quot; value=&quot;Slide 41 - &amp;quot;Promo Slide Reference&amp;#x0D;&amp;#x0A;(Placed as the last slide in a slideset, &amp;#x0D;&amp;#x0A;if requested)&amp;quot;&quot;/&gt;&lt;property id=&quot;20307&quot; value=&quot;307&quot;/&gt;&lt;/object&gt;&lt;object type=&quot;3&quot; unique_id=&quot;12121&quot;&gt;&lt;property id=&quot;20148&quot; value=&quot;5&quot;/&gt;&lt;property id=&quot;20300&quot; value=&quot;Slide 36 - &amp;quot;Disclaimer&amp;quot;&quot;/&gt;&lt;property id=&quot;20307&quot; value=&quot;317&quot;/&gt;&lt;/object&gt;&lt;object type=&quot;3&quot; unique_id=&quot;12122&quot;&gt;&lt;property id=&quot;20148&quot; value=&quot;5&quot;/&gt;&lt;property id=&quot;20300&quot; value=&quot;Slide 1 - &amp;quot;Title of the program and will possibly take &amp;#x0D;&amp;#x0A;up three lines. It is presented in Arial-39-Bold-White.&amp;quot;&quot;/&gt;&lt;property id=&quot;20307&quot; value=&quot;321&quot;/&gt;&lt;/object&gt;&lt;object type=&quot;3&quot; unique_id=&quot;12123&quot;&gt;&lt;property id=&quot;20148&quot; value=&quot;5&quot;/&gt;&lt;property id=&quot;20300&quot; value=&quot;Slide 2 - &amp;quot;Title of the program and will possibly take up three lines. It is presented in Arial-39-Bold-White.&amp;quot;&quot;/&gt;&lt;property id=&quot;20307&quot; value=&quot;322&quot;/&gt;&lt;/object&gt;&lt;object type=&quot;3&quot; unique_id=&quot;12124&quot;&gt;&lt;property id=&quot;20148&quot; value=&quot;5&quot;/&gt;&lt;property id=&quot;20300&quot; value=&quot;Slide 18 - &amp;quot;Outcomes Analysis: What Did You Learn?&amp;quot;&quot;/&gt;&lt;property id=&quot;20307&quot; value=&quot;324&quot;/&gt;&lt;/object&gt;&lt;object type=&quot;3&quot; unique_id=&quot;12125&quot;&gt;&lt;property id=&quot;20148&quot; value=&quot;5&quot;/&gt;&lt;property id=&quot;20300&quot; value=&quot;Slide 19 - &amp;quot;Outcomes Questions&amp;quot;&quot;/&gt;&lt;property id=&quot;20307&quot; value=&quot;320&quot;/&gt;&lt;/object&gt;&lt;object type=&quot;3&quot; unique_id=&quot;12126&quot;&gt;&lt;property id=&quot;20148&quot; value=&quot;5&quot;/&gt;&lt;property id=&quot;20300&quot; value=&quot;Slide 20 - &amp;quot;How many patients with XXX do you provide care for in a typical week?&amp;quot;&quot;/&gt;&lt;property id=&quot;20307&quot; value=&quot;323&quot;/&gt;&lt;/object&gt;&lt;object type=&quot;3&quot; unique_id=&quot;12127&quot;&gt;&lt;property id=&quot;20148&quot; value=&quot;5&quot;/&gt;&lt;property id=&quot;20300&quot; value=&quot;Slide 42 - &amp;quot;Go Online for More CCO &amp;#x0D;&amp;#x0A;Coverage of XXXXXXXXXXXX!&amp;quot;&quot;/&gt;&lt;property id=&quot;20307&quot; value=&quot;318&quot;/&gt;&lt;/object&gt;&lt;/object&gt;&lt;/object&gt;&lt;/database&gt;"/>
</p:tagLst>
</file>

<file path=ppt/theme/theme1.xml><?xml version="1.0" encoding="utf-8"?>
<a:theme xmlns:a="http://schemas.openxmlformats.org/drawingml/2006/main" name="2022_CCO_Template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097D07C33BA94CB25936ECB73101DC" ma:contentTypeVersion="1" ma:contentTypeDescription="Create a new document." ma:contentTypeScope="" ma:versionID="9a724df7ffbb9b8aaea6101b2fe74c7f">
  <xsd:schema xmlns:xsd="http://www.w3.org/2001/XMLSchema" xmlns:xs="http://www.w3.org/2001/XMLSchema" xmlns:p="http://schemas.microsoft.com/office/2006/metadata/properties" xmlns:ns2="d54cbe69-32bd-412a-b004-9152f949605e" xmlns:ns3="541bf0a0-c51a-4e3b-a14e-55130c53b903" targetNamespace="http://schemas.microsoft.com/office/2006/metadata/properties" ma:root="true" ma:fieldsID="68a33212a8e20ece168c314d536d7596" ns2:_="" ns3:_="">
    <xsd:import namespace="d54cbe69-32bd-412a-b004-9152f949605e"/>
    <xsd:import namespace="541bf0a0-c51a-4e3b-a14e-55130c53b9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cbe69-32bd-412a-b004-9152f949605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bf0a0-c51a-4e3b-a14e-55130c53b903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1" nillable="true" ma:displayName="Document Category" ma:internalName="Document_x0020_Category">
      <xsd:simpleType>
        <xsd:restriction base="dms:Choice">
          <xsd:enumeration value="Slides - Online (non-CME)"/>
          <xsd:enumeration value="Permission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4cbe69-32bd-412a-b004-9152f949605e">56M7VY3CDVN5-1456561400-5</_dlc_DocId>
    <_dlc_DocIdUrl xmlns="d54cbe69-32bd-412a-b004-9152f949605e">
      <Url>https://intranet.clinicaloptions.com/mews/oncology/ONC_2023_CLL_MCL_CF_Heme_Annual_Meetings_(6497)/Living_Downloadable_Slide_Set/_layouts/15/DocIdRedir.aspx?ID=56M7VY3CDVN5-1456561400-5</Url>
      <Description>56M7VY3CDVN5-1456561400-5</Description>
    </_dlc_DocIdUrl>
    <Document_x0020_Category xmlns="541bf0a0-c51a-4e3b-a14e-55130c53b903">Slides - Online (non-CME)</Document_x0020_Category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5FD55FB-AE0B-4953-B432-37F38577D48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E20FD9F-D744-43A9-85F1-0D2777E0A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cbe69-32bd-412a-b004-9152f949605e"/>
    <ds:schemaRef ds:uri="541bf0a0-c51a-4e3b-a14e-55130c53b9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A55BC3-5A03-47C2-8EC3-D964C3B5E779}">
  <ds:schemaRefs>
    <ds:schemaRef ds:uri="http://www.w3.org/XML/1998/namespace"/>
    <ds:schemaRef ds:uri="http://schemas.microsoft.com/office/2006/metadata/properties"/>
    <ds:schemaRef ds:uri="541bf0a0-c51a-4e3b-a14e-55130c53b903"/>
    <ds:schemaRef ds:uri="http://purl.org/dc/elements/1.1/"/>
    <ds:schemaRef ds:uri="d54cbe69-32bd-412a-b004-9152f949605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3A18F4D2-3653-4F4F-B917-116198900D9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5E151B5-E2EE-4BEC-82C3-105A302A3BE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12825</TotalTime>
  <Words>6574</Words>
  <Application>Microsoft Office PowerPoint</Application>
  <PresentationFormat>Widescreen</PresentationFormat>
  <Paragraphs>1714</Paragraphs>
  <Slides>42</Slides>
  <Notes>34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MS PGothic</vt:lpstr>
      <vt:lpstr>Arial</vt:lpstr>
      <vt:lpstr>Calibri</vt:lpstr>
      <vt:lpstr>Calibri Light</vt:lpstr>
      <vt:lpstr>Chiller</vt:lpstr>
      <vt:lpstr>Geneva</vt:lpstr>
      <vt:lpstr>Times</vt:lpstr>
      <vt:lpstr>Times New Roman</vt:lpstr>
      <vt:lpstr>Wingdings</vt:lpstr>
      <vt:lpstr>2022_CCO_Template</vt:lpstr>
      <vt:lpstr>نسق Office</vt:lpstr>
      <vt:lpstr>Updates on آخر المستجدات في اللمفوما ذات المعطف           BTK Inhibitors for MCL</vt:lpstr>
      <vt:lpstr>PowerPoint Presentation</vt:lpstr>
      <vt:lpstr>PowerPoint Presentation</vt:lpstr>
      <vt:lpstr>PowerPoint Presentation</vt:lpstr>
      <vt:lpstr>PowerPoint Presentation</vt:lpstr>
      <vt:lpstr>Phase II IMCL-2015 GELTAMO: 5-Yr Update of  First-line Ibrutinib + Rituximab for Indolent MCL </vt:lpstr>
      <vt:lpstr>IMCL-2015 GELTAMO: Baseline Characteristics</vt:lpstr>
      <vt:lpstr>IMCL-2015 GELTAMO: Baseline Pathology, Genetic, and Molecular Features</vt:lpstr>
      <vt:lpstr>IMCL-2015 GELTAMO: Long-term Safety (Select Events)</vt:lpstr>
      <vt:lpstr>IMCL-2015 GELTAMO: Response Rates and Undetectable MRD</vt:lpstr>
      <vt:lpstr>IMCL-2015 GELTAMO: MRD Outcomes</vt:lpstr>
      <vt:lpstr>IMCL-2015 GELTAMO: Duration of Response With Undetectable MRD</vt:lpstr>
      <vt:lpstr>IMCL-2015 GELTAMO: Duration of Response From  Cycle 24 by MRD Status and Ibrutinib Discontinuation</vt:lpstr>
      <vt:lpstr>IMCL-2015 GELTAMO: Survival Outcomes</vt:lpstr>
      <vt:lpstr>IMCL-2015 GELTAMO: Risk Factors for PFS</vt:lpstr>
      <vt:lpstr>PowerPoint Presentation</vt:lpstr>
      <vt:lpstr>First-line Acalabrutinib + Rituximab in Older Patients With MCL </vt:lpstr>
      <vt:lpstr>First-line Acalabrutinib + Rituximab in Older Patients With MCL: Baseline Characteristics</vt:lpstr>
      <vt:lpstr>First-line Acalabrutinib + Rituximab in Older Patients With MCL: Response</vt:lpstr>
      <vt:lpstr>First-line Acalabrutinib + Rituximab in Older Patients With MCL: Survival</vt:lpstr>
      <vt:lpstr>First-line Acalabrutinib + Rituximab in Older Patients With MCL: AEs and Patient Disposition</vt:lpstr>
      <vt:lpstr>PowerPoint Presentation</vt:lpstr>
      <vt:lpstr>BRUIN: Updated Results and Subgroup Analysis With Pirtobrutinib for Previously Treated MCL</vt:lpstr>
      <vt:lpstr>BRUIN MCL: Baseline Characteristics</vt:lpstr>
      <vt:lpstr>BRUIN MCL: Response</vt:lpstr>
      <vt:lpstr>BRUIN: DoR, PFS, and OS in Pretreated Patients With MCL per IRC Assessment</vt:lpstr>
      <vt:lpstr>BRUIN: DoR, PFS, and OS in High-Risk MCL Subgroups per IRC Assessment</vt:lpstr>
      <vt:lpstr>BRUIN: Safety in MCL </vt:lpstr>
      <vt:lpstr>PowerPoint Presentation</vt:lpstr>
      <vt:lpstr>ViPOR: Venetoclax, Ibrutinib, Prednisone, Obinutuzumab, Lenalidomide for R/R and TN MCL  </vt:lpstr>
      <vt:lpstr>ViPOR: Baseline Characteristics </vt:lpstr>
      <vt:lpstr>ViPOR: Hematologic Adverse Events, Cycles (%)</vt:lpstr>
      <vt:lpstr>ViPOR: Grade ≥3 Nonhematologic Adverse Events, n (%)</vt:lpstr>
      <vt:lpstr>ViPOR: Change in Tumor Burden</vt:lpstr>
      <vt:lpstr>ViPOR: Outcomes</vt:lpstr>
      <vt:lpstr>ViPOR: Time to Progression</vt:lpstr>
      <vt:lpstr>ViPOR: Interim MRD</vt:lpstr>
      <vt:lpstr>MCL Studies: Summary I</vt:lpstr>
      <vt:lpstr>MCL Studies: Summary II</vt:lpstr>
      <vt:lpstr>MCL Studies: Summary III</vt:lpstr>
      <vt:lpstr>PowerPoint Presentation</vt:lpstr>
      <vt:lpstr>Go Online for More CCO Coverage  BTK Inhibitors MCL</vt:lpstr>
    </vt:vector>
  </TitlesOfParts>
  <Company>Preferred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Global Conference Coverage Updates on BTK Inhibitors for CLL and MCL</dc:title>
  <dc:creator>Preferred User</dc:creator>
  <cp:lastModifiedBy>بيان</cp:lastModifiedBy>
  <cp:revision>160</cp:revision>
  <cp:lastPrinted>2016-09-26T20:21:49Z</cp:lastPrinted>
  <dcterms:created xsi:type="dcterms:W3CDTF">2005-05-27T15:08:01Z</dcterms:created>
  <dcterms:modified xsi:type="dcterms:W3CDTF">2023-12-14T04:16:31Z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gs">
    <vt:lpwstr/>
  </property>
  <property fmtid="{D5CDD505-2E9C-101B-9397-08002B2CF9AE}" pid="3" name="display_urn:schemas-microsoft-com:office:office#Editor">
    <vt:lpwstr>Melanie Couton</vt:lpwstr>
  </property>
  <property fmtid="{D5CDD505-2E9C-101B-9397-08002B2CF9AE}" pid="4" name="display_urn:schemas-microsoft-com:office:office#Author">
    <vt:lpwstr>Melanie Couton</vt:lpwstr>
  </property>
  <property fmtid="{D5CDD505-2E9C-101B-9397-08002B2CF9AE}" pid="5" name="_dlc_DocId">
    <vt:lpwstr>56M7VY3CDVN5-387186687-1</vt:lpwstr>
  </property>
  <property fmtid="{D5CDD505-2E9C-101B-9397-08002B2CF9AE}" pid="6" name="_dlc_DocIdItemGuid">
    <vt:lpwstr>61cfb401-9696-4882-8754-847e30b7f41e</vt:lpwstr>
  </property>
  <property fmtid="{D5CDD505-2E9C-101B-9397-08002B2CF9AE}" pid="7" name="_dlc_DocIdUrl">
    <vt:lpwstr>https://intranet.clinicaloptions.com/mews/oncology/ASH_ALL_Satellite-TU_2016/Template/_layouts/15/DocIdRedir.aspx?ID=56M7VY3CDVN5-387186687-1, 56M7VY3CDVN5-387186687-1</vt:lpwstr>
  </property>
  <property fmtid="{D5CDD505-2E9C-101B-9397-08002B2CF9AE}" pid="8" name="ContentTypeId">
    <vt:lpwstr>0x010100DF097D07C33BA94CB25936ECB73101DC</vt:lpwstr>
  </property>
  <property fmtid="{D5CDD505-2E9C-101B-9397-08002B2CF9AE}" pid="9" name="MediaServiceImageTags">
    <vt:lpwstr/>
  </property>
</Properties>
</file>